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69" r:id="rId7"/>
    <p:sldId id="270" r:id="rId8"/>
    <p:sldId id="267" r:id="rId9"/>
    <p:sldId id="273" r:id="rId10"/>
    <p:sldId id="259" r:id="rId11"/>
    <p:sldId id="274" r:id="rId12"/>
    <p:sldId id="268" r:id="rId13"/>
    <p:sldId id="266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12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64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97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467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20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8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73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56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896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88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11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2ECD-DFB6-43FA-A4C3-23651EA7DF59}" type="datetimeFigureOut">
              <a:rPr lang="hu-HU" smtClean="0"/>
              <a:t>2017. 06. 14.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480E-BE68-4AA1-92CE-03845E0B1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35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000" b="1" dirty="0"/>
              <a:t>Transznacionális fenntartható turisztikai projektek</a:t>
            </a:r>
            <a:br>
              <a:rPr lang="hu-HU" sz="4000" b="1" dirty="0"/>
            </a:br>
            <a:br>
              <a:rPr lang="hu-HU" sz="4000" b="1" dirty="0"/>
            </a:br>
            <a:r>
              <a:rPr lang="hu-HU" sz="4000" b="1" dirty="0"/>
              <a:t>Az </a:t>
            </a:r>
            <a:r>
              <a:rPr lang="hu-HU" sz="4000" b="1" dirty="0" err="1"/>
              <a:t>INSiGHTS</a:t>
            </a:r>
            <a:r>
              <a:rPr lang="hu-HU" sz="4000" b="1" dirty="0"/>
              <a:t>-projekt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Szőllőssy Balázs</a:t>
            </a:r>
          </a:p>
          <a:p>
            <a:r>
              <a:rPr lang="hu-HU" dirty="0"/>
              <a:t>2017. Június 14., Zalaegerszeg</a:t>
            </a:r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67" y="5205681"/>
            <a:ext cx="3554535" cy="1304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78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Projektpartnerek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fontAlgn="base"/>
            <a:r>
              <a:rPr lang="hu-HU" sz="2000" i="1" dirty="0"/>
              <a:t>IPA által társfinanszírozott partner:</a:t>
            </a:r>
            <a:endParaRPr lang="hu-HU" sz="2000" dirty="0"/>
          </a:p>
          <a:p>
            <a:pPr fontAlgn="base"/>
            <a:r>
              <a:rPr lang="hu-HU" sz="2000" dirty="0" err="1"/>
              <a:t>Šumadija</a:t>
            </a:r>
            <a:r>
              <a:rPr lang="hu-HU" sz="2000" dirty="0"/>
              <a:t> és </a:t>
            </a:r>
            <a:r>
              <a:rPr lang="hu-HU" sz="2000" dirty="0" err="1"/>
              <a:t>Pomoravlje</a:t>
            </a:r>
            <a:r>
              <a:rPr lang="hu-HU" sz="2000" dirty="0"/>
              <a:t> Regionális Gazdaságfejlesztési Ügynökség (Szerbia)</a:t>
            </a:r>
          </a:p>
          <a:p>
            <a:pPr fontAlgn="base"/>
            <a:r>
              <a:rPr lang="hu-HU" sz="2000" dirty="0"/>
              <a:t> </a:t>
            </a:r>
          </a:p>
          <a:p>
            <a:pPr fontAlgn="base"/>
            <a:r>
              <a:rPr lang="hu-HU" sz="2000" i="1" dirty="0"/>
              <a:t>Társult stratégiai partnerek:</a:t>
            </a:r>
            <a:endParaRPr lang="hu-HU" sz="2000" dirty="0"/>
          </a:p>
          <a:p>
            <a:pPr fontAlgn="base"/>
            <a:r>
              <a:rPr lang="hu-HU" sz="2000" dirty="0"/>
              <a:t>Plovdiv Járási Kormányzat (Bulgária)</a:t>
            </a:r>
          </a:p>
          <a:p>
            <a:pPr fontAlgn="base"/>
            <a:r>
              <a:rPr lang="hu-HU" sz="2000" dirty="0"/>
              <a:t>Isztria Régió – Turisztikai Hivatala (Horvátország)</a:t>
            </a:r>
          </a:p>
          <a:p>
            <a:pPr fontAlgn="base"/>
            <a:r>
              <a:rPr lang="hu-HU" sz="2000" dirty="0"/>
              <a:t>Komárom-Esztergom megye (Magyarország)</a:t>
            </a:r>
          </a:p>
          <a:p>
            <a:endParaRPr lang="hu-HU" dirty="0"/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48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		</a:t>
            </a:r>
            <a:r>
              <a:rPr lang="hu-HU" b="1" dirty="0" err="1"/>
              <a:t>INSiGHTS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773615" cy="4351338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endParaRPr lang="hu-HU" sz="1800" b="1" dirty="0"/>
          </a:p>
          <a:p>
            <a:pPr marL="0" indent="0" algn="ctr" fontAlgn="base">
              <a:buNone/>
            </a:pPr>
            <a:endParaRPr lang="hu-HU" sz="1800" b="1" dirty="0"/>
          </a:p>
          <a:p>
            <a:pPr marL="0" indent="0" algn="ctr" fontAlgn="base">
              <a:buNone/>
            </a:pPr>
            <a:r>
              <a:rPr lang="hu-HU" sz="1800" b="1" dirty="0"/>
              <a:t>TEMATIKUS PILLÉREK</a:t>
            </a:r>
          </a:p>
          <a:p>
            <a:pPr marL="0" indent="0" fontAlgn="base">
              <a:buNone/>
            </a:pPr>
            <a:endParaRPr lang="hu-HU" sz="1800" dirty="0"/>
          </a:p>
          <a:p>
            <a:pPr marL="0" indent="0" fontAlgn="base">
              <a:buNone/>
            </a:pPr>
            <a:r>
              <a:rPr lang="hu-HU" sz="1800" b="1" dirty="0"/>
              <a:t>I – Turisztikai </a:t>
            </a:r>
            <a:r>
              <a:rPr lang="hu-HU" sz="1800" b="1" dirty="0" err="1"/>
              <a:t>desztinációk</a:t>
            </a:r>
            <a:r>
              <a:rPr lang="hu-HU" sz="1800" b="1" dirty="0"/>
              <a:t> menedzsmentje</a:t>
            </a:r>
          </a:p>
          <a:p>
            <a:pPr marL="0" indent="0" fontAlgn="base">
              <a:buNone/>
            </a:pPr>
            <a:r>
              <a:rPr lang="hu-HU" sz="1800" b="1" dirty="0"/>
              <a:t>II – Lassú, zöld és egészséges turisztikai termékek és szolgáltatások</a:t>
            </a:r>
          </a:p>
          <a:p>
            <a:pPr marL="0" indent="0" fontAlgn="base">
              <a:buNone/>
            </a:pPr>
            <a:r>
              <a:rPr lang="hu-HU" sz="1800" b="1" dirty="0"/>
              <a:t>III – A látogatók és vendéglátók érzékenyítése az </a:t>
            </a:r>
            <a:r>
              <a:rPr lang="hu-HU" sz="1800" b="1" dirty="0" err="1"/>
              <a:t>ökotudatos</a:t>
            </a:r>
            <a:r>
              <a:rPr lang="hu-HU" sz="1800" b="1" dirty="0"/>
              <a:t> és egészséges életstílusra</a:t>
            </a:r>
          </a:p>
          <a:p>
            <a:pPr marL="0" indent="0" fontAlgn="base">
              <a:buNone/>
            </a:pPr>
            <a:endParaRPr lang="hu-HU" sz="1800" b="1" dirty="0"/>
          </a:p>
          <a:p>
            <a:pPr fontAlgn="base"/>
            <a:r>
              <a:rPr lang="hu-HU" sz="1800" b="1" dirty="0"/>
              <a:t>Pilot projekt </a:t>
            </a:r>
            <a:r>
              <a:rPr lang="hu-HU" sz="1800" b="1" dirty="0">
                <a:sym typeface="Wingdings" panose="05000000000000000000" pitchFamily="2" charset="2"/>
              </a:rPr>
              <a:t> interaktív telefonos applikáció</a:t>
            </a:r>
          </a:p>
          <a:p>
            <a:pPr fontAlgn="base"/>
            <a:r>
              <a:rPr lang="hu-HU" sz="1800" b="1" dirty="0">
                <a:sym typeface="Wingdings" panose="05000000000000000000" pitchFamily="2" charset="2"/>
              </a:rPr>
              <a:t>Turisztikai stratégia</a:t>
            </a:r>
            <a:endParaRPr lang="hu-HU" sz="1800" dirty="0"/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5" y="1027906"/>
            <a:ext cx="5680554" cy="33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4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" r="16968" b="1984"/>
          <a:stretch>
            <a:fillRect/>
          </a:stretch>
        </p:blipFill>
        <p:spPr bwMode="auto">
          <a:xfrm>
            <a:off x="6986588" y="2997200"/>
            <a:ext cx="36814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9288" y="273051"/>
            <a:ext cx="7200900" cy="77787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sl-SI" sz="3600" b="1" dirty="0">
                <a:ea typeface="Open Sans" panose="020B0606030504020204" pitchFamily="34" charset="0"/>
                <a:cs typeface="Open Sans" panose="020B0606030504020204" pitchFamily="34" charset="0"/>
              </a:rPr>
              <a:t>A találkozók témái</a:t>
            </a:r>
          </a:p>
        </p:txBody>
      </p:sp>
      <p:pic>
        <p:nvPicPr>
          <p:cNvPr id="6148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232" y="5857091"/>
            <a:ext cx="21320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14882"/>
              </p:ext>
            </p:extLst>
          </p:nvPr>
        </p:nvGraphicFramePr>
        <p:xfrm>
          <a:off x="1411972" y="1547470"/>
          <a:ext cx="8215532" cy="396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596">
                  <a:extLst>
                    <a:ext uri="{9D8B030D-6E8A-4147-A177-3AD203B41FA5}">
                      <a16:colId xmlns:a16="http://schemas.microsoft.com/office/drawing/2014/main" val="306272398"/>
                    </a:ext>
                  </a:extLst>
                </a:gridCol>
                <a:gridCol w="6397936">
                  <a:extLst>
                    <a:ext uri="{9D8B030D-6E8A-4147-A177-3AD203B41FA5}">
                      <a16:colId xmlns:a16="http://schemas.microsoft.com/office/drawing/2014/main" val="4199860173"/>
                    </a:ext>
                  </a:extLst>
                </a:gridCol>
              </a:tblGrid>
              <a:tr h="454006">
                <a:tc>
                  <a:txBody>
                    <a:bodyPr/>
                    <a:lstStyle/>
                    <a:p>
                      <a:r>
                        <a:rPr lang="hu-HU" sz="2400" dirty="0"/>
                        <a:t>Alkalom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Témák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1225555181"/>
                  </a:ext>
                </a:extLst>
              </a:tr>
              <a:tr h="1062091">
                <a:tc>
                  <a:txBody>
                    <a:bodyPr/>
                    <a:lstStyle/>
                    <a:p>
                      <a:r>
                        <a:rPr lang="hu-HU" sz="2400" dirty="0"/>
                        <a:t>1.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hu-HU" sz="2400" baseline="0" dirty="0"/>
                        <a:t>A célterületek kiválasztása és helyzetelemzés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904025083"/>
                  </a:ext>
                </a:extLst>
              </a:tr>
              <a:tr h="454006">
                <a:tc>
                  <a:txBody>
                    <a:bodyPr/>
                    <a:lstStyle/>
                    <a:p>
                      <a:r>
                        <a:rPr lang="hu-HU" sz="2400" dirty="0"/>
                        <a:t>2.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hu-HU" sz="2400" baseline="0" dirty="0" err="1"/>
                        <a:t>Stratégiépítés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1100741534"/>
                  </a:ext>
                </a:extLst>
              </a:tr>
              <a:tr h="747504">
                <a:tc>
                  <a:txBody>
                    <a:bodyPr/>
                    <a:lstStyle/>
                    <a:p>
                      <a:r>
                        <a:rPr lang="hu-HU" sz="2400" dirty="0"/>
                        <a:t>3.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Modellépítés és a pilotprojekt tervezése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2695526846"/>
                  </a:ext>
                </a:extLst>
              </a:tr>
              <a:tr h="783628">
                <a:tc>
                  <a:txBody>
                    <a:bodyPr/>
                    <a:lstStyle/>
                    <a:p>
                      <a:r>
                        <a:rPr lang="hu-HU" sz="2400" dirty="0"/>
                        <a:t>4.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A pilotprojekt haladásának áttekintése, értékelése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1214689762"/>
                  </a:ext>
                </a:extLst>
              </a:tr>
              <a:tr h="454006">
                <a:tc>
                  <a:txBody>
                    <a:bodyPr/>
                    <a:lstStyle/>
                    <a:p>
                      <a:r>
                        <a:rPr lang="hu-HU" sz="2400" dirty="0"/>
                        <a:t>5.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Integrált turizmusfejlesztési stratégia kialakítása</a:t>
                      </a:r>
                      <a:endParaRPr lang="en-GB" sz="2400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20848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48813"/>
      </p:ext>
    </p:extLst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Helyzetelemzés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Helyzetelemzés </a:t>
            </a:r>
            <a:r>
              <a:rPr lang="hu-HU" dirty="0">
                <a:sym typeface="Wingdings" panose="05000000000000000000" pitchFamily="2" charset="2"/>
              </a:rPr>
              <a:t> Célok megfogalmazása  </a:t>
            </a:r>
            <a:r>
              <a:rPr lang="hu-HU" dirty="0" err="1">
                <a:sym typeface="Wingdings" panose="05000000000000000000" pitchFamily="2" charset="2"/>
              </a:rPr>
              <a:t>Stratégialkotás</a:t>
            </a:r>
            <a:endParaRPr lang="hu-HU" dirty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err="1"/>
              <a:t>Desztináció</a:t>
            </a:r>
            <a:r>
              <a:rPr lang="hu-HU" dirty="0"/>
              <a:t>-stratégia, együttműködési és menedzsmentstratégia</a:t>
            </a:r>
          </a:p>
          <a:p>
            <a:r>
              <a:rPr lang="hu-HU" dirty="0"/>
              <a:t>Környezet és területhasználati örökség</a:t>
            </a:r>
          </a:p>
          <a:p>
            <a:r>
              <a:rPr lang="hu-HU" dirty="0"/>
              <a:t>Társadalmi-gazdasági hasznok és regionális fejlődés</a:t>
            </a:r>
          </a:p>
          <a:p>
            <a:r>
              <a:rPr lang="hu-HU" dirty="0"/>
              <a:t>Társadalmi-kulturális és épített örökség</a:t>
            </a:r>
          </a:p>
          <a:p>
            <a:r>
              <a:rPr lang="hu-HU" dirty="0"/>
              <a:t>A vendégek tapasztalata és termékfejlesztés</a:t>
            </a:r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18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Helyzetelemzés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err="1"/>
              <a:t>Desztináció</a:t>
            </a:r>
            <a:r>
              <a:rPr lang="hu-HU" dirty="0"/>
              <a:t>-stratégia, együttműködési és menedzsmentstratégia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Stratégia</a:t>
            </a:r>
          </a:p>
          <a:p>
            <a:r>
              <a:rPr lang="hu-HU" dirty="0"/>
              <a:t>Fenntarthatósági célok</a:t>
            </a:r>
          </a:p>
          <a:p>
            <a:r>
              <a:rPr lang="hu-HU" dirty="0" err="1"/>
              <a:t>Desztinációmenedzsment</a:t>
            </a:r>
            <a:endParaRPr lang="hu-HU" dirty="0"/>
          </a:p>
          <a:p>
            <a:r>
              <a:rPr lang="hu-HU" dirty="0"/>
              <a:t>Jelenlét és oktatás</a:t>
            </a:r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23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Helyzetelemzés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Környezet és tájhasználati örökség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r>
              <a:rPr lang="hu-HU" dirty="0"/>
              <a:t>Természetvédelem</a:t>
            </a:r>
          </a:p>
          <a:p>
            <a:r>
              <a:rPr lang="hu-HU" dirty="0"/>
              <a:t>Tájhasználati örökség védelme</a:t>
            </a:r>
          </a:p>
          <a:p>
            <a:r>
              <a:rPr lang="hu-HU" dirty="0"/>
              <a:t>Klímaadaptáció és kibocsátáscsökkentés</a:t>
            </a:r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79" y="2176964"/>
            <a:ext cx="3738921" cy="28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Helyzetelemzés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Társadalmi-gazdasági hasznok és regionális fejlődés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r>
              <a:rPr lang="hu-HU" dirty="0"/>
              <a:t>Társadalmi hasznok, </a:t>
            </a:r>
            <a:r>
              <a:rPr lang="hu-HU" dirty="0" err="1"/>
              <a:t>foglalkoztottság</a:t>
            </a:r>
            <a:endParaRPr lang="hu-HU" dirty="0"/>
          </a:p>
          <a:p>
            <a:r>
              <a:rPr lang="hu-HU" dirty="0"/>
              <a:t>Szezonalitás</a:t>
            </a:r>
          </a:p>
          <a:p>
            <a:r>
              <a:rPr lang="hu-HU" dirty="0"/>
              <a:t>Vendégek költése, lehetőségei</a:t>
            </a:r>
          </a:p>
          <a:p>
            <a:r>
              <a:rPr lang="hu-HU" dirty="0"/>
              <a:t>Dzsentrifikáció, minőségi szolgáltatások</a:t>
            </a:r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15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Helyzetelemzés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Társadalmi-kulturális és épített örökség</a:t>
            </a:r>
          </a:p>
          <a:p>
            <a:pPr marL="0" indent="0" algn="ctr">
              <a:buNone/>
            </a:pPr>
            <a:endParaRPr lang="hu-HU" dirty="0"/>
          </a:p>
          <a:p>
            <a:r>
              <a:rPr lang="hu-HU" dirty="0"/>
              <a:t>Épített örökség védelme</a:t>
            </a:r>
          </a:p>
          <a:p>
            <a:r>
              <a:rPr lang="hu-HU" dirty="0"/>
              <a:t>Gasztronómia</a:t>
            </a:r>
          </a:p>
          <a:p>
            <a:r>
              <a:rPr lang="hu-HU" dirty="0"/>
              <a:t>Promóció</a:t>
            </a:r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36265"/>
            <a:ext cx="3567528" cy="119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75343"/>
            <a:ext cx="4848665" cy="362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1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Helyzetelemzés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 vendégek tapasztalata és termékfejlesztés</a:t>
            </a:r>
          </a:p>
          <a:p>
            <a:pPr marL="0" indent="0" algn="ctr">
              <a:buNone/>
            </a:pPr>
            <a:endParaRPr lang="hu-HU" dirty="0"/>
          </a:p>
          <a:p>
            <a:r>
              <a:rPr lang="hu-HU" dirty="0"/>
              <a:t>Vendégelégedettség és ajánlás</a:t>
            </a:r>
          </a:p>
          <a:p>
            <a:r>
              <a:rPr lang="hu-HU" dirty="0"/>
              <a:t>Egyedi kínálat</a:t>
            </a:r>
          </a:p>
          <a:p>
            <a:r>
              <a:rPr lang="hu-HU" dirty="0"/>
              <a:t>Infrastruktúra</a:t>
            </a:r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10254"/>
            <a:ext cx="533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u-HU" b="1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00" y="365125"/>
            <a:ext cx="9094800" cy="6283961"/>
          </a:xfrm>
        </p:spPr>
      </p:pic>
      <p:pic>
        <p:nvPicPr>
          <p:cNvPr id="4" name="Kép 3" descr="INSiGHTS 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72" y="5449669"/>
            <a:ext cx="3567528" cy="1199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27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Transznacionális Európai Uniós projektek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7013" y="1690688"/>
            <a:ext cx="10515600" cy="3124274"/>
          </a:xfrm>
        </p:spPr>
        <p:txBody>
          <a:bodyPr anchor="ctr"/>
          <a:lstStyle/>
          <a:p>
            <a:r>
              <a:rPr lang="hu-HU" dirty="0"/>
              <a:t>Európai Regionális Fejlesztési Alap – Duna Program</a:t>
            </a:r>
          </a:p>
          <a:p>
            <a:r>
              <a:rPr lang="hu-HU" dirty="0"/>
              <a:t>Nemzetközi kapcsolatteremtés, közös fejlesztések, jó gyakorlatok megismerése</a:t>
            </a:r>
          </a:p>
          <a:p>
            <a:r>
              <a:rPr lang="hu-HU" dirty="0"/>
              <a:t>Területi és határmenti együttműködések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2" y="4977546"/>
            <a:ext cx="4405728" cy="129522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55" y="4977545"/>
            <a:ext cx="2889339" cy="116297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69" y="4977545"/>
            <a:ext cx="1479619" cy="13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		</a:t>
            </a:r>
            <a:r>
              <a:rPr lang="hu-HU" b="1" dirty="0" err="1"/>
              <a:t>Transdanube</a:t>
            </a:r>
            <a:endParaRPr lang="hu-HU" b="1" dirty="0"/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838200" y="2437933"/>
            <a:ext cx="6738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Fenntartható közlekedés és mobilitás a Duna menti</a:t>
            </a:r>
          </a:p>
          <a:p>
            <a:pPr algn="ctr"/>
            <a:r>
              <a:rPr lang="hu-HU" b="1" dirty="0"/>
              <a:t>turisztikai régiókban</a:t>
            </a:r>
          </a:p>
          <a:p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14 projektpartner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2012 október – 2014 október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dirty="0"/>
              <a:t>Integrált, határon átnyúló turisztikai csomagok kidolgozása</a:t>
            </a:r>
          </a:p>
          <a:p>
            <a:r>
              <a:rPr lang="hu-HU" dirty="0"/>
              <a:t>Szigetköz-Hanság-Szlovákia-Ausztria (Fertő), Szigetköz TDM</a:t>
            </a:r>
          </a:p>
          <a:p>
            <a:endParaRPr lang="hu-HU" dirty="0"/>
          </a:p>
          <a:p>
            <a:r>
              <a:rPr lang="hu-HU" dirty="0"/>
              <a:t>Közlekedési és turisztikai szektor összekapcsolása (vasút, kerékpározás)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1026" name="Picture 2" descr="http://1.1.1.5/bmi/www.westpannon.hu/webimages/images/projektek/transdanub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1983546"/>
            <a:ext cx="386183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2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		</a:t>
            </a:r>
            <a:r>
              <a:rPr lang="hu-HU" b="1" dirty="0" err="1"/>
              <a:t>Transdanube.Pearls</a:t>
            </a:r>
            <a:endParaRPr lang="hu-HU" b="1" dirty="0"/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957579" y="1983546"/>
            <a:ext cx="6738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16 projektpartner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2017 január – 2019 június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dirty="0"/>
              <a:t>A „fenntartható mobilitás iránt elkötelezett turisztikai </a:t>
            </a:r>
            <a:r>
              <a:rPr lang="hu-HU" dirty="0" err="1"/>
              <a:t>desztinációk</a:t>
            </a:r>
            <a:r>
              <a:rPr lang="hu-HU" dirty="0"/>
              <a:t> hálózata – vagyis a </a:t>
            </a:r>
            <a:r>
              <a:rPr lang="hu-HU" dirty="0" err="1"/>
              <a:t>Transdanube.Pearls</a:t>
            </a:r>
            <a:r>
              <a:rPr lang="hu-HU" dirty="0"/>
              <a:t> (Duna Gyöngyei)” hálózatának kialakítása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desztinációk</a:t>
            </a:r>
            <a:r>
              <a:rPr lang="hu-HU" dirty="0"/>
              <a:t> növelni tudják az egyedi utazási lehetőségeket kínáló ajánlatok láthatóságát, melyek elsődlegesen a Duna menti térségek közötti fenntartható módú közlekedésre fókuszálnak</a:t>
            </a:r>
          </a:p>
          <a:p>
            <a:endParaRPr lang="hu-HU" dirty="0"/>
          </a:p>
          <a:p>
            <a:r>
              <a:rPr lang="hu-HU" dirty="0"/>
              <a:t>A hálózat elősegíti a közlekedési és turisztikai szektor különböző szintű szereplőinek együttműködését.</a:t>
            </a:r>
          </a:p>
          <a:p>
            <a:endParaRPr lang="hu-HU" dirty="0"/>
          </a:p>
        </p:txBody>
      </p:sp>
      <p:pic>
        <p:nvPicPr>
          <p:cNvPr id="1026" name="Picture 2" descr="http://1.1.1.5/bmi/www.westpannon.hu/webimages/images/projektek/transdanub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1983546"/>
            <a:ext cx="386183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3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/>
              <a:t>Iron</a:t>
            </a:r>
            <a:r>
              <a:rPr lang="hu-HU" b="1" dirty="0"/>
              <a:t> </a:t>
            </a:r>
            <a:r>
              <a:rPr lang="hu-HU" b="1" dirty="0" err="1"/>
              <a:t>Curtain</a:t>
            </a:r>
            <a:r>
              <a:rPr lang="hu-HU" b="1" dirty="0"/>
              <a:t> </a:t>
            </a:r>
            <a:r>
              <a:rPr lang="hu-HU" b="1" dirty="0" err="1"/>
              <a:t>Trail</a:t>
            </a:r>
            <a:r>
              <a:rPr lang="hu-HU" b="1" dirty="0"/>
              <a:t>-projekt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33" y="2011680"/>
            <a:ext cx="3318216" cy="1913206"/>
          </a:xfrm>
        </p:spPr>
      </p:pic>
      <p:pic>
        <p:nvPicPr>
          <p:cNvPr id="4" name="Kép 3" descr="INSiGHTS 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942535" y="1505243"/>
            <a:ext cx="67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74" y="1874575"/>
            <a:ext cx="4544920" cy="45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/>
              <a:t>Iron</a:t>
            </a:r>
            <a:r>
              <a:rPr lang="hu-HU" b="1" dirty="0"/>
              <a:t> </a:t>
            </a:r>
            <a:r>
              <a:rPr lang="hu-HU" b="1" dirty="0" err="1"/>
              <a:t>Curtain</a:t>
            </a:r>
            <a:r>
              <a:rPr lang="hu-HU" b="1" dirty="0"/>
              <a:t> </a:t>
            </a:r>
            <a:r>
              <a:rPr lang="hu-HU" b="1" dirty="0" err="1"/>
              <a:t>Trail</a:t>
            </a:r>
            <a:r>
              <a:rPr lang="hu-HU" b="1" dirty="0"/>
              <a:t>-projekt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33" y="2011680"/>
            <a:ext cx="3318216" cy="1913206"/>
          </a:xfrm>
        </p:spPr>
      </p:pic>
      <p:pic>
        <p:nvPicPr>
          <p:cNvPr id="4" name="Kép 3" descr="INSiGHTS 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838200" y="1883935"/>
            <a:ext cx="6738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Vasfüggöny-kerékpárút déli szakaszának fejlesztése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14 projektpartner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2012 október – 2014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dirty="0"/>
              <a:t>Regionális jó példák feltérképezése valamint jó gyakorlat kézikönyv összeállítása a partnerrégiók közreműködésével</a:t>
            </a:r>
          </a:p>
          <a:p>
            <a:endParaRPr lang="hu-HU" dirty="0"/>
          </a:p>
          <a:p>
            <a:r>
              <a:rPr lang="hu-HU" dirty="0"/>
              <a:t>Regionális akcióterv és megvalósíthatósági tanulmányok készítése a kerékpárutak állapotának javítása és a tömegközlekedési és turisztikai fejlesztések összekapcsolása érdekében</a:t>
            </a:r>
          </a:p>
          <a:p>
            <a:endParaRPr lang="hu-HU" dirty="0"/>
          </a:p>
          <a:p>
            <a:r>
              <a:rPr lang="hu-HU" dirty="0"/>
              <a:t>Komplex fenntartható közlekedési és turisztikai ajánlatok kidolgozása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105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		ICTE-projekt</a:t>
            </a:r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838200" y="1883935"/>
            <a:ext cx="6738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Vasfüggöny-kerékpárút szakaszainak felmérése, kommunikációs és promóciós stratégia kidolgozása, applikációfejlesztés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10 projektpartner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2015 szeptember – 2017 április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dirty="0"/>
              <a:t>Élményalapú applikáció mobiltelefonra, mely támogatja a GPS alapú térképi és útvonal információkat</a:t>
            </a:r>
          </a:p>
          <a:p>
            <a:r>
              <a:rPr lang="hu-HU" dirty="0"/>
              <a:t>A GPS-es felmérés eredményeinek publikálása, online elérhetősége és letöltési lehetősége</a:t>
            </a:r>
          </a:p>
          <a:p>
            <a:r>
              <a:rPr lang="hu-HU" dirty="0"/>
              <a:t>50 példány az ICT-EV13 közös, nemzetközi kommunikációs és promóciós stratégiai kézikönyvről</a:t>
            </a:r>
          </a:p>
          <a:p>
            <a:endParaRPr lang="hu-HU" dirty="0"/>
          </a:p>
          <a:p>
            <a:r>
              <a:rPr lang="hu-HU" dirty="0"/>
              <a:t>Megállapodás az útvonal hosszú távú promóciós menedzselésére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59" y="626208"/>
            <a:ext cx="2450753" cy="4351338"/>
          </a:xfrm>
        </p:spPr>
      </p:pic>
    </p:spTree>
    <p:extLst>
      <p:ext uri="{BB962C8B-B14F-4D97-AF65-F5344CB8AC3E}">
        <p14:creationId xmlns:p14="http://schemas.microsoft.com/office/powerpoint/2010/main" val="427534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		</a:t>
            </a:r>
            <a:r>
              <a:rPr lang="hu-HU" b="1" dirty="0" err="1"/>
              <a:t>INSiGHTS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773615" cy="4351338"/>
          </a:xfrm>
        </p:spPr>
        <p:txBody>
          <a:bodyPr>
            <a:normAutofit/>
          </a:bodyPr>
          <a:lstStyle/>
          <a:p>
            <a:pPr fontAlgn="base"/>
            <a:r>
              <a:rPr lang="hu-HU" sz="1800" dirty="0"/>
              <a:t>2017 január – 2019 június</a:t>
            </a:r>
          </a:p>
          <a:p>
            <a:pPr fontAlgn="base"/>
            <a:r>
              <a:rPr lang="hu-HU" sz="1800" dirty="0"/>
              <a:t>14 projektpartner</a:t>
            </a:r>
          </a:p>
          <a:p>
            <a:pPr marL="0" indent="0" fontAlgn="base">
              <a:buNone/>
            </a:pPr>
            <a:endParaRPr lang="hu-HU" sz="1800" dirty="0"/>
          </a:p>
          <a:p>
            <a:pPr marL="0" indent="0" fontAlgn="base">
              <a:buNone/>
            </a:pPr>
            <a:r>
              <a:rPr lang="hu-HU" sz="1800" dirty="0"/>
              <a:t>Integrált, lassú, zöld és egészségközpontú turizmus-stratégiák</a:t>
            </a:r>
          </a:p>
          <a:p>
            <a:pPr marL="0" indent="0" fontAlgn="base">
              <a:buNone/>
            </a:pPr>
            <a:r>
              <a:rPr lang="hu-HU" sz="1800" dirty="0"/>
              <a:t>A természeti és kulturális erőforrások megőrzését középpontba helyező turisztikai stratégiák kialakítása</a:t>
            </a:r>
          </a:p>
          <a:p>
            <a:pPr marL="0" indent="0" fontAlgn="base">
              <a:buNone/>
            </a:pPr>
            <a:endParaRPr lang="hu-HU" sz="1800" dirty="0"/>
          </a:p>
          <a:p>
            <a:pPr marL="0" indent="0" fontAlgn="base">
              <a:buNone/>
            </a:pPr>
            <a:r>
              <a:rPr lang="hu-HU" sz="1800" dirty="0"/>
              <a:t>Jelenlegi állapot felmérése és ötletek, majd stratégia kialakítása a lassú, zöld, egészségközpontú turizmus fejlesztésére</a:t>
            </a:r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72" y="801155"/>
            <a:ext cx="3438065" cy="45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3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Projektpartnerek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773615" cy="4351338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hu-HU" i="1" dirty="0"/>
              <a:t>Vezető partner:</a:t>
            </a:r>
            <a:endParaRPr lang="hu-HU" dirty="0"/>
          </a:p>
          <a:p>
            <a:pPr fontAlgn="base"/>
            <a:r>
              <a:rPr lang="hu-HU" dirty="0" err="1"/>
              <a:t>Pons</a:t>
            </a:r>
            <a:r>
              <a:rPr lang="hu-HU" dirty="0"/>
              <a:t> </a:t>
            </a:r>
            <a:r>
              <a:rPr lang="hu-HU" dirty="0" err="1"/>
              <a:t>Danubii</a:t>
            </a:r>
            <a:r>
              <a:rPr lang="hu-HU" dirty="0"/>
              <a:t> Európai Területi Társulás (Szlovákia)</a:t>
            </a:r>
          </a:p>
          <a:p>
            <a:pPr fontAlgn="base"/>
            <a:r>
              <a:rPr lang="hu-HU" i="1" dirty="0"/>
              <a:t> </a:t>
            </a:r>
            <a:endParaRPr lang="hu-HU" dirty="0"/>
          </a:p>
          <a:p>
            <a:pPr fontAlgn="base"/>
            <a:r>
              <a:rPr lang="hu-HU" i="1" dirty="0"/>
              <a:t>ERFA által társfinanszírozott partnerek:</a:t>
            </a:r>
            <a:endParaRPr lang="hu-HU" dirty="0"/>
          </a:p>
          <a:p>
            <a:pPr fontAlgn="base"/>
            <a:r>
              <a:rPr lang="hu-HU" dirty="0"/>
              <a:t>Természeti Erőforrások és Élettudományok Egyeteme, Bécs (Ausztria)</a:t>
            </a:r>
          </a:p>
          <a:p>
            <a:pPr fontAlgn="base"/>
            <a:r>
              <a:rPr lang="hu-HU" dirty="0"/>
              <a:t>Turisztikai Intézet (Horvátország)</a:t>
            </a:r>
          </a:p>
          <a:p>
            <a:pPr fontAlgn="base"/>
            <a:r>
              <a:rPr lang="hu-HU" dirty="0" err="1"/>
              <a:t>CEEweb</a:t>
            </a:r>
            <a:r>
              <a:rPr lang="hu-HU" dirty="0"/>
              <a:t> a Biológiai Sokféleségért (Magyarország)</a:t>
            </a:r>
          </a:p>
          <a:p>
            <a:pPr fontAlgn="base"/>
            <a:r>
              <a:rPr lang="hu-HU" dirty="0"/>
              <a:t>Szlovénia Szíve Fejlesztési Központ (Szlovénia)</a:t>
            </a:r>
          </a:p>
          <a:p>
            <a:pPr fontAlgn="base"/>
            <a:r>
              <a:rPr lang="hu-HU" dirty="0"/>
              <a:t>Hargita Megyei Tanács (Románia)</a:t>
            </a:r>
          </a:p>
          <a:p>
            <a:pPr fontAlgn="base"/>
            <a:r>
              <a:rPr lang="hu-HU" dirty="0"/>
              <a:t>Zala Megyei Önkormányzat (Magyarország)</a:t>
            </a:r>
          </a:p>
          <a:p>
            <a:pPr fontAlgn="base"/>
            <a:r>
              <a:rPr lang="hu-HU" dirty="0"/>
              <a:t>“Közép-Isztria” Helyi Akciócsoport (Horvátország)</a:t>
            </a:r>
          </a:p>
          <a:p>
            <a:pPr fontAlgn="base"/>
            <a:r>
              <a:rPr lang="hu-HU" dirty="0"/>
              <a:t>Regionális Fejlesztési Ügynökség KKV Támogatói Központtal (Bulgária)</a:t>
            </a:r>
          </a:p>
          <a:p>
            <a:pPr fontAlgn="base"/>
            <a:r>
              <a:rPr lang="hu-HU" dirty="0" err="1"/>
              <a:t>Donautal-Aktiv</a:t>
            </a:r>
            <a:r>
              <a:rPr lang="hu-HU" dirty="0"/>
              <a:t> </a:t>
            </a:r>
            <a:r>
              <a:rPr lang="hu-HU" dirty="0" err="1"/>
              <a:t>e.V</a:t>
            </a:r>
            <a:r>
              <a:rPr lang="hu-HU" dirty="0"/>
              <a:t>. (Németország)</a:t>
            </a:r>
          </a:p>
        </p:txBody>
      </p:sp>
      <p:pic>
        <p:nvPicPr>
          <p:cNvPr id="4" name="Kép 3" descr="INSiGHTS 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72" y="4977546"/>
            <a:ext cx="3567528" cy="1199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29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496</Words>
  <Application>Microsoft Office PowerPoint</Application>
  <PresentationFormat>Szélesvásznú</PresentationFormat>
  <Paragraphs>146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Wingdings</vt:lpstr>
      <vt:lpstr>Office-téma</vt:lpstr>
      <vt:lpstr>Transznacionális fenntartható turisztikai projektek  Az INSiGHTS-projekt</vt:lpstr>
      <vt:lpstr>Transznacionális Európai Uniós projektek</vt:lpstr>
      <vt:lpstr>  Transdanube</vt:lpstr>
      <vt:lpstr>  Transdanube.Pearls</vt:lpstr>
      <vt:lpstr>Iron Curtain Trail-projekt</vt:lpstr>
      <vt:lpstr>Iron Curtain Trail-projekt</vt:lpstr>
      <vt:lpstr>  ICTE-projekt</vt:lpstr>
      <vt:lpstr>  INSiGHTS</vt:lpstr>
      <vt:lpstr>Projektpartnerek</vt:lpstr>
      <vt:lpstr>Projektpartnerek</vt:lpstr>
      <vt:lpstr>  INSiGHTS</vt:lpstr>
      <vt:lpstr>A találkozók témái</vt:lpstr>
      <vt:lpstr>Helyzetelemzés</vt:lpstr>
      <vt:lpstr>Helyzetelemzés</vt:lpstr>
      <vt:lpstr>Helyzetelemzés</vt:lpstr>
      <vt:lpstr>Helyzetelemzés</vt:lpstr>
      <vt:lpstr>Helyzetelemzés</vt:lpstr>
      <vt:lpstr>Helyzetelemzés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Transznacionális fenntartható turisztikai projektek  Az INSiGHTS-projekt</dc:title>
  <dc:creator>Szõllõssy Balázs</dc:creator>
  <cp:lastModifiedBy>Szõllõssy Balázs</cp:lastModifiedBy>
  <cp:revision>12</cp:revision>
  <dcterms:created xsi:type="dcterms:W3CDTF">2017-06-14T07:53:22Z</dcterms:created>
  <dcterms:modified xsi:type="dcterms:W3CDTF">2017-06-14T10:40:34Z</dcterms:modified>
</cp:coreProperties>
</file>