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  <p:sldMasterId id="2147483849" r:id="rId6"/>
    <p:sldMasterId id="2147483854" r:id="rId7"/>
    <p:sldMasterId id="2147483859" r:id="rId8"/>
    <p:sldMasterId id="2147483864" r:id="rId9"/>
    <p:sldMasterId id="2147483874" r:id="rId10"/>
  </p:sldMasterIdLst>
  <p:notesMasterIdLst>
    <p:notesMasterId r:id="rId33"/>
  </p:notesMasterIdLst>
  <p:handoutMasterIdLst>
    <p:handoutMasterId r:id="rId34"/>
  </p:handoutMasterIdLst>
  <p:sldIdLst>
    <p:sldId id="535" r:id="rId11"/>
    <p:sldId id="531" r:id="rId12"/>
    <p:sldId id="523" r:id="rId13"/>
    <p:sldId id="524" r:id="rId14"/>
    <p:sldId id="525" r:id="rId15"/>
    <p:sldId id="526" r:id="rId16"/>
    <p:sldId id="527" r:id="rId17"/>
    <p:sldId id="528" r:id="rId18"/>
    <p:sldId id="532" r:id="rId19"/>
    <p:sldId id="534" r:id="rId20"/>
    <p:sldId id="256" r:id="rId21"/>
    <p:sldId id="521" r:id="rId22"/>
    <p:sldId id="512" r:id="rId23"/>
    <p:sldId id="513" r:id="rId24"/>
    <p:sldId id="514" r:id="rId25"/>
    <p:sldId id="515" r:id="rId26"/>
    <p:sldId id="518" r:id="rId27"/>
    <p:sldId id="519" r:id="rId28"/>
    <p:sldId id="516" r:id="rId29"/>
    <p:sldId id="520" r:id="rId30"/>
    <p:sldId id="517" r:id="rId31"/>
    <p:sldId id="421" r:id="rId32"/>
  </p:sldIdLst>
  <p:sldSz cx="9144000" cy="6858000" type="screen4x3"/>
  <p:notesSz cx="6669088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9061"/>
    <a:srgbClr val="A69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Világos stílus 3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83771" autoAdjust="0"/>
  </p:normalViewPr>
  <p:slideViewPr>
    <p:cSldViewPr>
      <p:cViewPr varScale="1">
        <p:scale>
          <a:sx n="61" d="100"/>
          <a:sy n="61" d="100"/>
        </p:scale>
        <p:origin x="17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-2166" y="251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493"/>
          </a:xfrm>
          <a:prstGeom prst="rect">
            <a:avLst/>
          </a:prstGeom>
        </p:spPr>
        <p:txBody>
          <a:bodyPr vert="horz" lIns="92275" tIns="46138" rIns="92275" bIns="46138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493"/>
          </a:xfrm>
          <a:prstGeom prst="rect">
            <a:avLst/>
          </a:prstGeom>
        </p:spPr>
        <p:txBody>
          <a:bodyPr vert="horz" lIns="92275" tIns="46138" rIns="92275" bIns="46138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E072B2A-A185-4FA6-A88D-52D469F5A23D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33"/>
            <a:ext cx="2889250" cy="496493"/>
          </a:xfrm>
          <a:prstGeom prst="rect">
            <a:avLst/>
          </a:prstGeom>
        </p:spPr>
        <p:txBody>
          <a:bodyPr vert="horz" lIns="92275" tIns="46138" rIns="92275" bIns="46138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778250" y="9428533"/>
            <a:ext cx="2889250" cy="496493"/>
          </a:xfrm>
          <a:prstGeom prst="rect">
            <a:avLst/>
          </a:prstGeom>
        </p:spPr>
        <p:txBody>
          <a:bodyPr vert="horz" lIns="92275" tIns="46138" rIns="92275" bIns="46138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03418B5-2F69-4AD0-AAFC-ACC4FFE6F7B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2872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493"/>
          </a:xfrm>
          <a:prstGeom prst="rect">
            <a:avLst/>
          </a:prstGeom>
        </p:spPr>
        <p:txBody>
          <a:bodyPr vert="horz" lIns="92275" tIns="46138" rIns="92275" bIns="461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493"/>
          </a:xfrm>
          <a:prstGeom prst="rect">
            <a:avLst/>
          </a:prstGeom>
        </p:spPr>
        <p:txBody>
          <a:bodyPr vert="horz" lIns="92275" tIns="46138" rIns="92275" bIns="461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734CAC-ADD0-4800-8196-AE0639185830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5" tIns="46138" rIns="92275" bIns="46138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1" y="4715073"/>
            <a:ext cx="5335588" cy="4466825"/>
          </a:xfrm>
          <a:prstGeom prst="rect">
            <a:avLst/>
          </a:prstGeom>
        </p:spPr>
        <p:txBody>
          <a:bodyPr vert="horz" lIns="92275" tIns="46138" rIns="92275" bIns="4613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33"/>
            <a:ext cx="2889250" cy="496493"/>
          </a:xfrm>
          <a:prstGeom prst="rect">
            <a:avLst/>
          </a:prstGeom>
        </p:spPr>
        <p:txBody>
          <a:bodyPr vert="horz" lIns="92275" tIns="46138" rIns="92275" bIns="461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533"/>
            <a:ext cx="2889250" cy="496493"/>
          </a:xfrm>
          <a:prstGeom prst="rect">
            <a:avLst/>
          </a:prstGeom>
        </p:spPr>
        <p:txBody>
          <a:bodyPr vert="horz" lIns="92275" tIns="46138" rIns="92275" bIns="461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A2A071-1E25-4C24-A816-ED4F1374EC0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5914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1CB832-9052-47AE-A06A-3AC440B70F63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3AD86D-286A-442C-B75A-8D91A150EEF6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2A071-1E25-4C24-A816-ED4F1374EC02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7974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dirty="0" smtClean="0"/>
          </a:p>
        </p:txBody>
      </p:sp>
      <p:sp>
        <p:nvSpPr>
          <p:cNvPr id="22531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25AD-445A-4386-984E-BA1BA208705F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hu-HU" altLang="hu-HU" dirty="0" smtClean="0"/>
          </a:p>
        </p:txBody>
      </p:sp>
      <p:sp>
        <p:nvSpPr>
          <p:cNvPr id="22531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FF4782-36C1-489E-88F7-D713656F42EC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</a:pPr>
            <a:endParaRPr lang="hu-HU" altLang="hu-HU" dirty="0" smtClean="0"/>
          </a:p>
        </p:txBody>
      </p:sp>
      <p:sp>
        <p:nvSpPr>
          <p:cNvPr id="22531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25AD-445A-4386-984E-BA1BA208705F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dirty="0" smtClean="0"/>
          </a:p>
        </p:txBody>
      </p:sp>
      <p:sp>
        <p:nvSpPr>
          <p:cNvPr id="22531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25AD-445A-4386-984E-BA1BA208705F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 smtClean="0"/>
          </a:p>
        </p:txBody>
      </p:sp>
      <p:sp>
        <p:nvSpPr>
          <p:cNvPr id="22531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25AD-445A-4386-984E-BA1BA208705F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dirty="0" smtClean="0"/>
          </a:p>
        </p:txBody>
      </p:sp>
      <p:sp>
        <p:nvSpPr>
          <p:cNvPr id="22531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25AD-445A-4386-984E-BA1BA208705F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dirty="0" smtClean="0"/>
          </a:p>
        </p:txBody>
      </p:sp>
      <p:sp>
        <p:nvSpPr>
          <p:cNvPr id="22531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25AD-445A-4386-984E-BA1BA208705F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 smtClean="0"/>
          </a:p>
        </p:txBody>
      </p:sp>
      <p:sp>
        <p:nvSpPr>
          <p:cNvPr id="22531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25AD-445A-4386-984E-BA1BA208705F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Jegyzetek helye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defRPr/>
            </a:pPr>
            <a:endParaRPr lang="hu-HU" alt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AC0CB9-C2BD-4CBF-95B7-CFE4D08BAA0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dirty="0" smtClean="0"/>
          </a:p>
        </p:txBody>
      </p:sp>
      <p:sp>
        <p:nvSpPr>
          <p:cNvPr id="22531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25AD-445A-4386-984E-BA1BA208705F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BD66ED-328B-4889-B8AE-17BC677070DB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algn="just"/>
            <a:endParaRPr lang="hu-HU" altLang="hu-HU" sz="1400" dirty="0"/>
          </a:p>
          <a:p>
            <a:endParaRPr lang="hu-HU" alt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4983D5-BE64-4435-8748-668B34C512A0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Jegyzetek helye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>
              <a:defRPr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195AA-6F03-4C9A-8089-FFC1F8908115}" type="slidenum">
              <a:rPr lang="hu-HU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endParaRPr lang="hu-HU" alt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0CB0DC-702A-4787-B84D-EC2AE5EB6B6D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hu-HU" altLang="hu-H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9DF180-EEF3-41BD-9A4F-65A6BC941BB2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hu-H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endParaRPr lang="hu-HU" alt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6A3C3B-2B24-4E8C-93BE-C1BA8DA8D7F6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09DE11-6884-4C99-A480-7ED40A058CC0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Jegyzetek helye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FA1C84-3957-41F9-A39E-4B6ED20E1736}" type="slidenum">
              <a:rPr lang="hu-HU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79B30-6387-4EAB-AB60-7D101D4C526D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427F242-7491-4E79-88DA-B1A2C3355420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260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E403B8FD-2ADC-4095-A55C-9B2F88D51492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1BEC3D2-83BA-4D89-A4A2-5DDCC78DA07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243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8B269-CD16-477B-938F-50BBACA2993F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3099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CBC00-1729-49D4-A1B3-C15448AB49F8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5692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72A0D-6FD2-494A-8BFB-7F2306E919BB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6834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A0209-C71C-4306-B5FA-425C71B47C99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2211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4E14-48B5-470A-8C96-265D5CB16DC9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4940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BA99-740F-458C-88C5-104657416E84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7516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63FA4-5ED2-488A-8244-9EFAEA4175D0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2221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821DF-561B-4E07-B01E-C6E39115C5BD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22153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9D4C6-0D8C-482A-AC5B-5BABDF183876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530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C2F92-BE6E-41AE-B877-2678C4810FA5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62716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Click to edit Master text styles</a:t>
            </a:r>
          </a:p>
          <a:p>
            <a:pPr lvl="1"/>
            <a:r>
              <a:rPr lang="hu-HU" dirty="0" smtClean="0"/>
              <a:t>Second level</a:t>
            </a:r>
          </a:p>
          <a:p>
            <a:pPr lvl="2"/>
            <a:r>
              <a:rPr lang="hu-HU" dirty="0" smtClean="0"/>
              <a:t>Third level</a:t>
            </a:r>
          </a:p>
          <a:p>
            <a:pPr lvl="3"/>
            <a:r>
              <a:rPr lang="hu-HU" dirty="0" smtClean="0"/>
              <a:t>Fourth level</a:t>
            </a:r>
          </a:p>
          <a:p>
            <a:pPr lvl="4"/>
            <a:r>
              <a:rPr lang="hu-HU" dirty="0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334000" y="1600200"/>
            <a:ext cx="33528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324274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4A63D-D67A-46DB-A844-1F63108443C3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FAB4D64E-1407-41E7-8AFF-3D5797E23827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0777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Click to edit Master text styles</a:t>
            </a:r>
          </a:p>
          <a:p>
            <a:pPr lvl="1"/>
            <a:r>
              <a:rPr lang="hu-HU" dirty="0" smtClean="0"/>
              <a:t>Second level</a:t>
            </a:r>
          </a:p>
          <a:p>
            <a:pPr lvl="2"/>
            <a:r>
              <a:rPr lang="hu-HU" dirty="0" smtClean="0"/>
              <a:t>Third level</a:t>
            </a:r>
          </a:p>
          <a:p>
            <a:pPr lvl="3"/>
            <a:r>
              <a:rPr lang="hu-HU" dirty="0" smtClean="0"/>
              <a:t>Fourth level</a:t>
            </a:r>
          </a:p>
          <a:p>
            <a:pPr lvl="4"/>
            <a:r>
              <a:rPr lang="hu-HU" dirty="0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334000" y="1600200"/>
            <a:ext cx="33528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494009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543E-103E-4606-B7FD-16BBE5719C9F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77066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5AE32-8830-42EE-A6C2-19EF22DA21CF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34251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B9389-C6FC-4C6E-98CF-16306BA571AC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0734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827C6-A5F6-4915-8593-BF6C9130E4C5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5849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3E82A-4492-4C17-A306-9329784ACF19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33931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88DAF-7AB3-4399-8F9D-661DC3BF39F9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CAA43B1-4FC5-44DA-AF16-3EDE297F9F79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22344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Click to edit Master text styles</a:t>
            </a:r>
          </a:p>
          <a:p>
            <a:pPr lvl="1"/>
            <a:r>
              <a:rPr lang="hu-HU" dirty="0" smtClean="0"/>
              <a:t>Second level</a:t>
            </a:r>
          </a:p>
          <a:p>
            <a:pPr lvl="2"/>
            <a:r>
              <a:rPr lang="hu-HU" dirty="0" smtClean="0"/>
              <a:t>Third level</a:t>
            </a:r>
          </a:p>
          <a:p>
            <a:pPr lvl="3"/>
            <a:r>
              <a:rPr lang="hu-HU" dirty="0" smtClean="0"/>
              <a:t>Fourth level</a:t>
            </a:r>
          </a:p>
          <a:p>
            <a:pPr lvl="4"/>
            <a:r>
              <a:rPr lang="hu-HU" dirty="0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334000" y="1600200"/>
            <a:ext cx="33528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534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CD419-9116-4727-BBF3-2B20576218BB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118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CBE37-8D85-4458-81C6-E947351E348F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75045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004DC-6EA8-41FC-98DD-4B397C72AB16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136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9C85E-EB2E-451F-9A1A-3A67B1649124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076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E403B8FD-2ADC-4095-A55C-9B2F88D51492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1BEC3D2-83BA-4D89-A4A2-5DDCC78DA07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378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2E64B-9581-4725-8DB7-F67ADD8CA284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EA9A08A-5358-45D8-9066-E8CE37E19852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029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03802-5D07-48D5-B17C-84029358E303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366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3C3B5-928C-496C-A946-C1344351095E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678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C1AA3-97C3-4830-9DC3-C0B9175BFB7E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038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.jpe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20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57F13-CA8A-4E8F-9907-7333C6300357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F19492-D58D-4487-982B-716ABDC71D06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0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552FB4-5FC9-4470-9658-766FBEA7A9E8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86E9E0E-A97E-445A-A506-B4F0E9F97EA1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83" r:id="rId1"/>
    <p:sldLayoutId id="2147485884" r:id="rId2"/>
    <p:sldLayoutId id="2147485885" r:id="rId3"/>
    <p:sldLayoutId id="2147485906" r:id="rId4"/>
    <p:sldLayoutId id="2147485907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bg_2_beloldal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CB3038-BDBF-4619-ABD4-F3360EF93E4D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51FA23A-ED2C-4C7E-9D9C-9310729F3A8C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86" r:id="rId1"/>
    <p:sldLayoutId id="2147485887" r:id="rId2"/>
    <p:sldLayoutId id="2147485888" r:id="rId3"/>
    <p:sldLayoutId id="2147485914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bg_2_beloldal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627BB9-4142-4B92-8F8A-924B0380E877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3FCB965-412C-461A-BF37-EC43EB753DBF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89" r:id="rId1"/>
    <p:sldLayoutId id="2147485890" r:id="rId2"/>
    <p:sldLayoutId id="214748589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bg_2_beloldal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F763E0-A547-408F-B36C-7253B937F8F1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01BF88B-C0E7-455E-A550-AD55C07249A6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92" r:id="rId1"/>
    <p:sldLayoutId id="2147485893" r:id="rId2"/>
    <p:sldLayoutId id="214748589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bg_2_beloldal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614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F68A41-0555-4915-8A95-34F826DD8C7D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610B852-67D3-4E6C-B72D-7BFA2B66A75A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95" r:id="rId1"/>
    <p:sldLayoutId id="2147485896" r:id="rId2"/>
    <p:sldLayoutId id="2147485897" r:id="rId3"/>
    <p:sldLayoutId id="2147485909" r:id="rId4"/>
    <p:sldLayoutId id="2147485910" r:id="rId5"/>
    <p:sldLayoutId id="2147485911" r:id="rId6"/>
    <p:sldLayoutId id="2147485898" r:id="rId7"/>
    <p:sldLayoutId id="2147485899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bg_2_beloldal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717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EF6BE0-8026-4701-86D0-0136F5C4A4EC}" type="datetimeFigureOut">
              <a:rPr lang="hu-HU"/>
              <a:pPr>
                <a:defRPr/>
              </a:pPr>
              <a:t>2017. 11. 08.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5D84A00-217D-43CC-872F-D62C8C2B274F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00" r:id="rId1"/>
    <p:sldLayoutId id="2147485901" r:id="rId2"/>
    <p:sldLayoutId id="2147485902" r:id="rId3"/>
    <p:sldLayoutId id="2147485912" r:id="rId4"/>
    <p:sldLayoutId id="2147485913" r:id="rId5"/>
    <p:sldLayoutId id="2147485903" r:id="rId6"/>
    <p:sldLayoutId id="2147485904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jusagigarancia.gov.h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A hazai KKV-k fejlesztési lehetőségei, foglalkoztatási támogatásai</a:t>
            </a:r>
            <a:endParaRPr lang="hu-HU" sz="36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59632" y="4437112"/>
            <a:ext cx="6400800" cy="1357298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hu-HU" sz="2400" dirty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Cseresnyés Péter</a:t>
            </a:r>
          </a:p>
          <a:p>
            <a:pPr>
              <a:spcBef>
                <a:spcPct val="0"/>
              </a:spcBef>
            </a:pPr>
            <a:r>
              <a:rPr lang="hu-HU" sz="2400" dirty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munkaerőpiacért és képzésért felelős államtitkár</a:t>
            </a:r>
          </a:p>
        </p:txBody>
      </p:sp>
    </p:spTree>
    <p:extLst>
      <p:ext uri="{BB962C8B-B14F-4D97-AF65-F5344CB8AC3E}">
        <p14:creationId xmlns:p14="http://schemas.microsoft.com/office/powerpoint/2010/main" val="21138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207963" y="1916832"/>
            <a:ext cx="8685212" cy="4569693"/>
          </a:xfrm>
        </p:spPr>
        <p:txBody>
          <a:bodyPr/>
          <a:lstStyle/>
          <a:p>
            <a:pPr indent="-165100"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Cél: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új társadalmi célú vállalkozások létrehozásának segítése, a már működő vállalkozások dinamizálása és stabilizálása tartós foglalkoztatási lehetőségek létrehozása érdekében</a:t>
            </a:r>
          </a:p>
          <a:p>
            <a:pPr indent="-165100"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Pályázók köre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: üzleti ötlettel rendelkező civil és nonprofit szervezetek (egyesületek, alapítványok, nonprofit gazdasági társaságok és szövetkezetek) 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8313" y="1268413"/>
            <a:ext cx="8229600" cy="576262"/>
          </a:xfrm>
        </p:spPr>
        <p:txBody>
          <a:bodyPr/>
          <a:lstStyle/>
          <a:p>
            <a:r>
              <a:rPr lang="hu-HU" altLang="hu-HU" sz="2000" b="1" cap="all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társadalmi célú vállalkozások támogatása</a:t>
            </a:r>
          </a:p>
        </p:txBody>
      </p:sp>
      <p:grpSp>
        <p:nvGrpSpPr>
          <p:cNvPr id="5" name="Csoportba foglalás 7"/>
          <p:cNvGrpSpPr>
            <a:grpSpLocks/>
          </p:cNvGrpSpPr>
          <p:nvPr/>
        </p:nvGrpSpPr>
        <p:grpSpPr bwMode="auto">
          <a:xfrm>
            <a:off x="3394223" y="3557095"/>
            <a:ext cx="2689945" cy="1267396"/>
            <a:chOff x="558960" y="1011913"/>
            <a:chExt cx="3600086" cy="3060313"/>
          </a:xfrm>
        </p:grpSpPr>
        <p:sp>
          <p:nvSpPr>
            <p:cNvPr id="6" name="Lekerekített téglalap 5"/>
            <p:cNvSpPr/>
            <p:nvPr/>
          </p:nvSpPr>
          <p:spPr>
            <a:xfrm>
              <a:off x="558960" y="1011913"/>
              <a:ext cx="3600086" cy="28349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Lekerekített téglalap 4"/>
            <p:cNvSpPr/>
            <p:nvPr/>
          </p:nvSpPr>
          <p:spPr>
            <a:xfrm>
              <a:off x="587338" y="1011915"/>
              <a:ext cx="3571708" cy="30603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42240" tIns="142240" rIns="142240" bIns="142240" spcCol="1270"/>
            <a:lstStyle/>
            <a:p>
              <a:pPr algn="ctr">
                <a:spcBef>
                  <a:spcPts val="600"/>
                </a:spcBef>
                <a:defRPr/>
              </a:pPr>
              <a:r>
                <a:rPr lang="hu-HU" sz="16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GINOP 5.1.2</a:t>
              </a:r>
            </a:p>
            <a:p>
              <a:pPr algn="ctr">
                <a:spcBef>
                  <a:spcPts val="600"/>
                </a:spcBef>
                <a:defRPr/>
              </a:pPr>
              <a:r>
                <a:rPr lang="hu-HU" sz="16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Szakmai tanácsadás </a:t>
              </a:r>
              <a:r>
                <a:rPr lang="hu-HU" sz="14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és</a:t>
              </a:r>
              <a:r>
                <a:rPr lang="hu-HU" sz="16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600" b="1" dirty="0" err="1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mentorálás</a:t>
              </a:r>
              <a:endParaRPr lang="hu-HU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Csoportba foglalás 7"/>
          <p:cNvGrpSpPr>
            <a:grpSpLocks/>
          </p:cNvGrpSpPr>
          <p:nvPr/>
        </p:nvGrpSpPr>
        <p:grpSpPr bwMode="auto">
          <a:xfrm>
            <a:off x="4722303" y="4906833"/>
            <a:ext cx="4421697" cy="1951167"/>
            <a:chOff x="558960" y="1011913"/>
            <a:chExt cx="3600086" cy="3060313"/>
          </a:xfrm>
        </p:grpSpPr>
        <p:sp>
          <p:nvSpPr>
            <p:cNvPr id="12" name="Lekerekített téglalap 11"/>
            <p:cNvSpPr/>
            <p:nvPr/>
          </p:nvSpPr>
          <p:spPr>
            <a:xfrm>
              <a:off x="558960" y="1011913"/>
              <a:ext cx="3453930" cy="28349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Lekerekített téglalap 4"/>
            <p:cNvSpPr/>
            <p:nvPr/>
          </p:nvSpPr>
          <p:spPr>
            <a:xfrm>
              <a:off x="581345" y="1011915"/>
              <a:ext cx="3577701" cy="30603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42240" tIns="142240" rIns="142240" bIns="142240" spcCol="1270"/>
            <a:lstStyle/>
            <a:p>
              <a:pPr algn="ctr">
                <a:spcBef>
                  <a:spcPts val="600"/>
                </a:spcBef>
                <a:defRPr/>
              </a:pPr>
              <a:r>
                <a:rPr lang="hu-HU" sz="16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itchFamily="18" charset="0"/>
                </a:rPr>
                <a:t>GINOP 5.1.7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hu-HU" sz="16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itchFamily="18" charset="0"/>
                </a:rPr>
                <a:t>15 Mrd Ft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hu-HU" sz="16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itchFamily="18" charset="0"/>
                </a:rPr>
                <a:t>Pályázási időszak: </a:t>
              </a:r>
              <a:r>
                <a:rPr lang="hu-H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2017. 09. 25. </a:t>
              </a:r>
              <a:r>
                <a:rPr lang="hu-H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- 2018. </a:t>
              </a:r>
              <a:r>
                <a:rPr lang="hu-H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09. 03.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hu-H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min</a:t>
              </a:r>
              <a:r>
                <a:rPr lang="hu-H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hu-H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7,5 </a:t>
              </a:r>
              <a:r>
                <a:rPr lang="hu-H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millió, </a:t>
              </a:r>
              <a:r>
                <a:rPr lang="hu-H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max</a:t>
              </a:r>
              <a:r>
                <a:rPr lang="hu-H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250 millió </a:t>
              </a:r>
              <a:r>
                <a:rPr lang="hu-H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Ft támogatás</a:t>
              </a:r>
              <a:endParaRPr lang="hu-H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defRPr/>
              </a:pPr>
              <a:endParaRPr lang="hu-HU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Csoportba foglalás 7"/>
          <p:cNvGrpSpPr>
            <a:grpSpLocks/>
          </p:cNvGrpSpPr>
          <p:nvPr/>
        </p:nvGrpSpPr>
        <p:grpSpPr bwMode="auto">
          <a:xfrm>
            <a:off x="157459" y="4891343"/>
            <a:ext cx="4233890" cy="1966657"/>
            <a:chOff x="558960" y="1011913"/>
            <a:chExt cx="3600086" cy="3060313"/>
          </a:xfrm>
        </p:grpSpPr>
        <p:sp>
          <p:nvSpPr>
            <p:cNvPr id="19" name="Lekerekített téglalap 18"/>
            <p:cNvSpPr/>
            <p:nvPr/>
          </p:nvSpPr>
          <p:spPr>
            <a:xfrm>
              <a:off x="558960" y="1011913"/>
              <a:ext cx="3600086" cy="28349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Lekerekített téglalap 4"/>
            <p:cNvSpPr/>
            <p:nvPr/>
          </p:nvSpPr>
          <p:spPr>
            <a:xfrm>
              <a:off x="558960" y="1011915"/>
              <a:ext cx="3600086" cy="30603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42240" tIns="142240" rIns="142240" bIns="142240" spcCol="1270"/>
            <a:lstStyle/>
            <a:p>
              <a:pPr algn="ctr">
                <a:spcBef>
                  <a:spcPts val="600"/>
                </a:spcBef>
                <a:defRPr/>
              </a:pPr>
              <a:r>
                <a:rPr lang="hu-HU" sz="16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itchFamily="18" charset="0"/>
                </a:rPr>
                <a:t>GINOP 5.1.3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hu-HU" sz="16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itchFamily="18" charset="0"/>
                </a:rPr>
                <a:t>6 Mrd Ft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hu-HU" sz="16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itchFamily="18" charset="0"/>
                </a:rPr>
                <a:t>Pályázási időszak: </a:t>
              </a:r>
              <a:r>
                <a:rPr lang="hu-H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2016. 09. 01. - 2018. 09. 03.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hu-H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min</a:t>
              </a:r>
              <a:r>
                <a:rPr lang="hu-H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6,5 millió, </a:t>
              </a:r>
              <a:r>
                <a:rPr lang="hu-H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max</a:t>
              </a:r>
              <a:r>
                <a:rPr lang="hu-H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250 millió </a:t>
              </a:r>
              <a:r>
                <a:rPr lang="hu-H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Ft támogatás</a:t>
              </a:r>
              <a:endParaRPr lang="hu-H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defRPr/>
              </a:pPr>
              <a:endParaRPr lang="hu-HU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1" name="Egyenes összekötő nyíllal 20"/>
          <p:cNvCxnSpPr/>
          <p:nvPr/>
        </p:nvCxnSpPr>
        <p:spPr>
          <a:xfrm flipH="1">
            <a:off x="2555776" y="4144125"/>
            <a:ext cx="648072" cy="5870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>
            <a:off x="6228184" y="4121263"/>
            <a:ext cx="720080" cy="60989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artalom helye 4"/>
          <p:cNvSpPr txBox="1">
            <a:spLocks/>
          </p:cNvSpPr>
          <p:nvPr/>
        </p:nvSpPr>
        <p:spPr bwMode="auto">
          <a:xfrm>
            <a:off x="6588224" y="4011075"/>
            <a:ext cx="2194021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értékelt projektterv és minősítési tanúsítvány</a:t>
            </a: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artalom helye 4"/>
          <p:cNvSpPr txBox="1">
            <a:spLocks/>
          </p:cNvSpPr>
          <p:nvPr/>
        </p:nvSpPr>
        <p:spPr bwMode="auto">
          <a:xfrm>
            <a:off x="827584" y="4011076"/>
            <a:ext cx="2194021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hu-H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értékelt projektterv és minősítési tanúsítvány</a:t>
            </a: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0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323850" y="3178175"/>
            <a:ext cx="8351838" cy="1546225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2600" b="1" cap="all" dirty="0" smtClean="0"/>
              <a:t>TOP Foglalkoztatási támogatások</a:t>
            </a:r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1403350" y="4724400"/>
            <a:ext cx="6400800" cy="108086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endParaRPr lang="hu-HU" alt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altLang="hu-HU" sz="3200" b="1" cap="all" dirty="0"/>
              <a:t>TOP Foglalkoztatási támogatások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3"/>
          </p:nvPr>
        </p:nvSpPr>
        <p:spPr>
          <a:xfrm>
            <a:off x="755576" y="2996952"/>
            <a:ext cx="7572428" cy="1143008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Times New Roman" panose="02020603050405020304" pitchFamily="18" charset="0"/>
              </a:rPr>
              <a:t>A TOP-5.1.1-15 </a:t>
            </a:r>
            <a:r>
              <a:rPr lang="hu-HU" sz="1800" dirty="0">
                <a:latin typeface="Times New Roman" panose="02020603050405020304" pitchFamily="18" charset="0"/>
              </a:rPr>
              <a:t>Megyei szintű foglalkoztatási megállapodások, foglalkoztatási-gazdaságfejlesztési </a:t>
            </a:r>
            <a:r>
              <a:rPr lang="hu-HU" sz="1800" dirty="0" smtClean="0">
                <a:latin typeface="Times New Roman" panose="02020603050405020304" pitchFamily="18" charset="0"/>
              </a:rPr>
              <a:t>együttműködések;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Times New Roman" panose="02020603050405020304" pitchFamily="18" charset="0"/>
              </a:rPr>
              <a:t>TOP-5.1.2-15 </a:t>
            </a:r>
            <a:r>
              <a:rPr lang="hu-HU" sz="1800" dirty="0">
                <a:latin typeface="Times New Roman" panose="02020603050405020304" pitchFamily="18" charset="0"/>
              </a:rPr>
              <a:t>Helyi foglalkoztatási </a:t>
            </a:r>
            <a:r>
              <a:rPr lang="hu-HU" sz="1800" dirty="0" smtClean="0">
                <a:latin typeface="Times New Roman" panose="02020603050405020304" pitchFamily="18" charset="0"/>
              </a:rPr>
              <a:t>együttműködések</a:t>
            </a:r>
            <a:r>
              <a:rPr lang="hu-HU" sz="1800" dirty="0">
                <a:latin typeface="Times New Roman" panose="02020603050405020304" pitchFamily="18" charset="0"/>
              </a:rPr>
              <a:t>;</a:t>
            </a:r>
            <a:endParaRPr lang="hu-HU" sz="1800" dirty="0" smtClean="0">
              <a:latin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Times New Roman" panose="02020603050405020304" pitchFamily="18" charset="0"/>
              </a:rPr>
              <a:t>TOP-6.8.2-15 </a:t>
            </a:r>
            <a:r>
              <a:rPr lang="hu-HU" sz="1800" dirty="0">
                <a:latin typeface="Times New Roman" panose="02020603050405020304" pitchFamily="18" charset="0"/>
              </a:rPr>
              <a:t>Helyi foglalkoztatási együttműködések a megyei jogú város területén és </a:t>
            </a:r>
            <a:r>
              <a:rPr lang="hu-HU" sz="1800" dirty="0" smtClean="0">
                <a:latin typeface="Times New Roman" panose="02020603050405020304" pitchFamily="18" charset="0"/>
              </a:rPr>
              <a:t>várostérségében</a:t>
            </a:r>
            <a:r>
              <a:rPr lang="hu-HU" sz="1800" dirty="0">
                <a:latin typeface="Times New Roman" panose="02020603050405020304" pitchFamily="18" charset="0"/>
              </a:rPr>
              <a:t> </a:t>
            </a:r>
            <a:endParaRPr lang="hu-HU" sz="1800" dirty="0" smtClean="0">
              <a:latin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hu-HU" sz="1800" dirty="0">
              <a:latin typeface="Times New Roman" panose="02020603050405020304" pitchFamily="18" charset="0"/>
            </a:endParaRPr>
          </a:p>
          <a:p>
            <a:pPr marL="0" indent="0" algn="just"/>
            <a:r>
              <a:rPr lang="hu-HU" sz="1800" dirty="0" smtClean="0">
                <a:latin typeface="Times New Roman" panose="02020603050405020304" pitchFamily="18" charset="0"/>
              </a:rPr>
              <a:t>elnevezésű </a:t>
            </a:r>
            <a:r>
              <a:rPr lang="hu-HU" sz="1800" dirty="0">
                <a:latin typeface="Times New Roman" panose="02020603050405020304" pitchFamily="18" charset="0"/>
              </a:rPr>
              <a:t>munkaerőpiaci </a:t>
            </a:r>
            <a:r>
              <a:rPr lang="hu-HU" sz="1800" dirty="0" smtClean="0">
                <a:latin typeface="Times New Roman" panose="02020603050405020304" pitchFamily="18" charset="0"/>
              </a:rPr>
              <a:t>programok keretében foglalkoztatást </a:t>
            </a:r>
            <a:r>
              <a:rPr lang="hu-HU" sz="1800" dirty="0">
                <a:latin typeface="Times New Roman" panose="02020603050405020304" pitchFamily="18" charset="0"/>
              </a:rPr>
              <a:t>bővítő támogatás (bértámogatás) és bérköltség támogatás </a:t>
            </a:r>
            <a:r>
              <a:rPr lang="hu-HU" sz="1800" dirty="0" smtClean="0">
                <a:latin typeface="Times New Roman" panose="02020603050405020304" pitchFamily="18" charset="0"/>
              </a:rPr>
              <a:t>nyújtható.</a:t>
            </a:r>
            <a:endParaRPr lang="hu-HU" sz="1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76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/>
          </p:nvPr>
        </p:nvSpPr>
        <p:spPr>
          <a:xfrm>
            <a:off x="407988" y="1196975"/>
            <a:ext cx="8059737" cy="9350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000" b="1" dirty="0"/>
              <a:t>Foglalkoztatás bővítését szolgáló támogatás (bértámogatás)</a:t>
            </a:r>
            <a:endParaRPr lang="hu-HU" altLang="hu-HU" sz="2000" b="1" cap="all" dirty="0" smtClean="0"/>
          </a:p>
        </p:txBody>
      </p:sp>
      <p:sp>
        <p:nvSpPr>
          <p:cNvPr id="2" name="Téglalap 1"/>
          <p:cNvSpPr/>
          <p:nvPr/>
        </p:nvSpPr>
        <p:spPr>
          <a:xfrm>
            <a:off x="611560" y="2060848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dirty="0">
                <a:latin typeface="Times New Roman" panose="02020603050405020304" pitchFamily="18" charset="0"/>
              </a:rPr>
              <a:t>A foglalkoztatást bővítő támogatás tekintetében az </a:t>
            </a:r>
            <a:r>
              <a:rPr lang="hu-HU" dirty="0" err="1">
                <a:latin typeface="Times New Roman" panose="02020603050405020304" pitchFamily="18" charset="0"/>
              </a:rPr>
              <a:t>Flt</a:t>
            </a:r>
            <a:r>
              <a:rPr lang="hu-HU" dirty="0">
                <a:latin typeface="Times New Roman" panose="02020603050405020304" pitchFamily="18" charset="0"/>
              </a:rPr>
              <a:t>. 16. §</a:t>
            </a:r>
            <a:r>
              <a:rPr lang="hu-HU" dirty="0" err="1">
                <a:latin typeface="Times New Roman" panose="02020603050405020304" pitchFamily="18" charset="0"/>
              </a:rPr>
              <a:t>-ában</a:t>
            </a:r>
            <a:r>
              <a:rPr lang="hu-HU" dirty="0">
                <a:latin typeface="Times New Roman" panose="02020603050405020304" pitchFamily="18" charset="0"/>
              </a:rPr>
              <a:t> és a 6/1996. (VII. 16.) MüM rendelet 11. §</a:t>
            </a:r>
            <a:r>
              <a:rPr lang="hu-HU" dirty="0" err="1">
                <a:latin typeface="Times New Roman" panose="02020603050405020304" pitchFamily="18" charset="0"/>
              </a:rPr>
              <a:t>-ában</a:t>
            </a:r>
            <a:r>
              <a:rPr lang="hu-HU" dirty="0">
                <a:latin typeface="Times New Roman" panose="02020603050405020304" pitchFamily="18" charset="0"/>
              </a:rPr>
              <a:t> foglalt rendelkezésektől eltérni nem lehet (a 6/1996 (VII. 16.) MüM 26/B. § (1) bekezdése c) pontja szerint</a:t>
            </a:r>
            <a:r>
              <a:rPr lang="hu-HU" dirty="0" smtClean="0">
                <a:latin typeface="Times New Roman" panose="02020603050405020304" pitchFamily="18" charset="0"/>
              </a:rPr>
              <a:t>).</a:t>
            </a:r>
          </a:p>
          <a:p>
            <a:pPr algn="just"/>
            <a:endParaRPr lang="hu-HU" dirty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</a:rPr>
              <a:t>a támogatás csak akkor nyújtható, ha a támogatott személy nyilvántartott </a:t>
            </a:r>
            <a:r>
              <a:rPr lang="hu-HU" dirty="0" smtClean="0">
                <a:latin typeface="Times New Roman" panose="02020603050405020304" pitchFamily="18" charset="0"/>
              </a:rPr>
              <a:t>álláskereső</a:t>
            </a:r>
          </a:p>
          <a:p>
            <a:pPr algn="just"/>
            <a:endParaRPr lang="hu-HU" dirty="0" smtClean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</a:rPr>
              <a:t>ha a támogatással érintett személy felvétele az érintett vállalkozás/szervezet munkavállalói létszámának nettó növekedését eredményezni a kérelem benyújtását megelőző 12 hónapos átlagos statisztikai állományi létszámához viszonyítva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59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43608" y="2136339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</a:rPr>
              <a:t>Foglalkoztatás bővítését szolgáló támogatás adható hátrányos helyzetű munkavállaló foglalkoztatásához legfeljebb 8+4 hónap, súlyosan hátrányos helyzetű munkavállalók esetében legfeljebb 12+</a:t>
            </a:r>
            <a:r>
              <a:rPr lang="hu-HU" dirty="0" err="1">
                <a:latin typeface="Times New Roman" panose="02020603050405020304" pitchFamily="18" charset="0"/>
              </a:rPr>
              <a:t>12</a:t>
            </a:r>
            <a:r>
              <a:rPr lang="hu-HU" dirty="0">
                <a:latin typeface="Times New Roman" panose="02020603050405020304" pitchFamily="18" charset="0"/>
              </a:rPr>
              <a:t> hónap időtartamban, munkaviszony keretében, teljes vagy a legalább 4 órát elérő részmunkaidőben történő </a:t>
            </a:r>
            <a:r>
              <a:rPr lang="hu-HU" dirty="0" smtClean="0">
                <a:latin typeface="Times New Roman" panose="02020603050405020304" pitchFamily="18" charset="0"/>
              </a:rPr>
              <a:t>foglalkoztatáshoz</a:t>
            </a:r>
          </a:p>
          <a:p>
            <a:pPr algn="just"/>
            <a:endParaRPr lang="hu-HU" dirty="0" smtClean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</a:rPr>
              <a:t>A célcsoport továbbfoglalkoztatását a támogatott foglalkoztatást követő legalább a támogatott időszak felével megegyező ideig folyamatosan szükséges biztosítani a bértámogatást igénybe vevő </a:t>
            </a:r>
            <a:r>
              <a:rPr lang="hu-HU" dirty="0" smtClean="0">
                <a:latin typeface="Times New Roman" panose="02020603050405020304" pitchFamily="18" charset="0"/>
              </a:rPr>
              <a:t>munkáltatónál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172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/>
          </p:nvPr>
        </p:nvSpPr>
        <p:spPr>
          <a:xfrm>
            <a:off x="407988" y="1196975"/>
            <a:ext cx="8059737" cy="9350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000" b="1" dirty="0"/>
              <a:t>Bérköltség-támogatás</a:t>
            </a:r>
            <a:endParaRPr lang="hu-HU" altLang="hu-HU" sz="2000" b="1" cap="all" dirty="0" smtClean="0"/>
          </a:p>
        </p:txBody>
      </p:sp>
      <p:sp>
        <p:nvSpPr>
          <p:cNvPr id="2" name="Téglalap 1"/>
          <p:cNvSpPr/>
          <p:nvPr/>
        </p:nvSpPr>
        <p:spPr>
          <a:xfrm>
            <a:off x="899592" y="2413338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dirty="0">
                <a:latin typeface="Times New Roman" panose="02020603050405020304" pitchFamily="18" charset="0"/>
              </a:rPr>
              <a:t>A projektben kétféle konstrukcióban nyújtható bérköltség támogatás (projektkonstrukciós szempontból megszabottan, hogy az egyes konstrukciók milyen célcsoporti és </a:t>
            </a:r>
            <a:r>
              <a:rPr lang="hu-HU" dirty="0" err="1">
                <a:latin typeface="Times New Roman" panose="02020603050405020304" pitchFamily="18" charset="0"/>
              </a:rPr>
              <a:t>nyilvántartottsági</a:t>
            </a:r>
            <a:r>
              <a:rPr lang="hu-HU" dirty="0">
                <a:latin typeface="Times New Roman" panose="02020603050405020304" pitchFamily="18" charset="0"/>
              </a:rPr>
              <a:t> feltételekkel</a:t>
            </a:r>
            <a:r>
              <a:rPr lang="hu-HU" dirty="0" smtClean="0">
                <a:latin typeface="Times New Roman" panose="02020603050405020304" pitchFamily="18" charset="0"/>
              </a:rPr>
              <a:t>):</a:t>
            </a:r>
          </a:p>
          <a:p>
            <a:endParaRPr lang="hu-HU" dirty="0">
              <a:latin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>
                <a:latin typeface="Times New Roman" panose="02020603050405020304" pitchFamily="18" charset="0"/>
              </a:rPr>
              <a:t>legfeljebb 90 nap 100%</a:t>
            </a:r>
            <a:r>
              <a:rPr lang="hu-HU" dirty="0">
                <a:latin typeface="Times New Roman" panose="02020603050405020304" pitchFamily="18" charset="0"/>
              </a:rPr>
              <a:t> </a:t>
            </a:r>
            <a:endParaRPr lang="hu-HU" dirty="0" smtClean="0">
              <a:latin typeface="Times New Roman" panose="02020603050405020304" pitchFamily="18" charset="0"/>
            </a:endParaRPr>
          </a:p>
          <a:p>
            <a:pPr lvl="0"/>
            <a:endParaRPr lang="hu-HU" dirty="0">
              <a:latin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>
                <a:latin typeface="Times New Roman" panose="02020603050405020304" pitchFamily="18" charset="0"/>
              </a:rPr>
              <a:t>legfeljebb 8+4 havi 100%</a:t>
            </a:r>
            <a:endParaRPr lang="hu-HU" dirty="0">
              <a:latin typeface="Times New Roman" panose="02020603050405020304" pitchFamily="18" charset="0"/>
            </a:endParaRPr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488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059737" cy="35981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000" b="1" dirty="0"/>
              <a:t>L</a:t>
            </a:r>
            <a:r>
              <a:rPr lang="hu-HU" sz="2000" b="1" dirty="0" smtClean="0"/>
              <a:t>egfeljebb </a:t>
            </a:r>
            <a:r>
              <a:rPr lang="hu-HU" sz="2000" b="1" dirty="0"/>
              <a:t>90 nap 100%</a:t>
            </a:r>
            <a:r>
              <a:rPr lang="hu-HU" sz="2000" dirty="0"/>
              <a:t> </a:t>
            </a:r>
            <a:endParaRPr lang="hu-HU" altLang="hu-HU" sz="2000" b="1" cap="all" dirty="0" smtClean="0"/>
          </a:p>
        </p:txBody>
      </p:sp>
      <p:sp>
        <p:nvSpPr>
          <p:cNvPr id="2" name="Téglalap 1"/>
          <p:cNvSpPr/>
          <p:nvPr/>
        </p:nvSpPr>
        <p:spPr>
          <a:xfrm>
            <a:off x="899592" y="2348880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</a:rPr>
              <a:t>Nyilvántartott álláskeresők esetében munkatapasztalat-szerzés céljából legfeljebb 90 napra nyújtható bérköltség támogatás </a:t>
            </a:r>
            <a:endParaRPr lang="hu-HU" dirty="0" smtClean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 smtClean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</a:rPr>
              <a:t>A támogatás mértéke a foglalkoztatót terhelő bér és szociális hozzájárulási adó legfeljebb 100%-a, amely havonta legfeljebb a minimálbér másfélszerese és annak szociális hozzájárulási adója mértékéig </a:t>
            </a:r>
            <a:r>
              <a:rPr lang="hu-HU" dirty="0" smtClean="0">
                <a:latin typeface="Times New Roman" panose="02020603050405020304" pitchFamily="18" charset="0"/>
              </a:rPr>
              <a:t>terjedhet</a:t>
            </a:r>
          </a:p>
          <a:p>
            <a:pPr algn="just"/>
            <a:endParaRPr lang="hu-HU" dirty="0" smtClean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</a:rPr>
              <a:t>A támogatás elnyeréséhez szükséges, hogy a munkaadónál a résztvevő felvétele a kérelem benyújtását megelőző 6 havi átlagos statisztikai létszámhoz viszonyítva a munkavállalói létszám nettó növekedését eredményezze</a:t>
            </a:r>
            <a:endParaRPr lang="hu-HU" dirty="0" smtClean="0">
              <a:latin typeface="Times New Roman" panose="02020603050405020304" pitchFamily="18" charset="0"/>
            </a:endParaRPr>
          </a:p>
          <a:p>
            <a:pPr algn="just"/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488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/>
          </p:nvPr>
        </p:nvSpPr>
        <p:spPr>
          <a:xfrm>
            <a:off x="407988" y="1196975"/>
            <a:ext cx="8059737" cy="935038"/>
          </a:xfrm>
        </p:spPr>
        <p:txBody>
          <a:bodyPr rtlCol="0">
            <a:norm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hu-HU" sz="2000" b="1" dirty="0"/>
              <a:t>L</a:t>
            </a:r>
            <a:r>
              <a:rPr lang="hu-HU" sz="2000" b="1" dirty="0" smtClean="0"/>
              <a:t>egfeljebb </a:t>
            </a:r>
            <a:r>
              <a:rPr lang="hu-HU" sz="2000" b="1" dirty="0"/>
              <a:t>8+4 havi 100%</a:t>
            </a:r>
            <a:r>
              <a:rPr lang="hu-HU" sz="2000" dirty="0"/>
              <a:t/>
            </a:r>
            <a:br>
              <a:rPr lang="hu-HU" sz="2000" dirty="0"/>
            </a:br>
            <a:endParaRPr lang="hu-HU" altLang="hu-HU" sz="2000" b="1" cap="all" dirty="0" smtClean="0"/>
          </a:p>
        </p:txBody>
      </p:sp>
      <p:sp>
        <p:nvSpPr>
          <p:cNvPr id="2" name="Téglalap 1"/>
          <p:cNvSpPr/>
          <p:nvPr/>
        </p:nvSpPr>
        <p:spPr>
          <a:xfrm>
            <a:off x="680367" y="2204864"/>
            <a:ext cx="77048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</a:rPr>
              <a:t>C</a:t>
            </a:r>
            <a:r>
              <a:rPr lang="hu-HU" dirty="0" smtClean="0">
                <a:latin typeface="Times New Roman" panose="02020603050405020304" pitchFamily="18" charset="0"/>
              </a:rPr>
              <a:t>sak </a:t>
            </a:r>
            <a:r>
              <a:rPr lang="hu-HU" dirty="0">
                <a:latin typeface="Times New Roman" panose="02020603050405020304" pitchFamily="18" charset="0"/>
              </a:rPr>
              <a:t>de </a:t>
            </a:r>
            <a:r>
              <a:rPr lang="hu-HU" dirty="0" err="1">
                <a:latin typeface="Times New Roman" panose="02020603050405020304" pitchFamily="18" charset="0"/>
              </a:rPr>
              <a:t>minimis</a:t>
            </a:r>
            <a:r>
              <a:rPr lang="hu-HU" dirty="0">
                <a:latin typeface="Times New Roman" panose="02020603050405020304" pitchFamily="18" charset="0"/>
              </a:rPr>
              <a:t> bérköltség támogatásként nyújtható </a:t>
            </a:r>
            <a:endParaRPr lang="hu-HU" dirty="0" smtClean="0">
              <a:latin typeface="Times New Roman" panose="02020603050405020304" pitchFamily="18" charset="0"/>
            </a:endParaRPr>
          </a:p>
          <a:p>
            <a:pPr algn="just"/>
            <a:endParaRPr lang="hu-HU" dirty="0" smtClean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</a:rPr>
              <a:t>A támogatás folyósítási időtartama legfeljebb 8 hónap lehet, további 4 hónapos támogatás nélküli továbbfoglalkoztatási kötelezettség előírása </a:t>
            </a:r>
            <a:r>
              <a:rPr lang="hu-HU" dirty="0" smtClean="0">
                <a:latin typeface="Times New Roman" panose="02020603050405020304" pitchFamily="18" charset="0"/>
              </a:rPr>
              <a:t>mellett</a:t>
            </a:r>
          </a:p>
          <a:p>
            <a:pPr algn="just"/>
            <a:endParaRPr lang="hu-HU" dirty="0" smtClean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</a:rPr>
              <a:t>A támogatás mértéke a foglalkoztatót terhelő bér és szociális hozzájárulási adó legfeljebb 100%-a, amely havonta legfeljebb a minimálbér másfélszerese és annak szociális hozzájárulási adója mértékéig terjedhet</a:t>
            </a:r>
            <a:endParaRPr lang="hu-HU" dirty="0" smtClean="0">
              <a:latin typeface="Times New Roman" panose="02020603050405020304" pitchFamily="18" charset="0"/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6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/>
          </p:nvPr>
        </p:nvSpPr>
        <p:spPr>
          <a:xfrm>
            <a:off x="407988" y="1196975"/>
            <a:ext cx="8059737" cy="50383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000" b="1" dirty="0"/>
              <a:t>Munkába járáshoz kapcsolódó utazás költségeinek megtérítése</a:t>
            </a:r>
            <a:endParaRPr lang="hu-HU" altLang="hu-HU" sz="2000" b="1" cap="all" dirty="0" smtClean="0"/>
          </a:p>
        </p:txBody>
      </p:sp>
      <p:sp>
        <p:nvSpPr>
          <p:cNvPr id="2" name="Téglalap 1"/>
          <p:cNvSpPr/>
          <p:nvPr/>
        </p:nvSpPr>
        <p:spPr>
          <a:xfrm>
            <a:off x="755576" y="1988840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 smtClean="0">
                <a:latin typeface="Times New Roman" panose="02020603050405020304" pitchFamily="18" charset="0"/>
              </a:rPr>
              <a:t>A </a:t>
            </a:r>
            <a:r>
              <a:rPr lang="hu-HU" dirty="0">
                <a:latin typeface="Times New Roman" panose="02020603050405020304" pitchFamily="18" charset="0"/>
              </a:rPr>
              <a:t>résztvevő és az őt foglalkoztató munkaadó részére a foglalkoztatás teljes időtartama alatt egészben vagy részben megtéríthető a munkába járással kapcsolatos </a:t>
            </a:r>
            <a:r>
              <a:rPr lang="hu-HU" dirty="0" smtClean="0">
                <a:latin typeface="Times New Roman" panose="02020603050405020304" pitchFamily="18" charset="0"/>
              </a:rPr>
              <a:t>helyi és </a:t>
            </a:r>
            <a:r>
              <a:rPr lang="hu-HU" dirty="0">
                <a:latin typeface="Times New Roman" panose="02020603050405020304" pitchFamily="18" charset="0"/>
              </a:rPr>
              <a:t>helyközi utazási </a:t>
            </a:r>
            <a:r>
              <a:rPr lang="hu-HU" dirty="0" smtClean="0">
                <a:latin typeface="Times New Roman" panose="02020603050405020304" pitchFamily="18" charset="0"/>
              </a:rPr>
              <a:t>költség</a:t>
            </a:r>
          </a:p>
          <a:p>
            <a:pPr algn="just"/>
            <a:endParaRPr lang="hu-HU" dirty="0" smtClean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</a:rPr>
              <a:t>Az utazási költségek támogatásának maximális mértéke a felmerülő utazási költségek 100%-</a:t>
            </a:r>
            <a:r>
              <a:rPr lang="hu-HU" dirty="0" smtClean="0">
                <a:latin typeface="Times New Roman" panose="02020603050405020304" pitchFamily="18" charset="0"/>
              </a:rPr>
              <a:t>a</a:t>
            </a:r>
          </a:p>
          <a:p>
            <a:endParaRPr lang="hu-HU" dirty="0">
              <a:latin typeface="Times New Roman" panose="02020603050405020304" pitchFamily="18" charset="0"/>
            </a:endParaRP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6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/>
          </p:nvPr>
        </p:nvSpPr>
        <p:spPr>
          <a:xfrm>
            <a:off x="506127" y="1412776"/>
            <a:ext cx="8059737" cy="35981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000" b="1" dirty="0"/>
              <a:t>A munkába járáshoz kapcsolódó csoportos személyszállítás támogatása</a:t>
            </a:r>
            <a:endParaRPr lang="hu-HU" altLang="hu-HU" sz="2000" b="1" cap="all" dirty="0" smtClean="0"/>
          </a:p>
        </p:txBody>
      </p:sp>
      <p:sp>
        <p:nvSpPr>
          <p:cNvPr id="2" name="Téglalap 1"/>
          <p:cNvSpPr/>
          <p:nvPr/>
        </p:nvSpPr>
        <p:spPr>
          <a:xfrm>
            <a:off x="683568" y="2708920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</a:rPr>
              <a:t>A</a:t>
            </a:r>
            <a:r>
              <a:rPr lang="hu-HU" dirty="0" smtClean="0">
                <a:latin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</a:rPr>
              <a:t>foglalkoztatás teljes időtartama alatt </a:t>
            </a:r>
            <a:r>
              <a:rPr lang="hu-HU" dirty="0" smtClean="0">
                <a:latin typeface="Times New Roman" panose="02020603050405020304" pitchFamily="18" charset="0"/>
              </a:rPr>
              <a:t>adható</a:t>
            </a:r>
          </a:p>
          <a:p>
            <a:pPr algn="just"/>
            <a:endParaRPr lang="hu-HU" dirty="0" smtClean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</a:rPr>
              <a:t>E</a:t>
            </a:r>
            <a:r>
              <a:rPr lang="hu-HU" dirty="0" smtClean="0">
                <a:latin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</a:rPr>
              <a:t>támogatás „de </a:t>
            </a:r>
            <a:r>
              <a:rPr lang="hu-HU" dirty="0" err="1">
                <a:latin typeface="Times New Roman" panose="02020603050405020304" pitchFamily="18" charset="0"/>
              </a:rPr>
              <a:t>minimis</a:t>
            </a:r>
            <a:r>
              <a:rPr lang="hu-HU" dirty="0">
                <a:latin typeface="Times New Roman" panose="02020603050405020304" pitchFamily="18" charset="0"/>
              </a:rPr>
              <a:t>” támogatásnak </a:t>
            </a:r>
            <a:r>
              <a:rPr lang="hu-HU" dirty="0" smtClean="0">
                <a:latin typeface="Times New Roman" panose="02020603050405020304" pitchFamily="18" charset="0"/>
              </a:rPr>
              <a:t>minősül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</a:rPr>
              <a:t>K</a:t>
            </a:r>
            <a:r>
              <a:rPr lang="hu-HU" dirty="0" smtClean="0">
                <a:latin typeface="Times New Roman" panose="02020603050405020304" pitchFamily="18" charset="0"/>
              </a:rPr>
              <a:t>izárólag </a:t>
            </a:r>
            <a:r>
              <a:rPr lang="hu-HU" dirty="0">
                <a:latin typeface="Times New Roman" panose="02020603050405020304" pitchFamily="18" charset="0"/>
              </a:rPr>
              <a:t>nyilvántartott álláskeresők esetében nyújtható </a:t>
            </a:r>
          </a:p>
        </p:txBody>
      </p:sp>
    </p:spTree>
    <p:extLst>
      <p:ext uri="{BB962C8B-B14F-4D97-AF65-F5344CB8AC3E}">
        <p14:creationId xmlns:p14="http://schemas.microsoft.com/office/powerpoint/2010/main" val="335488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741026" y="2944564"/>
            <a:ext cx="7772400" cy="1470025"/>
          </a:xfrm>
        </p:spPr>
        <p:txBody>
          <a:bodyPr/>
          <a:lstStyle/>
          <a:p>
            <a:r>
              <a:rPr lang="hu-HU" altLang="hu-H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KÖSZÖNÖM </a:t>
            </a:r>
            <a:br>
              <a:rPr lang="hu-HU" altLang="hu-H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hu-HU" altLang="hu-H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 FIGYELMET!</a:t>
            </a:r>
            <a:endParaRPr lang="en-US" altLang="hu-HU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1988" name="Szövegdoboz 2"/>
          <p:cNvSpPr txBox="1">
            <a:spLocks noChangeArrowheads="1"/>
          </p:cNvSpPr>
          <p:nvPr/>
        </p:nvSpPr>
        <p:spPr bwMode="auto">
          <a:xfrm>
            <a:off x="1141076" y="3140968"/>
            <a:ext cx="69723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hu-HU" sz="3200" b="1" cap="all" dirty="0" smtClean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GINOP 5. prioritás: Foglalkoztatás</a:t>
            </a:r>
          </a:p>
        </p:txBody>
      </p:sp>
    </p:spTree>
    <p:extLst>
      <p:ext uri="{BB962C8B-B14F-4D97-AF65-F5344CB8AC3E}">
        <p14:creationId xmlns:p14="http://schemas.microsoft.com/office/powerpoint/2010/main" val="21600899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648072"/>
          </a:xfrm>
        </p:spPr>
        <p:txBody>
          <a:bodyPr>
            <a:normAutofit/>
          </a:bodyPr>
          <a:lstStyle/>
          <a:p>
            <a:r>
              <a:rPr lang="hu-HU" sz="2000" b="1" dirty="0"/>
              <a:t>Mobilitási/Lakhatás támogatás</a:t>
            </a:r>
          </a:p>
        </p:txBody>
      </p:sp>
      <p:sp>
        <p:nvSpPr>
          <p:cNvPr id="3" name="Téglalap 2"/>
          <p:cNvSpPr/>
          <p:nvPr/>
        </p:nvSpPr>
        <p:spPr>
          <a:xfrm>
            <a:off x="827584" y="2690336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 smtClean="0">
                <a:latin typeface="Times New Roman" panose="02020603050405020304" pitchFamily="18" charset="0"/>
              </a:rPr>
              <a:t>Adható a </a:t>
            </a:r>
            <a:r>
              <a:rPr lang="hu-HU" dirty="0">
                <a:latin typeface="Times New Roman" panose="02020603050405020304" pitchFamily="18" charset="0"/>
              </a:rPr>
              <a:t>lakóhelyüktől távol munkát vállaló </a:t>
            </a:r>
            <a:r>
              <a:rPr lang="hu-HU" dirty="0" smtClean="0">
                <a:latin typeface="Times New Roman" panose="02020603050405020304" pitchFamily="18" charset="0"/>
              </a:rPr>
              <a:t>résztvevők lakhatásához</a:t>
            </a:r>
            <a:r>
              <a:rPr lang="hu-HU" dirty="0">
                <a:latin typeface="Times New Roman" panose="02020603050405020304" pitchFamily="18" charset="0"/>
              </a:rPr>
              <a:t>, amennyiben létesített foglalkoztatási, illetve lakóingatlan bérleti jogviszonyuk megfelel a </a:t>
            </a:r>
            <a:r>
              <a:rPr lang="hu-HU" dirty="0" smtClean="0">
                <a:latin typeface="Times New Roman" panose="02020603050405020304" pitchFamily="18" charset="0"/>
              </a:rPr>
              <a:t>jogszabályi feltételeknek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 smtClean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</a:rPr>
              <a:t>C</a:t>
            </a:r>
            <a:r>
              <a:rPr lang="hu-HU" dirty="0" smtClean="0">
                <a:latin typeface="Times New Roman" panose="02020603050405020304" pitchFamily="18" charset="0"/>
              </a:rPr>
              <a:t>sak </a:t>
            </a:r>
            <a:r>
              <a:rPr lang="hu-HU" dirty="0">
                <a:latin typeface="Times New Roman" panose="02020603050405020304" pitchFamily="18" charset="0"/>
              </a:rPr>
              <a:t>az álláskeresőként bevont résztvevők </a:t>
            </a:r>
            <a:r>
              <a:rPr lang="hu-HU" dirty="0" smtClean="0">
                <a:latin typeface="Times New Roman" panose="02020603050405020304" pitchFamily="18" charset="0"/>
              </a:rPr>
              <a:t>támogathatók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6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059737" cy="57584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000" b="1" dirty="0"/>
              <a:t>Vállalkozóvá válás támogatása</a:t>
            </a:r>
            <a:endParaRPr lang="hu-HU" altLang="hu-HU" sz="2000" b="1" cap="all" dirty="0" smtClean="0"/>
          </a:p>
        </p:txBody>
      </p:sp>
      <p:sp>
        <p:nvSpPr>
          <p:cNvPr id="2" name="Téglalap 1"/>
          <p:cNvSpPr/>
          <p:nvPr/>
        </p:nvSpPr>
        <p:spPr>
          <a:xfrm>
            <a:off x="827584" y="2529083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</a:rPr>
              <a:t>L</a:t>
            </a:r>
            <a:r>
              <a:rPr lang="hu-HU" dirty="0" smtClean="0">
                <a:latin typeface="Times New Roman" panose="02020603050405020304" pitchFamily="18" charset="0"/>
              </a:rPr>
              <a:t>egfeljebb </a:t>
            </a:r>
            <a:r>
              <a:rPr lang="hu-HU" dirty="0">
                <a:latin typeface="Times New Roman" panose="02020603050405020304" pitchFamily="18" charset="0"/>
              </a:rPr>
              <a:t>hat hónap időtartamra </a:t>
            </a:r>
            <a:r>
              <a:rPr lang="hu-HU" dirty="0" smtClean="0">
                <a:latin typeface="Times New Roman" panose="02020603050405020304" pitchFamily="18" charset="0"/>
              </a:rPr>
              <a:t>nyújtható</a:t>
            </a:r>
          </a:p>
          <a:p>
            <a:pPr algn="just"/>
            <a:r>
              <a:rPr lang="hu-HU" dirty="0" smtClean="0">
                <a:latin typeface="Times New Roman" panose="02020603050405020304" pitchFamily="18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 smtClean="0">
                <a:latin typeface="Times New Roman" panose="02020603050405020304" pitchFamily="18" charset="0"/>
              </a:rPr>
              <a:t>Havonta </a:t>
            </a:r>
            <a:r>
              <a:rPr lang="hu-HU" dirty="0">
                <a:latin typeface="Times New Roman" panose="02020603050405020304" pitchFamily="18" charset="0"/>
              </a:rPr>
              <a:t>a kötelező legkisebb munkabér összegéig </a:t>
            </a:r>
            <a:r>
              <a:rPr lang="hu-HU" dirty="0" smtClean="0">
                <a:latin typeface="Times New Roman" panose="02020603050405020304" pitchFamily="18" charset="0"/>
              </a:rPr>
              <a:t>terjedő támogatás adható</a:t>
            </a:r>
          </a:p>
          <a:p>
            <a:pPr algn="just"/>
            <a:endParaRPr lang="hu-HU" dirty="0" smtClean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</a:rPr>
              <a:t>Vállalkozóvá válás támogatása keretében tőkejuttatás semmilyen formában nem nyújtható a munkaerőpiaci programban</a:t>
            </a:r>
          </a:p>
        </p:txBody>
      </p:sp>
    </p:spTree>
    <p:extLst>
      <p:ext uri="{BB962C8B-B14F-4D97-AF65-F5344CB8AC3E}">
        <p14:creationId xmlns:p14="http://schemas.microsoft.com/office/powerpoint/2010/main" val="335488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zövegdoboz 2"/>
          <p:cNvSpPr txBox="1">
            <a:spLocks noChangeArrowheads="1"/>
          </p:cNvSpPr>
          <p:nvPr/>
        </p:nvSpPr>
        <p:spPr bwMode="auto">
          <a:xfrm>
            <a:off x="1116013" y="3213100"/>
            <a:ext cx="6972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hu-HU" sz="2800" b="1" cap="all" dirty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Köszönöm a figyelmet</a:t>
            </a:r>
            <a:r>
              <a:rPr lang="hu-HU" sz="2800" b="1" cap="all" dirty="0" smtClean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ím 1"/>
          <p:cNvSpPr>
            <a:spLocks noGrp="1"/>
          </p:cNvSpPr>
          <p:nvPr>
            <p:ph type="title"/>
          </p:nvPr>
        </p:nvSpPr>
        <p:spPr>
          <a:xfrm>
            <a:off x="539750" y="1196975"/>
            <a:ext cx="8229600" cy="574675"/>
          </a:xfrm>
        </p:spPr>
        <p:txBody>
          <a:bodyPr/>
          <a:lstStyle/>
          <a:p>
            <a:r>
              <a:rPr lang="hu-HU" altLang="hu-HU" sz="2000" b="1" cap="all" dirty="0" smtClean="0">
                <a:solidFill>
                  <a:srgbClr val="948A54"/>
                </a:solidFill>
                <a:latin typeface="Times New Roman" pitchFamily="18" charset="0"/>
                <a:cs typeface="Times New Roman" pitchFamily="18" charset="0"/>
              </a:rPr>
              <a:t>Ifjúsági Garancia rendszer</a:t>
            </a:r>
            <a:endParaRPr lang="hu-HU" altLang="hu-HU" sz="2000" cap="all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Tartalom helye 2"/>
          <p:cNvSpPr>
            <a:spLocks noGrp="1"/>
          </p:cNvSpPr>
          <p:nvPr>
            <p:ph idx="1"/>
          </p:nvPr>
        </p:nvSpPr>
        <p:spPr>
          <a:xfrm>
            <a:off x="250825" y="1989138"/>
            <a:ext cx="8497888" cy="4319587"/>
          </a:xfrm>
        </p:spPr>
        <p:txBody>
          <a:bodyPr/>
          <a:lstStyle/>
          <a:p>
            <a:pPr marL="0" indent="0" algn="ctr">
              <a:spcBef>
                <a:spcPct val="0"/>
              </a:spcBef>
              <a:spcAft>
                <a:spcPts val="300"/>
              </a:spcAft>
              <a:buFont typeface="Arial" charset="0"/>
              <a:buNone/>
            </a:pPr>
            <a:r>
              <a:rPr lang="hu-HU" altLang="hu-HU" sz="1800" b="1" dirty="0" smtClean="0">
                <a:latin typeface="Times New Roman" pitchFamily="18" charset="0"/>
                <a:cs typeface="Times New Roman" pitchFamily="18" charset="0"/>
              </a:rPr>
              <a:t>A 25 év alatti nem tanuló és nem dolgozó fiatalok (NEET) elhelyezkedését segítő programcsomag</a:t>
            </a:r>
          </a:p>
        </p:txBody>
      </p:sp>
      <p:sp>
        <p:nvSpPr>
          <p:cNvPr id="2" name="Lekerekített téglalap 1"/>
          <p:cNvSpPr/>
          <p:nvPr/>
        </p:nvSpPr>
        <p:spPr>
          <a:xfrm>
            <a:off x="833438" y="2781300"/>
            <a:ext cx="2106612" cy="23685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u-HU" dirty="0"/>
          </a:p>
        </p:txBody>
      </p:sp>
      <p:sp>
        <p:nvSpPr>
          <p:cNvPr id="3" name="Lekerekített téglalap 2"/>
          <p:cNvSpPr/>
          <p:nvPr/>
        </p:nvSpPr>
        <p:spPr>
          <a:xfrm>
            <a:off x="3178175" y="2781300"/>
            <a:ext cx="2279650" cy="236855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5795963" y="2781300"/>
            <a:ext cx="2376487" cy="23685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u-HU" dirty="0"/>
          </a:p>
        </p:txBody>
      </p:sp>
      <p:sp>
        <p:nvSpPr>
          <p:cNvPr id="36871" name="Szövegdoboz 4"/>
          <p:cNvSpPr txBox="1">
            <a:spLocks noChangeArrowheads="1"/>
          </p:cNvSpPr>
          <p:nvPr/>
        </p:nvSpPr>
        <p:spPr bwMode="auto">
          <a:xfrm>
            <a:off x="1133475" y="2871788"/>
            <a:ext cx="1506538" cy="196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200" b="1" dirty="0">
                <a:latin typeface="Times New Roman" pitchFamily="18" charset="0"/>
                <a:cs typeface="Times New Roman" pitchFamily="18" charset="0"/>
              </a:rPr>
              <a:t>Ifjúsági Garancia program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2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latin typeface="Times New Roman" pitchFamily="18" charset="0"/>
                <a:cs typeface="Times New Roman" pitchFamily="18" charset="0"/>
              </a:rPr>
              <a:t>GINOP 5.2.1 – VEKOP 8.2.1</a:t>
            </a:r>
          </a:p>
        </p:txBody>
      </p:sp>
      <p:sp>
        <p:nvSpPr>
          <p:cNvPr id="36872" name="Szövegdoboz 5"/>
          <p:cNvSpPr txBox="1">
            <a:spLocks noChangeArrowheads="1"/>
          </p:cNvSpPr>
          <p:nvPr/>
        </p:nvSpPr>
        <p:spPr bwMode="auto">
          <a:xfrm>
            <a:off x="3322638" y="2995613"/>
            <a:ext cx="1990725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200" b="1" dirty="0">
                <a:latin typeface="Times New Roman" pitchFamily="18" charset="0"/>
                <a:cs typeface="Times New Roman" pitchFamily="18" charset="0"/>
              </a:rPr>
              <a:t>Gyakornoki program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latin typeface="Times New Roman" pitchFamily="18" charset="0"/>
                <a:cs typeface="Times New Roman" pitchFamily="18" charset="0"/>
              </a:rPr>
              <a:t>GINOP 5.2.4 – GINOP 5.2.5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684213" y="5732462"/>
            <a:ext cx="7488237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www.ifjusagigarancia.gov.hu</a:t>
            </a:r>
            <a:endParaRPr lang="hu-HU" sz="22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74" name="Szövegdoboz 7"/>
          <p:cNvSpPr txBox="1">
            <a:spLocks noChangeArrowheads="1"/>
          </p:cNvSpPr>
          <p:nvPr/>
        </p:nvSpPr>
        <p:spPr bwMode="auto">
          <a:xfrm>
            <a:off x="5795963" y="2871788"/>
            <a:ext cx="2376487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200" b="1" dirty="0">
                <a:latin typeface="Times New Roman" pitchFamily="18" charset="0"/>
                <a:cs typeface="Times New Roman" pitchFamily="18" charset="0"/>
              </a:rPr>
              <a:t>Fiatalok vállalkozóvá válásának támogatása</a:t>
            </a:r>
            <a:endParaRPr lang="hu-HU" altLang="hu-HU" sz="22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latin typeface="Times New Roman" pitchFamily="18" charset="0"/>
                <a:cs typeface="Times New Roman" pitchFamily="18" charset="0"/>
              </a:rPr>
              <a:t>GINOP 5.2.2 – 5.2.3,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latin typeface="Times New Roman" pitchFamily="18" charset="0"/>
                <a:cs typeface="Times New Roman" pitchFamily="18" charset="0"/>
              </a:rPr>
              <a:t>VEKOP 8.3.1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latin typeface="Times New Roman" pitchFamily="18" charset="0"/>
                <a:cs typeface="Times New Roman" pitchFamily="18" charset="0"/>
              </a:rPr>
              <a:t>GINOP 5.1.9 </a:t>
            </a:r>
            <a:r>
              <a:rPr lang="hu-HU" altLang="hu-H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hu-HU" altLang="hu-HU" sz="1600" dirty="0">
                <a:latin typeface="Times New Roman" pitchFamily="18" charset="0"/>
                <a:cs typeface="Times New Roman" pitchFamily="18" charset="0"/>
              </a:rPr>
              <a:t>5.2.7</a:t>
            </a:r>
          </a:p>
        </p:txBody>
      </p:sp>
    </p:spTree>
    <p:extLst>
      <p:ext uri="{BB962C8B-B14F-4D97-AF65-F5344CB8AC3E}">
        <p14:creationId xmlns:p14="http://schemas.microsoft.com/office/powerpoint/2010/main" val="23026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ím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863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hu-HU" altLang="hu-HU" sz="2000" b="1" cap="all" dirty="0" smtClean="0">
                <a:solidFill>
                  <a:srgbClr val="948A54"/>
                </a:solidFill>
                <a:latin typeface="Times New Roman" pitchFamily="18" charset="0"/>
                <a:cs typeface="Times New Roman" pitchFamily="18" charset="0"/>
              </a:rPr>
              <a:t>Ifjúsági Garancia munkaerőpiaci program </a:t>
            </a:r>
            <a:br>
              <a:rPr lang="hu-HU" altLang="hu-HU" sz="2000" b="1" cap="all" dirty="0" smtClean="0">
                <a:solidFill>
                  <a:srgbClr val="948A5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000" b="1" cap="all" dirty="0" smtClean="0">
                <a:solidFill>
                  <a:srgbClr val="948A54"/>
                </a:solidFill>
                <a:latin typeface="Times New Roman" pitchFamily="18" charset="0"/>
                <a:cs typeface="Times New Roman" pitchFamily="18" charset="0"/>
              </a:rPr>
              <a:t>(GINOP 5.2.1 - VEKOP 8.2.1)</a:t>
            </a:r>
            <a:endParaRPr lang="hu-HU" altLang="hu-HU" sz="2000" cap="all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artalom helye 2"/>
          <p:cNvSpPr>
            <a:spLocks noGrp="1"/>
          </p:cNvSpPr>
          <p:nvPr>
            <p:ph idx="1"/>
          </p:nvPr>
        </p:nvSpPr>
        <p:spPr>
          <a:xfrm>
            <a:off x="107950" y="2205038"/>
            <a:ext cx="8785225" cy="4281487"/>
          </a:xfrm>
        </p:spPr>
        <p:txBody>
          <a:bodyPr/>
          <a:lstStyle/>
          <a:p>
            <a:pPr marL="363538" indent="-187325">
              <a:lnSpc>
                <a:spcPct val="114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25 év alatti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, nem tanuló és nem dolgozó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fiataloknak nyújt képzési, foglalkoztatási vagy vállalkozóvá válási támogatást</a:t>
            </a:r>
            <a:endParaRPr lang="hu-H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-166688" algn="just">
              <a:lnSpc>
                <a:spcPct val="114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Eszközök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állásközvetítés,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szakképzettség megszerzése,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munkatapasztalat-szerzés támogatása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, bértámogatás, mobilitási támogatás, vállalkozóvá válás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támogatása </a:t>
            </a:r>
            <a:endParaRPr lang="hu-H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-166688">
              <a:lnSpc>
                <a:spcPct val="114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defRPr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Időtartam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: 2015. január 1. – 2021. október 31.</a:t>
            </a:r>
          </a:p>
          <a:p>
            <a:pPr indent="-166688">
              <a:lnSpc>
                <a:spcPct val="114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defRPr/>
            </a:pP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GINOP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5.2.1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keretében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186 milliárd Ft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forráskeret</a:t>
            </a:r>
          </a:p>
          <a:p>
            <a:pPr indent="-166688">
              <a:lnSpc>
                <a:spcPct val="114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defRPr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VEKOP 8.2.1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keretében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4,2 milliárd 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Ft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forráskeret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564355"/>
              </p:ext>
            </p:extLst>
          </p:nvPr>
        </p:nvGraphicFramePr>
        <p:xfrm>
          <a:off x="1403648" y="4724400"/>
          <a:ext cx="5887740" cy="153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106">
                <a:tc>
                  <a:txBody>
                    <a:bodyPr/>
                    <a:lstStyle/>
                    <a:p>
                      <a:pPr algn="l"/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Eredmények (2017. október 27-ig)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Országos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Zala megye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106">
                <a:tc>
                  <a:txBody>
                    <a:bodyPr/>
                    <a:lstStyle/>
                    <a:p>
                      <a:pPr marL="8572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Ifjúsági Garancia programban résztvevő fiatalok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72 701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2 067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106">
                <a:tc>
                  <a:txBody>
                    <a:bodyPr/>
                    <a:lstStyle/>
                    <a:p>
                      <a:pPr marL="85725" marR="0" indent="-857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Támogatott foglalkoztatással elhelyezkedett</a:t>
                      </a:r>
                      <a:r>
                        <a:rPr lang="hu-H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fiatalok</a:t>
                      </a:r>
                      <a:endParaRPr lang="hu-H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48 369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1 548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10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Képzésben résztvevő</a:t>
                      </a:r>
                      <a:r>
                        <a:rPr lang="hu-H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fiatalok</a:t>
                      </a:r>
                      <a:endParaRPr lang="hu-H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24 569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519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50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ím 1"/>
          <p:cNvSpPr txBox="1">
            <a:spLocks/>
          </p:cNvSpPr>
          <p:nvPr/>
        </p:nvSpPr>
        <p:spPr bwMode="auto">
          <a:xfrm>
            <a:off x="11113" y="1125538"/>
            <a:ext cx="90106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b="1" cap="all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Gyakornoki program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b="1" cap="all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(GINOP 5.2.4; GINOP 5.2.5)</a:t>
            </a:r>
          </a:p>
        </p:txBody>
      </p:sp>
      <p:sp>
        <p:nvSpPr>
          <p:cNvPr id="38915" name="Tartalom helye 2"/>
          <p:cNvSpPr>
            <a:spLocks noGrp="1"/>
          </p:cNvSpPr>
          <p:nvPr>
            <p:ph idx="1"/>
          </p:nvPr>
        </p:nvSpPr>
        <p:spPr>
          <a:xfrm>
            <a:off x="179388" y="2060575"/>
            <a:ext cx="8507412" cy="4321175"/>
          </a:xfrm>
        </p:spPr>
        <p:txBody>
          <a:bodyPr/>
          <a:lstStyle/>
          <a:p>
            <a:pPr indent="-161925" algn="just">
              <a:spcBef>
                <a:spcPts val="600"/>
              </a:spcBef>
            </a:pP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25 év alatti szakképesítéssel rendelkező</a:t>
            </a: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 fiatalok gyakornoki foglalkoztatásának ösztönzése </a:t>
            </a: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bér- és járuléktámogatással</a:t>
            </a:r>
          </a:p>
          <a:p>
            <a:pPr indent="-161925" algn="just">
              <a:spcBef>
                <a:spcPts val="600"/>
              </a:spcBef>
            </a:pP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A foglalkoztató mikro-, kis- és középvállalkozások vállalati gyakornoki kapcsolattartót</a:t>
            </a: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mentort) jelölnek ki</a:t>
            </a: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aki együttműködik a területileg illetékes szakképzési centrummal</a:t>
            </a:r>
          </a:p>
          <a:p>
            <a:pPr indent="-161925" algn="just">
              <a:spcBef>
                <a:spcPts val="600"/>
              </a:spcBef>
            </a:pP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A felhívás keretösszege </a:t>
            </a: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30 Mrd Ft</a:t>
            </a: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, az </a:t>
            </a: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igényelhető támogatás</a:t>
            </a: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 minimum 2.300.000, maximum 30.000.000 Ft</a:t>
            </a:r>
          </a:p>
          <a:p>
            <a:pPr indent="-161925" algn="just">
              <a:spcBef>
                <a:spcPts val="600"/>
              </a:spcBef>
            </a:pP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A támogatási kérelmek benyújtása </a:t>
            </a:r>
            <a:r>
              <a:rPr lang="hu-HU" altLang="hu-HU" sz="1800" b="1" smtClean="0">
                <a:latin typeface="Times New Roman" pitchFamily="18" charset="0"/>
                <a:cs typeface="Times New Roman" pitchFamily="18" charset="0"/>
              </a:rPr>
              <a:t>2016. augusztus 1. és 2020. március 31. között </a:t>
            </a:r>
            <a:r>
              <a:rPr lang="hu-HU" altLang="hu-HU" sz="1800" smtClean="0">
                <a:latin typeface="Times New Roman" pitchFamily="18" charset="0"/>
                <a:cs typeface="Times New Roman" pitchFamily="18" charset="0"/>
              </a:rPr>
              <a:t>lehetséges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081847"/>
              </p:ext>
            </p:extLst>
          </p:nvPr>
        </p:nvGraphicFramePr>
        <p:xfrm>
          <a:off x="1789113" y="5229200"/>
          <a:ext cx="5454649" cy="107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6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3404">
                <a:tc>
                  <a:txBody>
                    <a:bodyPr/>
                    <a:lstStyle/>
                    <a:p>
                      <a:pPr algn="l"/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Eredmények (2017. október 24-ig)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0" marR="91420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Országos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0" marR="91420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Zala megye</a:t>
                      </a:r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0" marR="91420"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9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Támogatott</a:t>
                      </a:r>
                      <a:r>
                        <a:rPr lang="hu-H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KKV-k száma</a:t>
                      </a:r>
                      <a:endParaRPr lang="hu-H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1 230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98">
                <a:tc>
                  <a:txBody>
                    <a:bodyPr/>
                    <a:lstStyle/>
                    <a:p>
                      <a:pPr marL="88900" marR="0" indent="-88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Nyertesek által foglalkoztatott</a:t>
                      </a:r>
                      <a:r>
                        <a:rPr lang="hu-H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gyakornokok száma</a:t>
                      </a:r>
                      <a:endParaRPr lang="hu-H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2 841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81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ím 1"/>
          <p:cNvSpPr>
            <a:spLocks noGrp="1"/>
          </p:cNvSpPr>
          <p:nvPr>
            <p:ph type="title"/>
          </p:nvPr>
        </p:nvSpPr>
        <p:spPr>
          <a:xfrm>
            <a:off x="539750" y="1125538"/>
            <a:ext cx="8229600" cy="638175"/>
          </a:xfrm>
        </p:spPr>
        <p:txBody>
          <a:bodyPr/>
          <a:lstStyle/>
          <a:p>
            <a:r>
              <a:rPr lang="hu-HU" altLang="hu-HU" sz="2000" b="1" cap="all" dirty="0" smtClean="0">
                <a:solidFill>
                  <a:srgbClr val="948A5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sz="2000" b="1" cap="all" dirty="0" smtClean="0">
                <a:solidFill>
                  <a:srgbClr val="948A5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000" b="1" cap="all" dirty="0" smtClean="0">
                <a:solidFill>
                  <a:srgbClr val="948A54"/>
                </a:solidFill>
                <a:latin typeface="Times New Roman" pitchFamily="18" charset="0"/>
                <a:cs typeface="Times New Roman" pitchFamily="18" charset="0"/>
              </a:rPr>
              <a:t>Fiatalok vállalkozóvá válásának támogatása</a:t>
            </a:r>
            <a:r>
              <a:rPr lang="hu-HU" altLang="hu-HU" sz="2000" b="1" cap="all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sz="2000" b="1" cap="all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altLang="hu-HU" sz="2000" cap="all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artalom helye 2"/>
          <p:cNvSpPr>
            <a:spLocks noGrp="1"/>
          </p:cNvSpPr>
          <p:nvPr>
            <p:ph idx="1"/>
          </p:nvPr>
        </p:nvSpPr>
        <p:spPr>
          <a:xfrm>
            <a:off x="179388" y="1773237"/>
            <a:ext cx="8497068" cy="2159819"/>
          </a:xfrm>
        </p:spPr>
        <p:txBody>
          <a:bodyPr/>
          <a:lstStyle/>
          <a:p>
            <a:pPr marL="285750" indent="-200025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Cél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az új egyéni vagy </a:t>
            </a:r>
            <a:r>
              <a:rPr lang="hu-HU" sz="1600" dirty="0" err="1">
                <a:latin typeface="Times New Roman" pitchFamily="18" charset="0"/>
                <a:cs typeface="Times New Roman" pitchFamily="18" charset="0"/>
              </a:rPr>
              <a:t>mikrovállalkozás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indítását tervező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fiatalok felkészítése és tőketámogatás biztosítása saját vállalkozásuk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indításához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két szakaszban:</a:t>
            </a:r>
          </a:p>
          <a:p>
            <a:pPr marL="285750" indent="-200025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pályázatok két szakaszban valósulnak meg:</a:t>
            </a:r>
          </a:p>
          <a:p>
            <a:pPr marL="685800" lvl="1" indent="-23971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1. szakasz: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vállalkozás indításhoz szükséges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kompetenciák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megszerzésének támogatása,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üzleti tervek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kidolgozásának segítése </a:t>
            </a:r>
          </a:p>
          <a:p>
            <a:pPr marL="685800" lvl="1" indent="-23971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szakasz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altLang="hu-HU" sz="1600" dirty="0">
                <a:latin typeface="Times New Roman" pitchFamily="18" charset="0"/>
                <a:cs typeface="Times New Roman" pitchFamily="18" charset="0"/>
              </a:rPr>
              <a:t>a képzést eredményesen elvégző, elfogadott üzleti tervvel rendelkező, vállalkozásukat megalapító fiatalok pályázhatnak legfeljebb 3 millió Ft vissza nem térítendő támogatásra. 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endParaRPr lang="hu-H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940" name="Csoportba foglalás 7"/>
          <p:cNvGrpSpPr>
            <a:grpSpLocks/>
          </p:cNvGrpSpPr>
          <p:nvPr/>
        </p:nvGrpSpPr>
        <p:grpSpPr bwMode="auto">
          <a:xfrm>
            <a:off x="187992" y="4077072"/>
            <a:ext cx="4201632" cy="2664294"/>
            <a:chOff x="558960" y="931831"/>
            <a:chExt cx="3600086" cy="3252913"/>
          </a:xfrm>
        </p:grpSpPr>
        <p:sp>
          <p:nvSpPr>
            <p:cNvPr id="9" name="Lekerekített téglalap 8"/>
            <p:cNvSpPr/>
            <p:nvPr/>
          </p:nvSpPr>
          <p:spPr>
            <a:xfrm>
              <a:off x="558960" y="931831"/>
              <a:ext cx="3600086" cy="32529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Lekerekített téglalap 4"/>
            <p:cNvSpPr/>
            <p:nvPr/>
          </p:nvSpPr>
          <p:spPr>
            <a:xfrm>
              <a:off x="587338" y="1365996"/>
              <a:ext cx="3571708" cy="26098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42240" tIns="142240" rIns="142240" bIns="142240" spcCol="1270"/>
            <a:lstStyle/>
            <a:p>
              <a:pPr algn="ctr">
                <a:spcBef>
                  <a:spcPts val="600"/>
                </a:spcBef>
                <a:defRPr/>
              </a:pPr>
              <a:r>
                <a:rPr lang="hu-HU" sz="14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hu-H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GINOP 5.2.2, 5.2.3, VEKOP 8.3.1)</a:t>
              </a:r>
            </a:p>
            <a:p>
              <a:pPr marL="285750" indent="-200025" algn="just"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hu-H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10% önrész szükséges</a:t>
              </a:r>
            </a:p>
            <a:p>
              <a:pPr marL="285750" indent="-200025" algn="just"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hu-H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Pályázási időszak: </a:t>
              </a:r>
              <a:r>
                <a:rPr lang="hu-H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2016. október 3. - 2018. október 4.</a:t>
              </a:r>
            </a:p>
            <a:p>
              <a:pPr marL="285750" indent="-200025" algn="just"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hu-H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Kevésbé fejlett régiók: 2,9 Mrd </a:t>
              </a:r>
              <a:r>
                <a:rPr lang="hu-HU" sz="14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Ft</a:t>
              </a:r>
            </a:p>
            <a:p>
              <a:pPr marL="285750" indent="-200025" algn="just"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hu-HU" sz="14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KMR</a:t>
              </a:r>
              <a:r>
                <a:rPr lang="hu-H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: 1,04 Mrd Ft</a:t>
              </a:r>
              <a:r>
                <a:rPr lang="hu-H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marL="285750" indent="-200025" algn="just"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hu-HU" sz="1400" b="1" dirty="0">
                  <a:latin typeface="Times New Roman" pitchFamily="18" charset="0"/>
                  <a:cs typeface="Times New Roman" pitchFamily="18" charset="0"/>
                </a:rPr>
                <a:t>Minimum 2, maximum 3 millió forint </a:t>
              </a:r>
              <a:r>
                <a:rPr lang="hu-HU" sz="1400" b="1" dirty="0" smtClean="0">
                  <a:latin typeface="Times New Roman" pitchFamily="18" charset="0"/>
                  <a:cs typeface="Times New Roman" pitchFamily="18" charset="0"/>
                </a:rPr>
                <a:t>tőketámogatás</a:t>
              </a:r>
              <a:endParaRPr lang="hu-HU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941" name="Csoportba foglalás 11"/>
          <p:cNvGrpSpPr>
            <a:grpSpLocks/>
          </p:cNvGrpSpPr>
          <p:nvPr/>
        </p:nvGrpSpPr>
        <p:grpSpPr bwMode="auto">
          <a:xfrm>
            <a:off x="4654550" y="4077072"/>
            <a:ext cx="4237930" cy="2664294"/>
            <a:chOff x="540430" y="1154267"/>
            <a:chExt cx="4187948" cy="3099411"/>
          </a:xfrm>
        </p:grpSpPr>
        <p:sp>
          <p:nvSpPr>
            <p:cNvPr id="13" name="Lekerekített téglalap 12"/>
            <p:cNvSpPr/>
            <p:nvPr/>
          </p:nvSpPr>
          <p:spPr>
            <a:xfrm>
              <a:off x="540430" y="1154267"/>
              <a:ext cx="4187948" cy="309941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Lekerekített téglalap 4"/>
            <p:cNvSpPr/>
            <p:nvPr/>
          </p:nvSpPr>
          <p:spPr>
            <a:xfrm>
              <a:off x="609044" y="1313212"/>
              <a:ext cx="4050719" cy="2733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42240" tIns="142240" rIns="142240" bIns="142240" spcCol="1270"/>
            <a:lstStyle/>
            <a:p>
              <a:pPr algn="ctr">
                <a:defRPr/>
              </a:pPr>
              <a:r>
                <a:rPr lang="hu-HU" sz="14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hu-H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GINOP 5.1.9, 5.2.7)</a:t>
              </a:r>
            </a:p>
            <a:p>
              <a:pPr marL="285750" indent="-200025" algn="just"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hu-H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Nem szükséges önrész</a:t>
              </a:r>
            </a:p>
            <a:p>
              <a:pPr marL="285750" indent="-200025" algn="just"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hu-H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Pályázási időszak: </a:t>
              </a:r>
              <a:r>
                <a:rPr lang="hu-H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2018. március 30</a:t>
              </a:r>
              <a:r>
                <a:rPr lang="hu-H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- </a:t>
              </a:r>
              <a:r>
                <a:rPr lang="hu-H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2019. május 31.</a:t>
              </a:r>
              <a:endParaRPr lang="hu-H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indent="-200025" algn="just"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hu-H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Kevésbé fejlett régiók: 16 Mrd </a:t>
              </a:r>
              <a:r>
                <a:rPr lang="hu-HU" sz="14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Ft</a:t>
              </a:r>
            </a:p>
            <a:p>
              <a:pPr marL="285750" indent="-200025" algn="just"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hu-HU" sz="14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Megemelt összeg: 3-5 millió forint támogatás</a:t>
              </a:r>
            </a:p>
            <a:p>
              <a:pPr marL="285750" indent="-200025" algn="just"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hu-HU" sz="14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Visszatérítendő és vissza nem térítendő támogatás</a:t>
              </a:r>
              <a:endParaRPr lang="hu-H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631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ctrTitle"/>
          </p:nvPr>
        </p:nvSpPr>
        <p:spPr>
          <a:xfrm>
            <a:off x="250825" y="1125538"/>
            <a:ext cx="8569325" cy="6477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u-HU" altLang="hu-HU" sz="2000" b="1" cap="all" dirty="0" smtClean="0"/>
              <a:t>Út a munkaerőpiacra program</a:t>
            </a:r>
            <a:br>
              <a:rPr lang="hu-HU" altLang="hu-HU" sz="2000" b="1" cap="all" dirty="0" smtClean="0"/>
            </a:br>
            <a:r>
              <a:rPr lang="hu-HU" altLang="hu-HU" sz="2000" b="1" cap="all" dirty="0" smtClean="0"/>
              <a:t>(GINOP 5.1.1 – VEKOP 8.1.1)</a:t>
            </a:r>
            <a:endParaRPr lang="hu-HU" altLang="hu-HU" sz="2000" cap="all" dirty="0" smtClean="0"/>
          </a:p>
        </p:txBody>
      </p:sp>
      <p:sp>
        <p:nvSpPr>
          <p:cNvPr id="8195" name="Content Placeholder 5"/>
          <p:cNvSpPr>
            <a:spLocks noGrp="1"/>
          </p:cNvSpPr>
          <p:nvPr>
            <p:ph idx="13"/>
          </p:nvPr>
        </p:nvSpPr>
        <p:spPr>
          <a:xfrm>
            <a:off x="323850" y="1773238"/>
            <a:ext cx="8496300" cy="3311525"/>
          </a:xfrm>
        </p:spPr>
        <p:txBody>
          <a:bodyPr>
            <a:noAutofit/>
          </a:bodyPr>
          <a:lstStyle/>
          <a:p>
            <a:pPr marL="180975" indent="-1809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Célja a </a:t>
            </a:r>
            <a:r>
              <a:rPr lang="hu-HU" alt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év feletti munkanélküliek, inaktívak és regisztrált álláskeresők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számának csökkentése, a nyílt munkaerőpiaci foglalkoztatás bővítése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-1809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Kiemelt célcsoportok:</a:t>
            </a:r>
          </a:p>
          <a:p>
            <a:pPr marL="581025" lvl="2" indent="-1809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25-30 év közötti pályakezdő álláskeresők; </a:t>
            </a:r>
          </a:p>
          <a:p>
            <a:pPr marL="581025" lvl="2" indent="-1809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alacsony iskolai végzettségű álláskeresők; </a:t>
            </a:r>
          </a:p>
          <a:p>
            <a:pPr marL="581025" lvl="2" indent="-1809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artós álláskeresők; </a:t>
            </a:r>
          </a:p>
          <a:p>
            <a:pPr marL="581025" lvl="2" indent="-1809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gyermekgondozás vagy hozzátartozó ápolását követően a munkaerőpiacra visszatérők; </a:t>
            </a:r>
          </a:p>
          <a:p>
            <a:pPr marL="581025" lvl="2" indent="-1809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50 év feletti álláskeresők;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81025" lvl="2" indent="-1809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közfoglalkoztatásból az elsődleges munkaerőpiacra kilépők</a:t>
            </a:r>
          </a:p>
          <a:p>
            <a:pPr indent="-166688"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defRPr/>
            </a:pP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Időtartam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: 2015. január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– 2021. október 31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-166688"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defRPr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GINOP 5.1.1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keretében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214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milliárd Ft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forráskeret</a:t>
            </a:r>
          </a:p>
          <a:p>
            <a:pPr indent="-166688"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defRPr/>
            </a:pP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VEKOP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8.1.1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keretében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17,8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milliárd Ft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forráskeret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607320"/>
              </p:ext>
            </p:extLst>
          </p:nvPr>
        </p:nvGraphicFramePr>
        <p:xfrm>
          <a:off x="1042988" y="5157788"/>
          <a:ext cx="6985395" cy="1125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655">
                <a:tc>
                  <a:txBody>
                    <a:bodyPr/>
                    <a:lstStyle/>
                    <a:p>
                      <a:pPr algn="l"/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Eredmények (2017. október 27-ig)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71" marB="45671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Országos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71" marB="45671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Zala megye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71" marB="4567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59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Út</a:t>
                      </a:r>
                      <a:r>
                        <a:rPr lang="hu-H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munkaerőpiacra </a:t>
                      </a:r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programban résztvevők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87 229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2 742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69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Támogatott foglalkoztatással elhelyezkedett résztvevő</a:t>
                      </a:r>
                      <a:r>
                        <a:rPr lang="hu-H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hu-H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62 091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1 752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59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Képzésben résztvevő</a:t>
                      </a:r>
                      <a:r>
                        <a:rPr lang="hu-H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hu-H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26 648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1 015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7849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ím 1"/>
          <p:cNvSpPr>
            <a:spLocks noGrp="1"/>
          </p:cNvSpPr>
          <p:nvPr>
            <p:ph type="title"/>
          </p:nvPr>
        </p:nvSpPr>
        <p:spPr>
          <a:xfrm>
            <a:off x="0" y="1052513"/>
            <a:ext cx="9144000" cy="792162"/>
          </a:xfrm>
        </p:spPr>
        <p:txBody>
          <a:bodyPr/>
          <a:lstStyle/>
          <a:p>
            <a:r>
              <a:rPr lang="hu-HU" altLang="hu-HU" sz="2000" b="1" cap="all" dirty="0" smtClean="0">
                <a:solidFill>
                  <a:srgbClr val="948A54"/>
                </a:solidFill>
                <a:latin typeface="Times New Roman" pitchFamily="18" charset="0"/>
                <a:cs typeface="Times New Roman" pitchFamily="18" charset="0"/>
              </a:rPr>
              <a:t>Álláskeresők vállalkozóvá válásának támogatása</a:t>
            </a:r>
            <a:endParaRPr lang="hu-HU" altLang="hu-HU" sz="2000" cap="all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Tartalom helye 2"/>
          <p:cNvSpPr>
            <a:spLocks noGrp="1"/>
          </p:cNvSpPr>
          <p:nvPr>
            <p:ph idx="1"/>
          </p:nvPr>
        </p:nvSpPr>
        <p:spPr>
          <a:xfrm>
            <a:off x="395536" y="2060848"/>
            <a:ext cx="8496300" cy="4537075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élja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az új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egyéni vagy társas vállalkozás indítását tervező, vállalkozói szemlélettel rendelkező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év feletti regisztrált álláskeresők felkészítése saját vállalkozásuk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indítására és pénzügyi támogatás biztosítása saját vállalkozásuk indításához</a:t>
            </a:r>
            <a:endParaRPr lang="hu-H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. szakasz: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vállalkozás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indításához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szükséges 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kompetenciák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megszerzésének támogatása, 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üzleti tervek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kidolgozásának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segítése, (GINOP 5.1.9)</a:t>
            </a:r>
          </a:p>
          <a:p>
            <a:pPr marL="685800" lvl="1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6 Mrd forint</a:t>
            </a:r>
          </a:p>
          <a:p>
            <a:pPr marL="685800" lvl="1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9000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fő képzésbe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vonása (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3000 fő 30 év feletti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. szakasz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álláskeresők által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alapított vállalkozások pályázhatnak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3-5 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millió Ft összegű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tőketámogatásra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(GINOP 5.1.10) - </a:t>
            </a:r>
            <a:r>
              <a:rPr lang="hu-HU" sz="1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rPr>
              <a:t>Visszatérítendő és vissza nem térítendő támogatás kombinált eszköz </a:t>
            </a:r>
            <a:r>
              <a:rPr lang="hu-HU" sz="18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rPr>
              <a:t>révén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85800" lvl="1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hu-HU" altLang="hu-HU" sz="1600" dirty="0" smtClean="0">
                <a:latin typeface="Times New Roman" pitchFamily="18" charset="0"/>
                <a:cs typeface="Times New Roman" pitchFamily="18" charset="0"/>
              </a:rPr>
              <a:t>8 Mrd Ft</a:t>
            </a:r>
          </a:p>
          <a:p>
            <a:pPr marL="685800" lvl="1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hu-HU" altLang="hu-HU" sz="1600" dirty="0" smtClean="0">
                <a:latin typeface="Times New Roman" pitchFamily="18" charset="0"/>
                <a:cs typeface="Times New Roman" pitchFamily="18" charset="0"/>
              </a:rPr>
              <a:t>Pályázási időszak: 2018. március 30-tól 2019. május 31-ig</a:t>
            </a:r>
          </a:p>
          <a:p>
            <a:pPr lvl="1" algn="just">
              <a:spcBef>
                <a:spcPts val="600"/>
              </a:spcBef>
              <a:defRPr/>
            </a:pPr>
            <a:endParaRPr lang="hu-HU" altLang="hu-H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97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ím 1"/>
          <p:cNvSpPr>
            <a:spLocks noGrp="1"/>
          </p:cNvSpPr>
          <p:nvPr>
            <p:ph type="title"/>
          </p:nvPr>
        </p:nvSpPr>
        <p:spPr>
          <a:xfrm>
            <a:off x="0" y="1268413"/>
            <a:ext cx="9144000" cy="790575"/>
          </a:xfrm>
        </p:spPr>
        <p:txBody>
          <a:bodyPr/>
          <a:lstStyle/>
          <a:p>
            <a:pPr>
              <a:defRPr/>
            </a:pPr>
            <a:r>
              <a:rPr lang="hu-HU" altLang="hu-HU" sz="2000" b="1" cap="all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Munkahelyi bölcsődék létrehozásának támogatása </a:t>
            </a:r>
            <a:r>
              <a:rPr lang="hu-HU" altLang="hu-HU" sz="2400" b="1" cap="all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sz="2400" b="1" cap="all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altLang="hu-HU" sz="2000" b="1" cap="all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(GINOP 5.3.8)</a:t>
            </a:r>
          </a:p>
        </p:txBody>
      </p:sp>
      <p:sp>
        <p:nvSpPr>
          <p:cNvPr id="32771" name="Tartalom helye 2"/>
          <p:cNvSpPr>
            <a:spLocks noGrp="1"/>
          </p:cNvSpPr>
          <p:nvPr>
            <p:ph idx="1"/>
          </p:nvPr>
        </p:nvSpPr>
        <p:spPr>
          <a:xfrm>
            <a:off x="323850" y="1916113"/>
            <a:ext cx="8424863" cy="4465637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hu-HU" altLang="hu-H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alt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 indent="-165100" algn="just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Célja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munkahelyi bölcsődék létrehozásának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támogatása, a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kisgyermekes nők foglalkoztatásának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elősegítése,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valamint a munka és a magánélet összehangolásának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könnyítése</a:t>
            </a:r>
          </a:p>
          <a:p>
            <a:pPr indent="-165100" algn="just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Bölcsőde kialakítása a munkavállalók gyermekeinek napközbeni ellátásának biztosítására, maximum 8 fős csoportokban. </a:t>
            </a:r>
          </a:p>
          <a:p>
            <a:pPr indent="-165100" algn="just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defRPr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Keret: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Mrd forint </a:t>
            </a:r>
          </a:p>
          <a:p>
            <a:pPr indent="-165100" algn="just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defRPr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Igényelhető támogatás: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8 millió Ft, maximum 100 millió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</a:t>
            </a:r>
          </a:p>
          <a:p>
            <a:pPr indent="-165100" algn="just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defRPr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támogatási kérelmek benyújtására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munkáltatóknak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március 20-tól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2019. március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20-ig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lehetősége</a:t>
            </a:r>
          </a:p>
        </p:txBody>
      </p:sp>
    </p:spTree>
    <p:extLst>
      <p:ext uri="{BB962C8B-B14F-4D97-AF65-F5344CB8AC3E}">
        <p14:creationId xmlns:p14="http://schemas.microsoft.com/office/powerpoint/2010/main" val="248968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52DD40B89C3E0F4FB989128CDE36202B" ma:contentTypeVersion="1" ma:contentTypeDescription="Új dokumentum létrehozása." ma:contentTypeScope="" ma:versionID="95a0be1bde5bcac7b8e838c3c174a5c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fcf23b54e4122e205c5b11a5a991157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Kezdés dátumának ütemezés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Befejezés dátumának ütemezés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 ma:readOnly="true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147FCED-FAF0-4A21-A65C-3D83479A6C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359826-C303-4118-9C97-5C430B871808}">
  <ds:schemaRefs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CD898CC-37ED-4B62-A237-238B77A93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11424</TotalTime>
  <Words>1386</Words>
  <Application>Microsoft Office PowerPoint</Application>
  <PresentationFormat>Diavetítés a képernyőre (4:3 oldalarány)</PresentationFormat>
  <Paragraphs>222</Paragraphs>
  <Slides>22</Slides>
  <Notes>21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7</vt:i4>
      </vt:variant>
      <vt:variant>
        <vt:lpstr>Diacímek</vt:lpstr>
      </vt:variant>
      <vt:variant>
        <vt:i4>22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Office Theme</vt:lpstr>
      <vt:lpstr>Beloldalak</vt:lpstr>
      <vt:lpstr>1_Beloldalak</vt:lpstr>
      <vt:lpstr>2_Beloldalak</vt:lpstr>
      <vt:lpstr>3_Beloldalak</vt:lpstr>
      <vt:lpstr>4_Beloldalak</vt:lpstr>
      <vt:lpstr>5_Beloldalak</vt:lpstr>
      <vt:lpstr>A hazai KKV-k fejlesztési lehetőségei, foglalkoztatási támogatásai</vt:lpstr>
      <vt:lpstr>KÖSZÖNÖM  A FIGYELMET!</vt:lpstr>
      <vt:lpstr>Ifjúsági Garancia rendszer</vt:lpstr>
      <vt:lpstr>Ifjúsági Garancia munkaerőpiaci program  (GINOP 5.2.1 - VEKOP 8.2.1)</vt:lpstr>
      <vt:lpstr>PowerPoint-bemutató</vt:lpstr>
      <vt:lpstr> Fiatalok vállalkozóvá válásának támogatása </vt:lpstr>
      <vt:lpstr>Út a munkaerőpiacra program (GINOP 5.1.1 – VEKOP 8.1.1)</vt:lpstr>
      <vt:lpstr>Álláskeresők vállalkozóvá válásának támogatása</vt:lpstr>
      <vt:lpstr>Munkahelyi bölcsődék létrehozásának támogatása  (GINOP 5.3.8)</vt:lpstr>
      <vt:lpstr>társadalmi célú vállalkozások támogatása</vt:lpstr>
      <vt:lpstr>TOP Foglalkoztatási támogatások</vt:lpstr>
      <vt:lpstr>TOP Foglalkoztatási támogatások</vt:lpstr>
      <vt:lpstr>Foglalkoztatás bővítését szolgáló támogatás (bértámogatás)</vt:lpstr>
      <vt:lpstr>PowerPoint-bemutató</vt:lpstr>
      <vt:lpstr>Bérköltség-támogatás</vt:lpstr>
      <vt:lpstr>Legfeljebb 90 nap 100% </vt:lpstr>
      <vt:lpstr>Legfeljebb 8+4 havi 100% </vt:lpstr>
      <vt:lpstr>Munkába járáshoz kapcsolódó utazás költségeinek megtérítése</vt:lpstr>
      <vt:lpstr>A munkába járáshoz kapcsolódó csoportos személyszállítás támogatása</vt:lpstr>
      <vt:lpstr>Mobilitási/Lakhatás támogatás</vt:lpstr>
      <vt:lpstr>Vállalkozóvá válás támogatása</vt:lpstr>
      <vt:lpstr>PowerPoint-bemutató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</dc:creator>
  <cp:lastModifiedBy>Varga Diána</cp:lastModifiedBy>
  <cp:revision>576</cp:revision>
  <cp:lastPrinted>2017-10-19T08:02:45Z</cp:lastPrinted>
  <dcterms:created xsi:type="dcterms:W3CDTF">2010-06-15T13:49:13Z</dcterms:created>
  <dcterms:modified xsi:type="dcterms:W3CDTF">2017-11-08T13:48:42Z</dcterms:modified>
</cp:coreProperties>
</file>