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4" r:id="rId3"/>
    <p:sldId id="259" r:id="rId4"/>
    <p:sldId id="325" r:id="rId5"/>
    <p:sldId id="327" r:id="rId6"/>
    <p:sldId id="343" r:id="rId7"/>
    <p:sldId id="331" r:id="rId8"/>
    <p:sldId id="332" r:id="rId9"/>
    <p:sldId id="333" r:id="rId10"/>
    <p:sldId id="334" r:id="rId11"/>
    <p:sldId id="336" r:id="rId12"/>
    <p:sldId id="342" r:id="rId13"/>
    <p:sldId id="339" r:id="rId14"/>
    <p:sldId id="341" r:id="rId15"/>
    <p:sldId id="340" r:id="rId16"/>
    <p:sldId id="269" r:id="rId17"/>
    <p:sldId id="270" r:id="rId18"/>
    <p:sldId id="271" r:id="rId19"/>
    <p:sldId id="335" r:id="rId20"/>
    <p:sldId id="321" r:id="rId21"/>
    <p:sldId id="322" r:id="rId22"/>
    <p:sldId id="314" r:id="rId23"/>
    <p:sldId id="315" r:id="rId24"/>
    <p:sldId id="316" r:id="rId25"/>
    <p:sldId id="323" r:id="rId26"/>
  </p:sldIdLst>
  <p:sldSz cx="9144000" cy="6858000" type="screen4x3"/>
  <p:notesSz cx="6670675" cy="97774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E3E14CD-C7F9-4473-9D7E-1E021A0E0028}">
          <p14:sldIdLst>
            <p14:sldId id="256"/>
            <p14:sldId id="324"/>
            <p14:sldId id="259"/>
            <p14:sldId id="325"/>
            <p14:sldId id="327"/>
            <p14:sldId id="343"/>
            <p14:sldId id="331"/>
            <p14:sldId id="332"/>
            <p14:sldId id="333"/>
            <p14:sldId id="334"/>
            <p14:sldId id="336"/>
            <p14:sldId id="342"/>
            <p14:sldId id="339"/>
            <p14:sldId id="341"/>
            <p14:sldId id="340"/>
            <p14:sldId id="269"/>
            <p14:sldId id="270"/>
            <p14:sldId id="271"/>
            <p14:sldId id="335"/>
            <p14:sldId id="321"/>
            <p14:sldId id="322"/>
            <p14:sldId id="314"/>
            <p14:sldId id="315"/>
            <p14:sldId id="316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2AA76-14F3-4540-8ED3-BEE313DDA599}" type="doc">
      <dgm:prSet loTypeId="urn:diagrams.loki3.com/BracketList+Icon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271CEE4-7F3F-448F-8932-5328425D072E}">
      <dgm:prSet phldrT="[Szöveg]"/>
      <dgm:spPr/>
      <dgm:t>
        <a:bodyPr/>
        <a:lstStyle/>
        <a:p>
          <a:r>
            <a:rPr lang="hu-HU" b="1" dirty="0" smtClean="0">
              <a:effectLst/>
            </a:rPr>
            <a:t>Beruházási hitel</a:t>
          </a:r>
          <a:endParaRPr lang="hu-HU" b="1" dirty="0">
            <a:effectLst/>
          </a:endParaRPr>
        </a:p>
      </dgm:t>
    </dgm:pt>
    <dgm:pt modelId="{229C68DD-0446-4CC7-953A-BAB581C1C41A}" type="parTrans" cxnId="{182BF144-0BFF-4279-AC44-670871811756}">
      <dgm:prSet/>
      <dgm:spPr/>
      <dgm:t>
        <a:bodyPr/>
        <a:lstStyle/>
        <a:p>
          <a:endParaRPr lang="hu-HU"/>
        </a:p>
      </dgm:t>
    </dgm:pt>
    <dgm:pt modelId="{92BCC093-7831-40A4-A8B0-AB73B61BFDDA}" type="sibTrans" cxnId="{182BF144-0BFF-4279-AC44-670871811756}">
      <dgm:prSet/>
      <dgm:spPr/>
      <dgm:t>
        <a:bodyPr/>
        <a:lstStyle/>
        <a:p>
          <a:endParaRPr lang="hu-HU"/>
        </a:p>
      </dgm:t>
    </dgm:pt>
    <dgm:pt modelId="{4906AD50-775F-4DD0-98F3-D574EF448885}">
      <dgm:prSet phldrT="[Szöveg]" custT="1"/>
      <dgm:spPr/>
      <dgm:t>
        <a:bodyPr/>
        <a:lstStyle/>
        <a:p>
          <a:r>
            <a:rPr lang="hu-HU" sz="1600" dirty="0" smtClean="0"/>
            <a:t>üzleti célú ingatlan vásárlás, felújítás</a:t>
          </a:r>
          <a:endParaRPr lang="hu-HU" sz="1600" dirty="0"/>
        </a:p>
      </dgm:t>
    </dgm:pt>
    <dgm:pt modelId="{0D32999D-D045-4D42-9254-F7CFF6C9158D}" type="parTrans" cxnId="{61B31E43-698E-4132-B4E4-12706FAF00DA}">
      <dgm:prSet/>
      <dgm:spPr/>
      <dgm:t>
        <a:bodyPr/>
        <a:lstStyle/>
        <a:p>
          <a:endParaRPr lang="hu-HU"/>
        </a:p>
      </dgm:t>
    </dgm:pt>
    <dgm:pt modelId="{B6CEF33E-2C9E-4514-8CDA-A5BE1A218F64}" type="sibTrans" cxnId="{61B31E43-698E-4132-B4E4-12706FAF00DA}">
      <dgm:prSet/>
      <dgm:spPr/>
      <dgm:t>
        <a:bodyPr/>
        <a:lstStyle/>
        <a:p>
          <a:endParaRPr lang="hu-HU"/>
        </a:p>
      </dgm:t>
    </dgm:pt>
    <dgm:pt modelId="{2848010D-2B12-42B8-B278-837C079D72F7}">
      <dgm:prSet phldrT="[Szöveg]"/>
      <dgm:spPr/>
      <dgm:t>
        <a:bodyPr/>
        <a:lstStyle/>
        <a:p>
          <a:r>
            <a:rPr lang="hu-HU" b="1" dirty="0" smtClean="0"/>
            <a:t>Forgóeszköz hitel</a:t>
          </a:r>
          <a:endParaRPr lang="hu-HU" b="1" dirty="0"/>
        </a:p>
      </dgm:t>
    </dgm:pt>
    <dgm:pt modelId="{C574A8AD-59FB-456A-A37D-B879CCBD453A}" type="parTrans" cxnId="{57EBF50C-9790-491A-B47D-40525AB0AF54}">
      <dgm:prSet/>
      <dgm:spPr/>
      <dgm:t>
        <a:bodyPr/>
        <a:lstStyle/>
        <a:p>
          <a:endParaRPr lang="hu-HU"/>
        </a:p>
      </dgm:t>
    </dgm:pt>
    <dgm:pt modelId="{74610E05-48A4-4F7A-9361-D6F1A2AE17C8}" type="sibTrans" cxnId="{57EBF50C-9790-491A-B47D-40525AB0AF54}">
      <dgm:prSet/>
      <dgm:spPr/>
      <dgm:t>
        <a:bodyPr/>
        <a:lstStyle/>
        <a:p>
          <a:endParaRPr lang="hu-HU"/>
        </a:p>
      </dgm:t>
    </dgm:pt>
    <dgm:pt modelId="{F2D55CB4-447E-464B-93B4-C68E383EF60F}">
      <dgm:prSet phldrT="[Szöveg]" custT="1"/>
      <dgm:spPr/>
      <dgm:t>
        <a:bodyPr/>
        <a:lstStyle/>
        <a:p>
          <a:r>
            <a:rPr lang="hu-HU" sz="1800" dirty="0" smtClean="0"/>
            <a:t>Gazdasági tevékenység elindításához, tevékenység bővítéshez, eszközvásárláshoz vagy beruházáshoz kapcsolódó finanszírozások (A hitelt ÁFA és az államháztartással szembeni egyéb járulékok finanszírozására nem lehet fordítani</a:t>
          </a:r>
          <a:endParaRPr lang="hu-HU" sz="1800" i="1" dirty="0"/>
        </a:p>
      </dgm:t>
    </dgm:pt>
    <dgm:pt modelId="{B21BF215-D01C-4B79-84D8-85B104C12F11}" type="parTrans" cxnId="{F036C536-330B-4574-956E-01D5350DC359}">
      <dgm:prSet/>
      <dgm:spPr/>
      <dgm:t>
        <a:bodyPr/>
        <a:lstStyle/>
        <a:p>
          <a:endParaRPr lang="hu-HU"/>
        </a:p>
      </dgm:t>
    </dgm:pt>
    <dgm:pt modelId="{846B07CD-939D-457E-A81D-AA7825673F49}" type="sibTrans" cxnId="{F036C536-330B-4574-956E-01D5350DC359}">
      <dgm:prSet/>
      <dgm:spPr/>
      <dgm:t>
        <a:bodyPr/>
        <a:lstStyle/>
        <a:p>
          <a:endParaRPr lang="hu-HU"/>
        </a:p>
      </dgm:t>
    </dgm:pt>
    <dgm:pt modelId="{80991EB2-499E-43F4-B782-3886969DCFDD}">
      <dgm:prSet phldrT="[Szöveg]" custT="1"/>
      <dgm:spPr/>
      <dgm:t>
        <a:bodyPr/>
        <a:lstStyle/>
        <a:p>
          <a:r>
            <a:rPr lang="hu-HU" sz="1600" dirty="0" smtClean="0"/>
            <a:t>gépek, berendezések,</a:t>
          </a:r>
          <a:endParaRPr lang="hu-HU" sz="1600" dirty="0"/>
        </a:p>
      </dgm:t>
    </dgm:pt>
    <dgm:pt modelId="{730DA71D-918F-4E4A-AC5E-D5BE32876DBE}" type="parTrans" cxnId="{C7DFC9DC-3252-43AD-B8B3-8CB0EF31FD9B}">
      <dgm:prSet/>
      <dgm:spPr/>
      <dgm:t>
        <a:bodyPr/>
        <a:lstStyle/>
        <a:p>
          <a:endParaRPr lang="hu-HU"/>
        </a:p>
      </dgm:t>
    </dgm:pt>
    <dgm:pt modelId="{AEDBB1D5-E234-4CB5-8E09-03B09C352464}" type="sibTrans" cxnId="{C7DFC9DC-3252-43AD-B8B3-8CB0EF31FD9B}">
      <dgm:prSet/>
      <dgm:spPr/>
      <dgm:t>
        <a:bodyPr/>
        <a:lstStyle/>
        <a:p>
          <a:endParaRPr lang="hu-HU"/>
        </a:p>
      </dgm:t>
    </dgm:pt>
    <dgm:pt modelId="{46DF9457-EB88-4F8D-8B82-BD60EABD13F2}">
      <dgm:prSet phldrT="[Szöveg]" custT="1"/>
      <dgm:spPr/>
      <dgm:t>
        <a:bodyPr/>
        <a:lstStyle/>
        <a:p>
          <a:r>
            <a:rPr lang="hu-HU" sz="1600" dirty="0" smtClean="0"/>
            <a:t>járművek vásárlása</a:t>
          </a:r>
          <a:endParaRPr lang="hu-HU" sz="1600" dirty="0"/>
        </a:p>
      </dgm:t>
    </dgm:pt>
    <dgm:pt modelId="{8A1E5E33-BD58-4475-83D5-119FCD69486B}" type="parTrans" cxnId="{DC63E3D9-78C2-4AB3-8BDC-2ADC2A7146AA}">
      <dgm:prSet/>
      <dgm:spPr/>
      <dgm:t>
        <a:bodyPr/>
        <a:lstStyle/>
        <a:p>
          <a:endParaRPr lang="hu-HU"/>
        </a:p>
      </dgm:t>
    </dgm:pt>
    <dgm:pt modelId="{DD2B4D39-6B11-4F83-A077-16D3B6DC2631}" type="sibTrans" cxnId="{DC63E3D9-78C2-4AB3-8BDC-2ADC2A7146AA}">
      <dgm:prSet/>
      <dgm:spPr/>
      <dgm:t>
        <a:bodyPr/>
        <a:lstStyle/>
        <a:p>
          <a:endParaRPr lang="hu-HU"/>
        </a:p>
      </dgm:t>
    </dgm:pt>
    <dgm:pt modelId="{1E468A9C-D32A-4B50-B4A7-95BCAC802C06}">
      <dgm:prSet custT="1"/>
      <dgm:spPr/>
      <dgm:t>
        <a:bodyPr/>
        <a:lstStyle/>
        <a:p>
          <a:r>
            <a:rPr lang="hu-HU" sz="1900" b="1" dirty="0" smtClean="0"/>
            <a:t>Vállalkozás-finanszírozás</a:t>
          </a:r>
          <a:endParaRPr lang="hu-HU" sz="1900" b="1" dirty="0"/>
        </a:p>
      </dgm:t>
    </dgm:pt>
    <dgm:pt modelId="{1C98CE16-2531-4CFC-A6DB-C1683585EDFE}" type="parTrans" cxnId="{BE43BF10-FEEC-44C0-92EE-5C3AFDE310EC}">
      <dgm:prSet/>
      <dgm:spPr/>
      <dgm:t>
        <a:bodyPr/>
        <a:lstStyle/>
        <a:p>
          <a:endParaRPr lang="hu-HU"/>
        </a:p>
      </dgm:t>
    </dgm:pt>
    <dgm:pt modelId="{EBAAB870-1922-41D1-BDD9-406B18C57C12}" type="sibTrans" cxnId="{BE43BF10-FEEC-44C0-92EE-5C3AFDE310EC}">
      <dgm:prSet/>
      <dgm:spPr/>
      <dgm:t>
        <a:bodyPr/>
        <a:lstStyle/>
        <a:p>
          <a:endParaRPr lang="hu-HU"/>
        </a:p>
      </dgm:t>
    </dgm:pt>
    <dgm:pt modelId="{C08C834E-AD56-4C24-B735-36A3ABEAD479}" type="pres">
      <dgm:prSet presAssocID="{26A2AA76-14F3-4540-8ED3-BEE313DDA5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EE92FC6-100E-4A32-B53E-5B8239B13856}" type="pres">
      <dgm:prSet presAssocID="{B271CEE4-7F3F-448F-8932-5328425D072E}" presName="linNode" presStyleCnt="0"/>
      <dgm:spPr/>
      <dgm:t>
        <a:bodyPr/>
        <a:lstStyle/>
        <a:p>
          <a:endParaRPr lang="hu-HU"/>
        </a:p>
      </dgm:t>
    </dgm:pt>
    <dgm:pt modelId="{A9DBE1AA-6635-4D20-B79D-CD3CFF437F87}" type="pres">
      <dgm:prSet presAssocID="{B271CEE4-7F3F-448F-8932-5328425D072E}" presName="parTx" presStyleLbl="revTx" presStyleIdx="0" presStyleCnt="3" custScaleX="84387" custLinFactNeighborX="-49836" custLinFactNeighborY="-5745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7FF2FF-6553-416E-823C-DAC397AA7088}" type="pres">
      <dgm:prSet presAssocID="{B271CEE4-7F3F-448F-8932-5328425D072E}" presName="bracket" presStyleLbl="parChTrans1D1" presStyleIdx="0" presStyleCnt="3" custScaleX="94843" custScaleY="119191" custLinFactX="-5170" custLinFactNeighborX="-100000" custLinFactNeighborY="-46861"/>
      <dgm:spPr/>
      <dgm:t>
        <a:bodyPr/>
        <a:lstStyle/>
        <a:p>
          <a:endParaRPr lang="hu-HU"/>
        </a:p>
      </dgm:t>
    </dgm:pt>
    <dgm:pt modelId="{E7E1DF4C-B188-426B-AC3E-7AD52B8BBD6F}" type="pres">
      <dgm:prSet presAssocID="{B271CEE4-7F3F-448F-8932-5328425D072E}" presName="spH" presStyleCnt="0"/>
      <dgm:spPr/>
      <dgm:t>
        <a:bodyPr/>
        <a:lstStyle/>
        <a:p>
          <a:endParaRPr lang="hu-HU"/>
        </a:p>
      </dgm:t>
    </dgm:pt>
    <dgm:pt modelId="{9AF8F5B0-7D23-463F-80C0-DD61FBE0267E}" type="pres">
      <dgm:prSet presAssocID="{B271CEE4-7F3F-448F-8932-5328425D072E}" presName="desTx" presStyleLbl="node1" presStyleIdx="0" presStyleCnt="2" custScaleX="89758" custScaleY="138084" custLinFactNeighborX="-44918" custLinFactNeighborY="-436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937FB5-8ED8-4E92-88FE-2CE2B3EB0F0B}" type="pres">
      <dgm:prSet presAssocID="{92BCC093-7831-40A4-A8B0-AB73B61BFDDA}" presName="spV" presStyleCnt="0"/>
      <dgm:spPr/>
      <dgm:t>
        <a:bodyPr/>
        <a:lstStyle/>
        <a:p>
          <a:endParaRPr lang="hu-HU"/>
        </a:p>
      </dgm:t>
    </dgm:pt>
    <dgm:pt modelId="{AF24FFD3-8CE9-42BA-BF5D-F45DD6A554AB}" type="pres">
      <dgm:prSet presAssocID="{2848010D-2B12-42B8-B278-837C079D72F7}" presName="linNode" presStyleCnt="0"/>
      <dgm:spPr/>
      <dgm:t>
        <a:bodyPr/>
        <a:lstStyle/>
        <a:p>
          <a:endParaRPr lang="hu-HU"/>
        </a:p>
      </dgm:t>
    </dgm:pt>
    <dgm:pt modelId="{F17A0B29-E750-407C-B6BB-3AE44831B389}" type="pres">
      <dgm:prSet presAssocID="{2848010D-2B12-42B8-B278-837C079D72F7}" presName="parTx" presStyleLbl="revTx" presStyleIdx="1" presStyleCnt="3" custScaleX="85174" custLinFactNeighborX="-83735" custLinFactNeighborY="-5534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EFC267-56EE-4DB3-ACE0-363B0B1FED62}" type="pres">
      <dgm:prSet presAssocID="{2848010D-2B12-42B8-B278-837C079D72F7}" presName="bracket" presStyleLbl="parChTrans1D1" presStyleIdx="1" presStyleCnt="3" custScaleX="100000" custScaleY="76574" custLinFactX="-28805" custLinFactNeighborX="-100000" custLinFactNeighborY="-26076"/>
      <dgm:spPr/>
      <dgm:t>
        <a:bodyPr/>
        <a:lstStyle/>
        <a:p>
          <a:endParaRPr lang="hu-HU"/>
        </a:p>
      </dgm:t>
    </dgm:pt>
    <dgm:pt modelId="{2C8A7A1B-D330-467F-9AD0-1E2FDA30529B}" type="pres">
      <dgm:prSet presAssocID="{2848010D-2B12-42B8-B278-837C079D72F7}" presName="spH" presStyleCnt="0"/>
      <dgm:spPr/>
      <dgm:t>
        <a:bodyPr/>
        <a:lstStyle/>
        <a:p>
          <a:endParaRPr lang="hu-HU"/>
        </a:p>
      </dgm:t>
    </dgm:pt>
    <dgm:pt modelId="{9EC9C6EB-AA90-4E57-A883-E61B3FB0D50E}" type="pres">
      <dgm:prSet presAssocID="{2848010D-2B12-42B8-B278-837C079D72F7}" presName="desTx" presStyleLbl="node1" presStyleIdx="1" presStyleCnt="2" custScaleX="91484" custScaleY="93953" custLinFactX="-575" custLinFactNeighborX="-100000" custLinFactNeighborY="9966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AABDE5-A05E-4688-A7E7-F02DEC06FF60}" type="pres">
      <dgm:prSet presAssocID="{74610E05-48A4-4F7A-9361-D6F1A2AE17C8}" presName="spV" presStyleCnt="0"/>
      <dgm:spPr/>
      <dgm:t>
        <a:bodyPr/>
        <a:lstStyle/>
        <a:p>
          <a:endParaRPr lang="hu-HU"/>
        </a:p>
      </dgm:t>
    </dgm:pt>
    <dgm:pt modelId="{4421008C-9248-4B7B-93E4-60BACD08ACE1}" type="pres">
      <dgm:prSet presAssocID="{1E468A9C-D32A-4B50-B4A7-95BCAC802C06}" presName="linNode" presStyleCnt="0"/>
      <dgm:spPr/>
      <dgm:t>
        <a:bodyPr/>
        <a:lstStyle/>
        <a:p>
          <a:endParaRPr lang="hu-HU"/>
        </a:p>
      </dgm:t>
    </dgm:pt>
    <dgm:pt modelId="{5693E1AF-34EF-4678-90A2-FCD9A78BCDE4}" type="pres">
      <dgm:prSet presAssocID="{1E468A9C-D32A-4B50-B4A7-95BCAC802C06}" presName="parTx" presStyleLbl="revTx" presStyleIdx="2" presStyleCnt="3" custScaleX="86509" custScaleY="162403" custLinFactNeighborX="-87198" custLinFactNeighborY="-2131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15A3F3-3FE3-4011-B36B-38BFF7630E93}" type="pres">
      <dgm:prSet presAssocID="{1E468A9C-D32A-4B50-B4A7-95BCAC802C06}" presName="bracket" presStyleLbl="parChTrans1D1" presStyleIdx="2" presStyleCnt="3" custScaleX="92844" custScaleY="203094" custLinFactX="-35829" custLinFactNeighborX="-100000" custLinFactNeighborY="-12246"/>
      <dgm:spPr/>
      <dgm:t>
        <a:bodyPr/>
        <a:lstStyle/>
        <a:p>
          <a:endParaRPr lang="hu-HU"/>
        </a:p>
      </dgm:t>
    </dgm:pt>
    <dgm:pt modelId="{7924D6F2-5738-4172-93E7-CE520F23B4C7}" type="pres">
      <dgm:prSet presAssocID="{1E468A9C-D32A-4B50-B4A7-95BCAC802C06}" presName="spH" presStyleCnt="0"/>
      <dgm:spPr/>
      <dgm:t>
        <a:bodyPr/>
        <a:lstStyle/>
        <a:p>
          <a:endParaRPr lang="hu-HU"/>
        </a:p>
      </dgm:t>
    </dgm:pt>
  </dgm:ptLst>
  <dgm:cxnLst>
    <dgm:cxn modelId="{7857C8C2-394B-4814-BED6-87F0F23E3219}" type="presOf" srcId="{1E468A9C-D32A-4B50-B4A7-95BCAC802C06}" destId="{5693E1AF-34EF-4678-90A2-FCD9A78BCDE4}" srcOrd="0" destOrd="0" presId="urn:diagrams.loki3.com/BracketList+Icon"/>
    <dgm:cxn modelId="{57EBF50C-9790-491A-B47D-40525AB0AF54}" srcId="{26A2AA76-14F3-4540-8ED3-BEE313DDA599}" destId="{2848010D-2B12-42B8-B278-837C079D72F7}" srcOrd="1" destOrd="0" parTransId="{C574A8AD-59FB-456A-A37D-B879CCBD453A}" sibTransId="{74610E05-48A4-4F7A-9361-D6F1A2AE17C8}"/>
    <dgm:cxn modelId="{9E65C65C-E764-436A-A901-4305B8BC950F}" type="presOf" srcId="{26A2AA76-14F3-4540-8ED3-BEE313DDA599}" destId="{C08C834E-AD56-4C24-B735-36A3ABEAD479}" srcOrd="0" destOrd="0" presId="urn:diagrams.loki3.com/BracketList+Icon"/>
    <dgm:cxn modelId="{5B1159D6-35CF-4267-8DEA-D0F3F1C09843}" type="presOf" srcId="{4906AD50-775F-4DD0-98F3-D574EF448885}" destId="{9AF8F5B0-7D23-463F-80C0-DD61FBE0267E}" srcOrd="0" destOrd="0" presId="urn:diagrams.loki3.com/BracketList+Icon"/>
    <dgm:cxn modelId="{DC40D4B8-4173-4919-AB8F-3F4651CF3A87}" type="presOf" srcId="{80991EB2-499E-43F4-B782-3886969DCFDD}" destId="{9AF8F5B0-7D23-463F-80C0-DD61FBE0267E}" srcOrd="0" destOrd="1" presId="urn:diagrams.loki3.com/BracketList+Icon"/>
    <dgm:cxn modelId="{2EE779F1-7D08-402C-9E70-AADD9782C9C0}" type="presOf" srcId="{46DF9457-EB88-4F8D-8B82-BD60EABD13F2}" destId="{9AF8F5B0-7D23-463F-80C0-DD61FBE0267E}" srcOrd="0" destOrd="2" presId="urn:diagrams.loki3.com/BracketList+Icon"/>
    <dgm:cxn modelId="{61B31E43-698E-4132-B4E4-12706FAF00DA}" srcId="{B271CEE4-7F3F-448F-8932-5328425D072E}" destId="{4906AD50-775F-4DD0-98F3-D574EF448885}" srcOrd="0" destOrd="0" parTransId="{0D32999D-D045-4D42-9254-F7CFF6C9158D}" sibTransId="{B6CEF33E-2C9E-4514-8CDA-A5BE1A218F64}"/>
    <dgm:cxn modelId="{CF0E920A-D932-42FD-B53D-CC6794EB5C33}" type="presOf" srcId="{B271CEE4-7F3F-448F-8932-5328425D072E}" destId="{A9DBE1AA-6635-4D20-B79D-CD3CFF437F87}" srcOrd="0" destOrd="0" presId="urn:diagrams.loki3.com/BracketList+Icon"/>
    <dgm:cxn modelId="{1E61667B-BEEB-412B-9BBC-40020DCEC1B4}" type="presOf" srcId="{F2D55CB4-447E-464B-93B4-C68E383EF60F}" destId="{9EC9C6EB-AA90-4E57-A883-E61B3FB0D50E}" srcOrd="0" destOrd="0" presId="urn:diagrams.loki3.com/BracketList+Icon"/>
    <dgm:cxn modelId="{C7DFC9DC-3252-43AD-B8B3-8CB0EF31FD9B}" srcId="{B271CEE4-7F3F-448F-8932-5328425D072E}" destId="{80991EB2-499E-43F4-B782-3886969DCFDD}" srcOrd="1" destOrd="0" parTransId="{730DA71D-918F-4E4A-AC5E-D5BE32876DBE}" sibTransId="{AEDBB1D5-E234-4CB5-8E09-03B09C352464}"/>
    <dgm:cxn modelId="{DC63E3D9-78C2-4AB3-8BDC-2ADC2A7146AA}" srcId="{B271CEE4-7F3F-448F-8932-5328425D072E}" destId="{46DF9457-EB88-4F8D-8B82-BD60EABD13F2}" srcOrd="2" destOrd="0" parTransId="{8A1E5E33-BD58-4475-83D5-119FCD69486B}" sibTransId="{DD2B4D39-6B11-4F83-A077-16D3B6DC2631}"/>
    <dgm:cxn modelId="{BE43BF10-FEEC-44C0-92EE-5C3AFDE310EC}" srcId="{26A2AA76-14F3-4540-8ED3-BEE313DDA599}" destId="{1E468A9C-D32A-4B50-B4A7-95BCAC802C06}" srcOrd="2" destOrd="0" parTransId="{1C98CE16-2531-4CFC-A6DB-C1683585EDFE}" sibTransId="{EBAAB870-1922-41D1-BDD9-406B18C57C12}"/>
    <dgm:cxn modelId="{A41076AC-938C-454B-B918-78E5E84B32BA}" type="presOf" srcId="{2848010D-2B12-42B8-B278-837C079D72F7}" destId="{F17A0B29-E750-407C-B6BB-3AE44831B389}" srcOrd="0" destOrd="0" presId="urn:diagrams.loki3.com/BracketList+Icon"/>
    <dgm:cxn modelId="{182BF144-0BFF-4279-AC44-670871811756}" srcId="{26A2AA76-14F3-4540-8ED3-BEE313DDA599}" destId="{B271CEE4-7F3F-448F-8932-5328425D072E}" srcOrd="0" destOrd="0" parTransId="{229C68DD-0446-4CC7-953A-BAB581C1C41A}" sibTransId="{92BCC093-7831-40A4-A8B0-AB73B61BFDDA}"/>
    <dgm:cxn modelId="{F036C536-330B-4574-956E-01D5350DC359}" srcId="{2848010D-2B12-42B8-B278-837C079D72F7}" destId="{F2D55CB4-447E-464B-93B4-C68E383EF60F}" srcOrd="0" destOrd="0" parTransId="{B21BF215-D01C-4B79-84D8-85B104C12F11}" sibTransId="{846B07CD-939D-457E-A81D-AA7825673F49}"/>
    <dgm:cxn modelId="{B1990055-1A93-48BF-8507-5074B182DC13}" type="presParOf" srcId="{C08C834E-AD56-4C24-B735-36A3ABEAD479}" destId="{FEE92FC6-100E-4A32-B53E-5B8239B13856}" srcOrd="0" destOrd="0" presId="urn:diagrams.loki3.com/BracketList+Icon"/>
    <dgm:cxn modelId="{30C213CC-96BE-4F86-A2B7-221D61EA5EF4}" type="presParOf" srcId="{FEE92FC6-100E-4A32-B53E-5B8239B13856}" destId="{A9DBE1AA-6635-4D20-B79D-CD3CFF437F87}" srcOrd="0" destOrd="0" presId="urn:diagrams.loki3.com/BracketList+Icon"/>
    <dgm:cxn modelId="{2D79DED3-7481-4471-A7FA-000F96B70807}" type="presParOf" srcId="{FEE92FC6-100E-4A32-B53E-5B8239B13856}" destId="{FF7FF2FF-6553-416E-823C-DAC397AA7088}" srcOrd="1" destOrd="0" presId="urn:diagrams.loki3.com/BracketList+Icon"/>
    <dgm:cxn modelId="{A80B496A-D388-479B-81CD-E4F4DDDBACF7}" type="presParOf" srcId="{FEE92FC6-100E-4A32-B53E-5B8239B13856}" destId="{E7E1DF4C-B188-426B-AC3E-7AD52B8BBD6F}" srcOrd="2" destOrd="0" presId="urn:diagrams.loki3.com/BracketList+Icon"/>
    <dgm:cxn modelId="{5ADEC314-DA8A-4E29-B89F-4A0B2956C788}" type="presParOf" srcId="{FEE92FC6-100E-4A32-B53E-5B8239B13856}" destId="{9AF8F5B0-7D23-463F-80C0-DD61FBE0267E}" srcOrd="3" destOrd="0" presId="urn:diagrams.loki3.com/BracketList+Icon"/>
    <dgm:cxn modelId="{44DFEF92-AD8E-4D97-B5B1-F6DAE9CB52A1}" type="presParOf" srcId="{C08C834E-AD56-4C24-B735-36A3ABEAD479}" destId="{7C937FB5-8ED8-4E92-88FE-2CE2B3EB0F0B}" srcOrd="1" destOrd="0" presId="urn:diagrams.loki3.com/BracketList+Icon"/>
    <dgm:cxn modelId="{760EC976-8DEA-4058-BD52-F62413D2825E}" type="presParOf" srcId="{C08C834E-AD56-4C24-B735-36A3ABEAD479}" destId="{AF24FFD3-8CE9-42BA-BF5D-F45DD6A554AB}" srcOrd="2" destOrd="0" presId="urn:diagrams.loki3.com/BracketList+Icon"/>
    <dgm:cxn modelId="{7ED6D93E-C23F-455F-A23D-ED80ABBD6522}" type="presParOf" srcId="{AF24FFD3-8CE9-42BA-BF5D-F45DD6A554AB}" destId="{F17A0B29-E750-407C-B6BB-3AE44831B389}" srcOrd="0" destOrd="0" presId="urn:diagrams.loki3.com/BracketList+Icon"/>
    <dgm:cxn modelId="{94CC8E6D-4F31-4CA4-9F9C-BAF4C5EF18E8}" type="presParOf" srcId="{AF24FFD3-8CE9-42BA-BF5D-F45DD6A554AB}" destId="{09EFC267-56EE-4DB3-ACE0-363B0B1FED62}" srcOrd="1" destOrd="0" presId="urn:diagrams.loki3.com/BracketList+Icon"/>
    <dgm:cxn modelId="{7E6341A9-178B-49E8-9FA7-ECDF277714B6}" type="presParOf" srcId="{AF24FFD3-8CE9-42BA-BF5D-F45DD6A554AB}" destId="{2C8A7A1B-D330-467F-9AD0-1E2FDA30529B}" srcOrd="2" destOrd="0" presId="urn:diagrams.loki3.com/BracketList+Icon"/>
    <dgm:cxn modelId="{B79B76D5-6E4B-404C-8D9C-DE43D8F08A1E}" type="presParOf" srcId="{AF24FFD3-8CE9-42BA-BF5D-F45DD6A554AB}" destId="{9EC9C6EB-AA90-4E57-A883-E61B3FB0D50E}" srcOrd="3" destOrd="0" presId="urn:diagrams.loki3.com/BracketList+Icon"/>
    <dgm:cxn modelId="{A5B86FDC-9A43-4FE5-989F-C7F2E323EEE2}" type="presParOf" srcId="{C08C834E-AD56-4C24-B735-36A3ABEAD479}" destId="{38AABDE5-A05E-4688-A7E7-F02DEC06FF60}" srcOrd="3" destOrd="0" presId="urn:diagrams.loki3.com/BracketList+Icon"/>
    <dgm:cxn modelId="{E82310BB-0570-4AB1-8B4A-0B2819EF5293}" type="presParOf" srcId="{C08C834E-AD56-4C24-B735-36A3ABEAD479}" destId="{4421008C-9248-4B7B-93E4-60BACD08ACE1}" srcOrd="4" destOrd="0" presId="urn:diagrams.loki3.com/BracketList+Icon"/>
    <dgm:cxn modelId="{ECEF4842-EBDE-4E7C-BCFA-641A2274E2D8}" type="presParOf" srcId="{4421008C-9248-4B7B-93E4-60BACD08ACE1}" destId="{5693E1AF-34EF-4678-90A2-FCD9A78BCDE4}" srcOrd="0" destOrd="0" presId="urn:diagrams.loki3.com/BracketList+Icon"/>
    <dgm:cxn modelId="{8AE3C367-8CED-48C0-8D47-9BE4CB2D607D}" type="presParOf" srcId="{4421008C-9248-4B7B-93E4-60BACD08ACE1}" destId="{8015A3F3-3FE3-4011-B36B-38BFF7630E93}" srcOrd="1" destOrd="0" presId="urn:diagrams.loki3.com/BracketList+Icon"/>
    <dgm:cxn modelId="{E1E6DA9F-5825-448B-91B5-F4EB5B410506}" type="presParOf" srcId="{4421008C-9248-4B7B-93E4-60BACD08ACE1}" destId="{7924D6F2-5738-4172-93E7-CE520F23B4C7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15BC4-6863-4079-9966-D97C043CE2D0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4DDBA92-22C4-430A-8B5B-D1462BE784BB}">
      <dgm:prSet phldrT="[Szöveg]" custT="1"/>
      <dgm:spPr/>
      <dgm:t>
        <a:bodyPr/>
        <a:lstStyle/>
        <a:p>
          <a:pPr algn="ctr"/>
          <a:r>
            <a:rPr lang="hu-HU" sz="1600" b="1" smtClean="0"/>
            <a:t>Széchenyi</a:t>
          </a:r>
          <a:r>
            <a:rPr lang="hu-HU" sz="1600" smtClean="0"/>
            <a:t> </a:t>
          </a:r>
          <a:r>
            <a:rPr lang="hu-HU" sz="1600" b="1" smtClean="0"/>
            <a:t>Kártya</a:t>
          </a:r>
          <a:r>
            <a:rPr lang="hu-HU" sz="1600" smtClean="0"/>
            <a:t> </a:t>
          </a:r>
          <a:r>
            <a:rPr lang="hu-HU" sz="1600" b="1" smtClean="0"/>
            <a:t>konstrukciók</a:t>
          </a:r>
          <a:endParaRPr lang="hu-HU" sz="1600" b="1" dirty="0"/>
        </a:p>
      </dgm:t>
    </dgm:pt>
    <dgm:pt modelId="{813BE3AB-9B12-467B-BBE1-2C535BBBF431}" type="parTrans" cxnId="{AFEDE239-715F-4BB2-BAA8-2974B5BC6EDA}">
      <dgm:prSet/>
      <dgm:spPr/>
      <dgm:t>
        <a:bodyPr/>
        <a:lstStyle/>
        <a:p>
          <a:pPr algn="ctr"/>
          <a:endParaRPr lang="hu-HU"/>
        </a:p>
      </dgm:t>
    </dgm:pt>
    <dgm:pt modelId="{66E657AE-EBA6-44F3-AEFE-9BE6B8968527}" type="sibTrans" cxnId="{AFEDE239-715F-4BB2-BAA8-2974B5BC6EDA}">
      <dgm:prSet/>
      <dgm:spPr/>
      <dgm:t>
        <a:bodyPr/>
        <a:lstStyle/>
        <a:p>
          <a:pPr algn="ctr"/>
          <a:endParaRPr lang="hu-HU"/>
        </a:p>
      </dgm:t>
    </dgm:pt>
    <dgm:pt modelId="{80E7370A-12C9-4322-A985-6E8482E2769D}">
      <dgm:prSet phldrT="[Szöveg]" custT="1"/>
      <dgm:spPr/>
      <dgm:t>
        <a:bodyPr/>
        <a:lstStyle/>
        <a:p>
          <a:pPr algn="ctr"/>
          <a:r>
            <a:rPr lang="hu-HU" sz="1600" b="1" smtClean="0"/>
            <a:t>Forgóeszközhitel</a:t>
          </a:r>
          <a:endParaRPr lang="hu-HU" sz="1600" b="1" dirty="0"/>
        </a:p>
      </dgm:t>
    </dgm:pt>
    <dgm:pt modelId="{170CB2E6-A7AC-4215-A913-9285EE13A24D}" type="parTrans" cxnId="{01EA5EEB-1CCC-4285-BEE9-4E7B20B04D76}">
      <dgm:prSet/>
      <dgm:spPr/>
      <dgm:t>
        <a:bodyPr/>
        <a:lstStyle/>
        <a:p>
          <a:pPr algn="ctr"/>
          <a:endParaRPr lang="hu-HU"/>
        </a:p>
      </dgm:t>
    </dgm:pt>
    <dgm:pt modelId="{896228EE-C540-4738-A0EB-BBA8A014B45A}" type="sibTrans" cxnId="{01EA5EEB-1CCC-4285-BEE9-4E7B20B04D76}">
      <dgm:prSet/>
      <dgm:spPr/>
      <dgm:t>
        <a:bodyPr/>
        <a:lstStyle/>
        <a:p>
          <a:pPr algn="ctr"/>
          <a:endParaRPr lang="hu-HU"/>
        </a:p>
      </dgm:t>
    </dgm:pt>
    <dgm:pt modelId="{EDDE9152-8BAF-47D7-981A-E8B53F374F70}">
      <dgm:prSet phldrT="[Szöveg]" custT="1"/>
      <dgm:spPr/>
      <dgm:t>
        <a:bodyPr/>
        <a:lstStyle/>
        <a:p>
          <a:pPr algn="ctr"/>
          <a:r>
            <a:rPr lang="hu-HU" sz="1600" b="1" smtClean="0"/>
            <a:t>Beruházási</a:t>
          </a:r>
          <a:r>
            <a:rPr lang="hu-HU" sz="1200" smtClean="0"/>
            <a:t> </a:t>
          </a:r>
          <a:r>
            <a:rPr lang="hu-HU" sz="1600" b="1" smtClean="0"/>
            <a:t>hitel</a:t>
          </a:r>
          <a:endParaRPr lang="hu-HU" sz="1600" b="1" dirty="0"/>
        </a:p>
      </dgm:t>
    </dgm:pt>
    <dgm:pt modelId="{0B83D74F-F111-484A-9184-CFE1B20BCF3D}" type="parTrans" cxnId="{F12D656F-BAB8-4B35-9485-F4C83415D9E3}">
      <dgm:prSet/>
      <dgm:spPr/>
      <dgm:t>
        <a:bodyPr/>
        <a:lstStyle/>
        <a:p>
          <a:pPr algn="ctr"/>
          <a:endParaRPr lang="hu-HU"/>
        </a:p>
      </dgm:t>
    </dgm:pt>
    <dgm:pt modelId="{FEA8B121-5075-4EC7-9704-DD8FF6D1919C}" type="sibTrans" cxnId="{F12D656F-BAB8-4B35-9485-F4C83415D9E3}">
      <dgm:prSet/>
      <dgm:spPr/>
      <dgm:t>
        <a:bodyPr/>
        <a:lstStyle/>
        <a:p>
          <a:pPr algn="ctr"/>
          <a:endParaRPr lang="hu-HU"/>
        </a:p>
      </dgm:t>
    </dgm:pt>
    <dgm:pt modelId="{2F5E68D4-BE18-4472-A6CF-6D514D403CE9}">
      <dgm:prSet phldrT="[Szöveg]" custT="1"/>
      <dgm:spPr/>
      <dgm:t>
        <a:bodyPr/>
        <a:lstStyle/>
        <a:p>
          <a:pPr algn="ctr"/>
          <a:r>
            <a:rPr lang="hu-HU" sz="1600" b="1" smtClean="0"/>
            <a:t>Önerő</a:t>
          </a:r>
          <a:r>
            <a:rPr lang="hu-HU" sz="1200" smtClean="0"/>
            <a:t> </a:t>
          </a:r>
          <a:r>
            <a:rPr lang="hu-HU" sz="1600" b="1" smtClean="0"/>
            <a:t>Kiegészítő</a:t>
          </a:r>
          <a:r>
            <a:rPr lang="hu-HU" sz="1200" smtClean="0"/>
            <a:t> </a:t>
          </a:r>
          <a:r>
            <a:rPr lang="hu-HU" sz="1600" b="1" smtClean="0"/>
            <a:t>hitel</a:t>
          </a:r>
          <a:endParaRPr lang="hu-HU" sz="1600" b="1" dirty="0"/>
        </a:p>
      </dgm:t>
    </dgm:pt>
    <dgm:pt modelId="{ED5D42D9-98A7-4A5D-A6EE-BEB3CAAEF160}" type="parTrans" cxnId="{0EC78558-0C57-414E-BDF0-8EA489B2D4FF}">
      <dgm:prSet/>
      <dgm:spPr/>
      <dgm:t>
        <a:bodyPr/>
        <a:lstStyle/>
        <a:p>
          <a:pPr algn="ctr"/>
          <a:endParaRPr lang="hu-HU"/>
        </a:p>
      </dgm:t>
    </dgm:pt>
    <dgm:pt modelId="{AEFEFFC2-B94C-447D-BE49-77EE560AA65D}" type="sibTrans" cxnId="{0EC78558-0C57-414E-BDF0-8EA489B2D4FF}">
      <dgm:prSet/>
      <dgm:spPr/>
      <dgm:t>
        <a:bodyPr/>
        <a:lstStyle/>
        <a:p>
          <a:pPr algn="ctr"/>
          <a:endParaRPr lang="hu-HU"/>
        </a:p>
      </dgm:t>
    </dgm:pt>
    <dgm:pt modelId="{81373611-A728-4B74-8802-3ADC7EBD02C9}">
      <dgm:prSet phldrT="[Szöveg]" custT="1"/>
      <dgm:spPr/>
      <dgm:t>
        <a:bodyPr/>
        <a:lstStyle/>
        <a:p>
          <a:pPr algn="ctr"/>
          <a:r>
            <a:rPr lang="hu-HU" sz="1600" b="1" smtClean="0"/>
            <a:t>Támogatást</a:t>
          </a:r>
          <a:r>
            <a:rPr lang="hu-HU" sz="1200" smtClean="0"/>
            <a:t> </a:t>
          </a:r>
          <a:r>
            <a:rPr lang="hu-HU" sz="1600" b="1" smtClean="0"/>
            <a:t>megelőlegező</a:t>
          </a:r>
          <a:r>
            <a:rPr lang="hu-HU" sz="1200" smtClean="0"/>
            <a:t> </a:t>
          </a:r>
          <a:r>
            <a:rPr lang="hu-HU" sz="1600" b="1" smtClean="0"/>
            <a:t>hitel</a:t>
          </a:r>
          <a:endParaRPr lang="hu-HU" sz="1600" b="1" dirty="0"/>
        </a:p>
      </dgm:t>
    </dgm:pt>
    <dgm:pt modelId="{DC42AA13-40EE-4A1C-AD68-A25DBFC7B087}" type="parTrans" cxnId="{1AC67606-3E9F-4B61-8B16-47FED5203391}">
      <dgm:prSet/>
      <dgm:spPr/>
      <dgm:t>
        <a:bodyPr/>
        <a:lstStyle/>
        <a:p>
          <a:pPr algn="ctr"/>
          <a:endParaRPr lang="hu-HU"/>
        </a:p>
      </dgm:t>
    </dgm:pt>
    <dgm:pt modelId="{911B302D-0CE0-491B-B1CF-1551C0BDE745}" type="sibTrans" cxnId="{1AC67606-3E9F-4B61-8B16-47FED5203391}">
      <dgm:prSet/>
      <dgm:spPr/>
      <dgm:t>
        <a:bodyPr/>
        <a:lstStyle/>
        <a:p>
          <a:pPr algn="ctr"/>
          <a:endParaRPr lang="hu-HU"/>
        </a:p>
      </dgm:t>
    </dgm:pt>
    <dgm:pt modelId="{51042EE2-981E-4BEF-A981-187046625D9B}">
      <dgm:prSet custT="1"/>
      <dgm:spPr/>
      <dgm:t>
        <a:bodyPr/>
        <a:lstStyle/>
        <a:p>
          <a:pPr algn="ctr"/>
          <a:r>
            <a:rPr lang="hu-HU" sz="1600" b="1" smtClean="0"/>
            <a:t>Folyószámlahitel</a:t>
          </a:r>
          <a:endParaRPr lang="hu-HU" sz="1600" b="1" dirty="0"/>
        </a:p>
      </dgm:t>
    </dgm:pt>
    <dgm:pt modelId="{558FB65E-D436-470F-B24D-887C2ABA70CD}" type="parTrans" cxnId="{97ACC161-07A7-4348-AB21-BA83613C3C8F}">
      <dgm:prSet/>
      <dgm:spPr/>
      <dgm:t>
        <a:bodyPr/>
        <a:lstStyle/>
        <a:p>
          <a:pPr algn="ctr"/>
          <a:endParaRPr lang="hu-HU"/>
        </a:p>
      </dgm:t>
    </dgm:pt>
    <dgm:pt modelId="{EFACA0A0-40ED-4CBD-AD20-8010B527D61B}" type="sibTrans" cxnId="{97ACC161-07A7-4348-AB21-BA83613C3C8F}">
      <dgm:prSet/>
      <dgm:spPr/>
      <dgm:t>
        <a:bodyPr/>
        <a:lstStyle/>
        <a:p>
          <a:pPr algn="ctr"/>
          <a:endParaRPr lang="hu-HU"/>
        </a:p>
      </dgm:t>
    </dgm:pt>
    <dgm:pt modelId="{503FDBC5-4F24-4280-A302-C682E65BE7ED}">
      <dgm:prSet custT="1"/>
      <dgm:spPr/>
      <dgm:t>
        <a:bodyPr/>
        <a:lstStyle/>
        <a:p>
          <a:pPr algn="ctr"/>
          <a:r>
            <a:rPr lang="hu-HU" sz="1600" b="1" smtClean="0"/>
            <a:t>Agrárhitel</a:t>
          </a:r>
          <a:endParaRPr lang="hu-HU" sz="1600" b="1" dirty="0"/>
        </a:p>
      </dgm:t>
    </dgm:pt>
    <dgm:pt modelId="{E36F88D6-66F5-4803-8737-D30D44A03019}" type="parTrans" cxnId="{55760014-8626-4991-9338-AE562556E9DE}">
      <dgm:prSet/>
      <dgm:spPr/>
      <dgm:t>
        <a:bodyPr/>
        <a:lstStyle/>
        <a:p>
          <a:pPr algn="ctr"/>
          <a:endParaRPr lang="hu-HU"/>
        </a:p>
      </dgm:t>
    </dgm:pt>
    <dgm:pt modelId="{628E6A5E-AF76-4FB9-8CFC-188077697A0E}" type="sibTrans" cxnId="{55760014-8626-4991-9338-AE562556E9DE}">
      <dgm:prSet/>
      <dgm:spPr/>
      <dgm:t>
        <a:bodyPr/>
        <a:lstStyle/>
        <a:p>
          <a:pPr algn="ctr"/>
          <a:endParaRPr lang="hu-HU"/>
        </a:p>
      </dgm:t>
    </dgm:pt>
    <dgm:pt modelId="{67DBDA21-29AF-4C2E-B5DD-FFBA5E65558D}" type="pres">
      <dgm:prSet presAssocID="{0D615BC4-6863-4079-9966-D97C043CE2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C78EABA-FB56-4502-A026-EC5123CFAF86}" type="pres">
      <dgm:prSet presAssocID="{54DDBA92-22C4-430A-8B5B-D1462BE784BB}" presName="centerShape" presStyleLbl="node0" presStyleIdx="0" presStyleCnt="1" custScaleX="123379" custScaleY="121135"/>
      <dgm:spPr/>
      <dgm:t>
        <a:bodyPr/>
        <a:lstStyle/>
        <a:p>
          <a:endParaRPr lang="hu-HU"/>
        </a:p>
      </dgm:t>
    </dgm:pt>
    <dgm:pt modelId="{59CB8C33-6ED4-4477-8541-D4146A3E644B}" type="pres">
      <dgm:prSet presAssocID="{170CB2E6-A7AC-4215-A913-9285EE13A24D}" presName="Name9" presStyleLbl="parChTrans1D2" presStyleIdx="0" presStyleCnt="6"/>
      <dgm:spPr/>
      <dgm:t>
        <a:bodyPr/>
        <a:lstStyle/>
        <a:p>
          <a:endParaRPr lang="hu-HU"/>
        </a:p>
      </dgm:t>
    </dgm:pt>
    <dgm:pt modelId="{3322CF8E-1AC6-423D-8927-EAD270AB4D19}" type="pres">
      <dgm:prSet presAssocID="{170CB2E6-A7AC-4215-A913-9285EE13A24D}" presName="connTx" presStyleLbl="parChTrans1D2" presStyleIdx="0" presStyleCnt="6"/>
      <dgm:spPr/>
      <dgm:t>
        <a:bodyPr/>
        <a:lstStyle/>
        <a:p>
          <a:endParaRPr lang="hu-HU"/>
        </a:p>
      </dgm:t>
    </dgm:pt>
    <dgm:pt modelId="{42B0B535-8A5E-4E15-96A9-73EB00F06494}" type="pres">
      <dgm:prSet presAssocID="{80E7370A-12C9-4322-A985-6E8482E2769D}" presName="node" presStyleLbl="node1" presStyleIdx="0" presStyleCnt="6" custScaleX="1196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92855D-BFF8-437A-A707-5FBC2E8A7360}" type="pres">
      <dgm:prSet presAssocID="{0B83D74F-F111-484A-9184-CFE1B20BCF3D}" presName="Name9" presStyleLbl="parChTrans1D2" presStyleIdx="1" presStyleCnt="6"/>
      <dgm:spPr/>
      <dgm:t>
        <a:bodyPr/>
        <a:lstStyle/>
        <a:p>
          <a:endParaRPr lang="hu-HU"/>
        </a:p>
      </dgm:t>
    </dgm:pt>
    <dgm:pt modelId="{1CD24B6F-4A77-46F1-9F4F-ACF8B14F629E}" type="pres">
      <dgm:prSet presAssocID="{0B83D74F-F111-484A-9184-CFE1B20BCF3D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635617D-346C-4253-BDD1-6E619F6830E7}" type="pres">
      <dgm:prSet presAssocID="{EDDE9152-8BAF-47D7-981A-E8B53F374F70}" presName="node" presStyleLbl="node1" presStyleIdx="1" presStyleCnt="6" custScaleX="1157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0A8F0D-4702-4827-84A1-C803BB6D4CAC}" type="pres">
      <dgm:prSet presAssocID="{ED5D42D9-98A7-4A5D-A6EE-BEB3CAAEF160}" presName="Name9" presStyleLbl="parChTrans1D2" presStyleIdx="2" presStyleCnt="6"/>
      <dgm:spPr/>
      <dgm:t>
        <a:bodyPr/>
        <a:lstStyle/>
        <a:p>
          <a:endParaRPr lang="hu-HU"/>
        </a:p>
      </dgm:t>
    </dgm:pt>
    <dgm:pt modelId="{E27EB9CF-954B-49AC-9151-68BDBCC2D774}" type="pres">
      <dgm:prSet presAssocID="{ED5D42D9-98A7-4A5D-A6EE-BEB3CAAEF160}" presName="connTx" presStyleLbl="parChTrans1D2" presStyleIdx="2" presStyleCnt="6"/>
      <dgm:spPr/>
      <dgm:t>
        <a:bodyPr/>
        <a:lstStyle/>
        <a:p>
          <a:endParaRPr lang="hu-HU"/>
        </a:p>
      </dgm:t>
    </dgm:pt>
    <dgm:pt modelId="{2539AC0A-CE48-4710-8267-14580B2F6639}" type="pres">
      <dgm:prSet presAssocID="{2F5E68D4-BE18-4472-A6CF-6D514D403C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2AE9B6-A37E-4175-88C6-1E34088B7DEE}" type="pres">
      <dgm:prSet presAssocID="{DC42AA13-40EE-4A1C-AD68-A25DBFC7B087}" presName="Name9" presStyleLbl="parChTrans1D2" presStyleIdx="3" presStyleCnt="6"/>
      <dgm:spPr/>
      <dgm:t>
        <a:bodyPr/>
        <a:lstStyle/>
        <a:p>
          <a:endParaRPr lang="hu-HU"/>
        </a:p>
      </dgm:t>
    </dgm:pt>
    <dgm:pt modelId="{A2ECE0BE-E8E7-4BE3-954F-A4DA5C5B4D15}" type="pres">
      <dgm:prSet presAssocID="{DC42AA13-40EE-4A1C-AD68-A25DBFC7B087}" presName="connTx" presStyleLbl="parChTrans1D2" presStyleIdx="3" presStyleCnt="6"/>
      <dgm:spPr/>
      <dgm:t>
        <a:bodyPr/>
        <a:lstStyle/>
        <a:p>
          <a:endParaRPr lang="hu-HU"/>
        </a:p>
      </dgm:t>
    </dgm:pt>
    <dgm:pt modelId="{205C0F41-62D4-4235-A8C4-0B82CC36517C}" type="pres">
      <dgm:prSet presAssocID="{81373611-A728-4B74-8802-3ADC7EBD02C9}" presName="node" presStyleLbl="node1" presStyleIdx="3" presStyleCnt="6" custScaleX="1385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CDA32C-BF3B-4CC3-9B14-96D6437D429D}" type="pres">
      <dgm:prSet presAssocID="{558FB65E-D436-470F-B24D-887C2ABA70CD}" presName="Name9" presStyleLbl="parChTrans1D2" presStyleIdx="4" presStyleCnt="6"/>
      <dgm:spPr/>
      <dgm:t>
        <a:bodyPr/>
        <a:lstStyle/>
        <a:p>
          <a:endParaRPr lang="hu-HU"/>
        </a:p>
      </dgm:t>
    </dgm:pt>
    <dgm:pt modelId="{56B59675-2A29-4A57-82F0-D5391EA95C43}" type="pres">
      <dgm:prSet presAssocID="{558FB65E-D436-470F-B24D-887C2ABA70CD}" presName="connTx" presStyleLbl="parChTrans1D2" presStyleIdx="4" presStyleCnt="6"/>
      <dgm:spPr/>
      <dgm:t>
        <a:bodyPr/>
        <a:lstStyle/>
        <a:p>
          <a:endParaRPr lang="hu-HU"/>
        </a:p>
      </dgm:t>
    </dgm:pt>
    <dgm:pt modelId="{29B96319-8CC8-4FEC-8B52-8BA14B5998D7}" type="pres">
      <dgm:prSet presAssocID="{51042EE2-981E-4BEF-A981-187046625D9B}" presName="node" presStyleLbl="node1" presStyleIdx="4" presStyleCnt="6" custScaleX="1189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B83109-697B-4F64-9E21-29D9EF675545}" type="pres">
      <dgm:prSet presAssocID="{E36F88D6-66F5-4803-8737-D30D44A03019}" presName="Name9" presStyleLbl="parChTrans1D2" presStyleIdx="5" presStyleCnt="6"/>
      <dgm:spPr/>
      <dgm:t>
        <a:bodyPr/>
        <a:lstStyle/>
        <a:p>
          <a:endParaRPr lang="hu-HU"/>
        </a:p>
      </dgm:t>
    </dgm:pt>
    <dgm:pt modelId="{C1412D94-FFA4-4B1B-8ED3-A28776644B8B}" type="pres">
      <dgm:prSet presAssocID="{E36F88D6-66F5-4803-8737-D30D44A03019}" presName="connTx" presStyleLbl="parChTrans1D2" presStyleIdx="5" presStyleCnt="6"/>
      <dgm:spPr/>
      <dgm:t>
        <a:bodyPr/>
        <a:lstStyle/>
        <a:p>
          <a:endParaRPr lang="hu-HU"/>
        </a:p>
      </dgm:t>
    </dgm:pt>
    <dgm:pt modelId="{92A20A37-324B-4A06-83E2-330C377A9CC7}" type="pres">
      <dgm:prSet presAssocID="{503FDBC5-4F24-4280-A302-C682E65BE7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5ADA454-5793-42BF-9D0B-1B6551AFF6ED}" type="presOf" srcId="{DC42AA13-40EE-4A1C-AD68-A25DBFC7B087}" destId="{A2ECE0BE-E8E7-4BE3-954F-A4DA5C5B4D15}" srcOrd="1" destOrd="0" presId="urn:microsoft.com/office/officeart/2005/8/layout/radial1"/>
    <dgm:cxn modelId="{693E78D3-604C-4736-A2C8-BD3CC4361BAF}" type="presOf" srcId="{2F5E68D4-BE18-4472-A6CF-6D514D403CE9}" destId="{2539AC0A-CE48-4710-8267-14580B2F6639}" srcOrd="0" destOrd="0" presId="urn:microsoft.com/office/officeart/2005/8/layout/radial1"/>
    <dgm:cxn modelId="{90F0600A-0022-44E8-881B-91624F6F0495}" type="presOf" srcId="{558FB65E-D436-470F-B24D-887C2ABA70CD}" destId="{CACDA32C-BF3B-4CC3-9B14-96D6437D429D}" srcOrd="0" destOrd="0" presId="urn:microsoft.com/office/officeart/2005/8/layout/radial1"/>
    <dgm:cxn modelId="{60402526-5FDB-4E10-958F-07FF7A193DDE}" type="presOf" srcId="{DC42AA13-40EE-4A1C-AD68-A25DBFC7B087}" destId="{642AE9B6-A37E-4175-88C6-1E34088B7DEE}" srcOrd="0" destOrd="0" presId="urn:microsoft.com/office/officeart/2005/8/layout/radial1"/>
    <dgm:cxn modelId="{BEE1F000-6E63-4B78-B794-098FB08A856A}" type="presOf" srcId="{54DDBA92-22C4-430A-8B5B-D1462BE784BB}" destId="{FC78EABA-FB56-4502-A026-EC5123CFAF86}" srcOrd="0" destOrd="0" presId="urn:microsoft.com/office/officeart/2005/8/layout/radial1"/>
    <dgm:cxn modelId="{1AC67606-3E9F-4B61-8B16-47FED5203391}" srcId="{54DDBA92-22C4-430A-8B5B-D1462BE784BB}" destId="{81373611-A728-4B74-8802-3ADC7EBD02C9}" srcOrd="3" destOrd="0" parTransId="{DC42AA13-40EE-4A1C-AD68-A25DBFC7B087}" sibTransId="{911B302D-0CE0-491B-B1CF-1551C0BDE745}"/>
    <dgm:cxn modelId="{64A3AF2B-79F7-47BA-893B-D1A0B46FFF19}" type="presOf" srcId="{81373611-A728-4B74-8802-3ADC7EBD02C9}" destId="{205C0F41-62D4-4235-A8C4-0B82CC36517C}" srcOrd="0" destOrd="0" presId="urn:microsoft.com/office/officeart/2005/8/layout/radial1"/>
    <dgm:cxn modelId="{8E66B43D-CBAA-48B5-805C-44805F24FA2C}" type="presOf" srcId="{ED5D42D9-98A7-4A5D-A6EE-BEB3CAAEF160}" destId="{510A8F0D-4702-4827-84A1-C803BB6D4CAC}" srcOrd="0" destOrd="0" presId="urn:microsoft.com/office/officeart/2005/8/layout/radial1"/>
    <dgm:cxn modelId="{5F863F80-DED2-4A61-9116-2048AE23809C}" type="presOf" srcId="{E36F88D6-66F5-4803-8737-D30D44A03019}" destId="{C1412D94-FFA4-4B1B-8ED3-A28776644B8B}" srcOrd="1" destOrd="0" presId="urn:microsoft.com/office/officeart/2005/8/layout/radial1"/>
    <dgm:cxn modelId="{9CC3A109-3B84-4549-B4FE-1F8E8829A524}" type="presOf" srcId="{0D615BC4-6863-4079-9966-D97C043CE2D0}" destId="{67DBDA21-29AF-4C2E-B5DD-FFBA5E65558D}" srcOrd="0" destOrd="0" presId="urn:microsoft.com/office/officeart/2005/8/layout/radial1"/>
    <dgm:cxn modelId="{62B99250-A1A7-44E1-AB42-E127203E8CCC}" type="presOf" srcId="{0B83D74F-F111-484A-9184-CFE1B20BCF3D}" destId="{4292855D-BFF8-437A-A707-5FBC2E8A7360}" srcOrd="0" destOrd="0" presId="urn:microsoft.com/office/officeart/2005/8/layout/radial1"/>
    <dgm:cxn modelId="{F12D656F-BAB8-4B35-9485-F4C83415D9E3}" srcId="{54DDBA92-22C4-430A-8B5B-D1462BE784BB}" destId="{EDDE9152-8BAF-47D7-981A-E8B53F374F70}" srcOrd="1" destOrd="0" parTransId="{0B83D74F-F111-484A-9184-CFE1B20BCF3D}" sibTransId="{FEA8B121-5075-4EC7-9704-DD8FF6D1919C}"/>
    <dgm:cxn modelId="{0EC78558-0C57-414E-BDF0-8EA489B2D4FF}" srcId="{54DDBA92-22C4-430A-8B5B-D1462BE784BB}" destId="{2F5E68D4-BE18-4472-A6CF-6D514D403CE9}" srcOrd="2" destOrd="0" parTransId="{ED5D42D9-98A7-4A5D-A6EE-BEB3CAAEF160}" sibTransId="{AEFEFFC2-B94C-447D-BE49-77EE560AA65D}"/>
    <dgm:cxn modelId="{191ED27E-D491-43AE-9974-04EE139FE2A3}" type="presOf" srcId="{80E7370A-12C9-4322-A985-6E8482E2769D}" destId="{42B0B535-8A5E-4E15-96A9-73EB00F06494}" srcOrd="0" destOrd="0" presId="urn:microsoft.com/office/officeart/2005/8/layout/radial1"/>
    <dgm:cxn modelId="{AFEDE239-715F-4BB2-BAA8-2974B5BC6EDA}" srcId="{0D615BC4-6863-4079-9966-D97C043CE2D0}" destId="{54DDBA92-22C4-430A-8B5B-D1462BE784BB}" srcOrd="0" destOrd="0" parTransId="{813BE3AB-9B12-467B-BBE1-2C535BBBF431}" sibTransId="{66E657AE-EBA6-44F3-AEFE-9BE6B8968527}"/>
    <dgm:cxn modelId="{F37A01F2-BDCD-463E-B767-BFF93C5C452B}" type="presOf" srcId="{0B83D74F-F111-484A-9184-CFE1B20BCF3D}" destId="{1CD24B6F-4A77-46F1-9F4F-ACF8B14F629E}" srcOrd="1" destOrd="0" presId="urn:microsoft.com/office/officeart/2005/8/layout/radial1"/>
    <dgm:cxn modelId="{354D533E-978F-4F9B-B4B6-5D4389997EA7}" type="presOf" srcId="{170CB2E6-A7AC-4215-A913-9285EE13A24D}" destId="{3322CF8E-1AC6-423D-8927-EAD270AB4D19}" srcOrd="1" destOrd="0" presId="urn:microsoft.com/office/officeart/2005/8/layout/radial1"/>
    <dgm:cxn modelId="{D6D9DDCB-A749-4D1A-97F6-0C7443A22614}" type="presOf" srcId="{E36F88D6-66F5-4803-8737-D30D44A03019}" destId="{76B83109-697B-4F64-9E21-29D9EF675545}" srcOrd="0" destOrd="0" presId="urn:microsoft.com/office/officeart/2005/8/layout/radial1"/>
    <dgm:cxn modelId="{55760014-8626-4991-9338-AE562556E9DE}" srcId="{54DDBA92-22C4-430A-8B5B-D1462BE784BB}" destId="{503FDBC5-4F24-4280-A302-C682E65BE7ED}" srcOrd="5" destOrd="0" parTransId="{E36F88D6-66F5-4803-8737-D30D44A03019}" sibTransId="{628E6A5E-AF76-4FB9-8CFC-188077697A0E}"/>
    <dgm:cxn modelId="{F0CE2AFA-1526-4ADC-9748-69616E238F35}" type="presOf" srcId="{558FB65E-D436-470F-B24D-887C2ABA70CD}" destId="{56B59675-2A29-4A57-82F0-D5391EA95C43}" srcOrd="1" destOrd="0" presId="urn:microsoft.com/office/officeart/2005/8/layout/radial1"/>
    <dgm:cxn modelId="{6C62402F-A3B9-4B20-8042-7D28DF0801AA}" type="presOf" srcId="{51042EE2-981E-4BEF-A981-187046625D9B}" destId="{29B96319-8CC8-4FEC-8B52-8BA14B5998D7}" srcOrd="0" destOrd="0" presId="urn:microsoft.com/office/officeart/2005/8/layout/radial1"/>
    <dgm:cxn modelId="{7363AE16-B042-486C-B8AE-A9429CBFC19B}" type="presOf" srcId="{EDDE9152-8BAF-47D7-981A-E8B53F374F70}" destId="{E635617D-346C-4253-BDD1-6E619F6830E7}" srcOrd="0" destOrd="0" presId="urn:microsoft.com/office/officeart/2005/8/layout/radial1"/>
    <dgm:cxn modelId="{409F213B-9189-4D56-AB69-A3047E51AAFD}" type="presOf" srcId="{ED5D42D9-98A7-4A5D-A6EE-BEB3CAAEF160}" destId="{E27EB9CF-954B-49AC-9151-68BDBCC2D774}" srcOrd="1" destOrd="0" presId="urn:microsoft.com/office/officeart/2005/8/layout/radial1"/>
    <dgm:cxn modelId="{2ABC7609-9E8D-424F-82EF-B2E1E3A9F130}" type="presOf" srcId="{170CB2E6-A7AC-4215-A913-9285EE13A24D}" destId="{59CB8C33-6ED4-4477-8541-D4146A3E644B}" srcOrd="0" destOrd="0" presId="urn:microsoft.com/office/officeart/2005/8/layout/radial1"/>
    <dgm:cxn modelId="{97ACC161-07A7-4348-AB21-BA83613C3C8F}" srcId="{54DDBA92-22C4-430A-8B5B-D1462BE784BB}" destId="{51042EE2-981E-4BEF-A981-187046625D9B}" srcOrd="4" destOrd="0" parTransId="{558FB65E-D436-470F-B24D-887C2ABA70CD}" sibTransId="{EFACA0A0-40ED-4CBD-AD20-8010B527D61B}"/>
    <dgm:cxn modelId="{751B2E5C-647D-4719-B587-DD6DE046C270}" type="presOf" srcId="{503FDBC5-4F24-4280-A302-C682E65BE7ED}" destId="{92A20A37-324B-4A06-83E2-330C377A9CC7}" srcOrd="0" destOrd="0" presId="urn:microsoft.com/office/officeart/2005/8/layout/radial1"/>
    <dgm:cxn modelId="{01EA5EEB-1CCC-4285-BEE9-4E7B20B04D76}" srcId="{54DDBA92-22C4-430A-8B5B-D1462BE784BB}" destId="{80E7370A-12C9-4322-A985-6E8482E2769D}" srcOrd="0" destOrd="0" parTransId="{170CB2E6-A7AC-4215-A913-9285EE13A24D}" sibTransId="{896228EE-C540-4738-A0EB-BBA8A014B45A}"/>
    <dgm:cxn modelId="{377C7CB4-674A-484B-9681-D7534A633DDA}" type="presParOf" srcId="{67DBDA21-29AF-4C2E-B5DD-FFBA5E65558D}" destId="{FC78EABA-FB56-4502-A026-EC5123CFAF86}" srcOrd="0" destOrd="0" presId="urn:microsoft.com/office/officeart/2005/8/layout/radial1"/>
    <dgm:cxn modelId="{6E6A4029-DDBC-4985-BB42-70D09A90407F}" type="presParOf" srcId="{67DBDA21-29AF-4C2E-B5DD-FFBA5E65558D}" destId="{59CB8C33-6ED4-4477-8541-D4146A3E644B}" srcOrd="1" destOrd="0" presId="urn:microsoft.com/office/officeart/2005/8/layout/radial1"/>
    <dgm:cxn modelId="{0BE25640-4A15-43B8-BD76-73553F499D58}" type="presParOf" srcId="{59CB8C33-6ED4-4477-8541-D4146A3E644B}" destId="{3322CF8E-1AC6-423D-8927-EAD270AB4D19}" srcOrd="0" destOrd="0" presId="urn:microsoft.com/office/officeart/2005/8/layout/radial1"/>
    <dgm:cxn modelId="{B721C14D-35D1-4975-B2C8-2C0585846BEB}" type="presParOf" srcId="{67DBDA21-29AF-4C2E-B5DD-FFBA5E65558D}" destId="{42B0B535-8A5E-4E15-96A9-73EB00F06494}" srcOrd="2" destOrd="0" presId="urn:microsoft.com/office/officeart/2005/8/layout/radial1"/>
    <dgm:cxn modelId="{55C74287-6C2A-41E5-934F-6B50B4F11DDF}" type="presParOf" srcId="{67DBDA21-29AF-4C2E-B5DD-FFBA5E65558D}" destId="{4292855D-BFF8-437A-A707-5FBC2E8A7360}" srcOrd="3" destOrd="0" presId="urn:microsoft.com/office/officeart/2005/8/layout/radial1"/>
    <dgm:cxn modelId="{575E1CAA-6DB9-4BB6-AD8B-B9589BD681C7}" type="presParOf" srcId="{4292855D-BFF8-437A-A707-5FBC2E8A7360}" destId="{1CD24B6F-4A77-46F1-9F4F-ACF8B14F629E}" srcOrd="0" destOrd="0" presId="urn:microsoft.com/office/officeart/2005/8/layout/radial1"/>
    <dgm:cxn modelId="{AEB6CD6B-6D01-412E-A06B-A1C36C48EC87}" type="presParOf" srcId="{67DBDA21-29AF-4C2E-B5DD-FFBA5E65558D}" destId="{E635617D-346C-4253-BDD1-6E619F6830E7}" srcOrd="4" destOrd="0" presId="urn:microsoft.com/office/officeart/2005/8/layout/radial1"/>
    <dgm:cxn modelId="{4D2A60EB-99D2-47DF-905D-A2B25D7ED522}" type="presParOf" srcId="{67DBDA21-29AF-4C2E-B5DD-FFBA5E65558D}" destId="{510A8F0D-4702-4827-84A1-C803BB6D4CAC}" srcOrd="5" destOrd="0" presId="urn:microsoft.com/office/officeart/2005/8/layout/radial1"/>
    <dgm:cxn modelId="{E7051D19-BA59-4791-9052-F105A481E91F}" type="presParOf" srcId="{510A8F0D-4702-4827-84A1-C803BB6D4CAC}" destId="{E27EB9CF-954B-49AC-9151-68BDBCC2D774}" srcOrd="0" destOrd="0" presId="urn:microsoft.com/office/officeart/2005/8/layout/radial1"/>
    <dgm:cxn modelId="{B2F7D611-EAA0-45DC-902D-32BE5F45B244}" type="presParOf" srcId="{67DBDA21-29AF-4C2E-B5DD-FFBA5E65558D}" destId="{2539AC0A-CE48-4710-8267-14580B2F6639}" srcOrd="6" destOrd="0" presId="urn:microsoft.com/office/officeart/2005/8/layout/radial1"/>
    <dgm:cxn modelId="{6B4FA409-6DA3-4D91-B161-05D7FB0B39C6}" type="presParOf" srcId="{67DBDA21-29AF-4C2E-B5DD-FFBA5E65558D}" destId="{642AE9B6-A37E-4175-88C6-1E34088B7DEE}" srcOrd="7" destOrd="0" presId="urn:microsoft.com/office/officeart/2005/8/layout/radial1"/>
    <dgm:cxn modelId="{E1DC0352-85EB-4F75-A062-2E58B2378321}" type="presParOf" srcId="{642AE9B6-A37E-4175-88C6-1E34088B7DEE}" destId="{A2ECE0BE-E8E7-4BE3-954F-A4DA5C5B4D15}" srcOrd="0" destOrd="0" presId="urn:microsoft.com/office/officeart/2005/8/layout/radial1"/>
    <dgm:cxn modelId="{9DF08BF9-B3FC-4F5A-B226-F700E147D067}" type="presParOf" srcId="{67DBDA21-29AF-4C2E-B5DD-FFBA5E65558D}" destId="{205C0F41-62D4-4235-A8C4-0B82CC36517C}" srcOrd="8" destOrd="0" presId="urn:microsoft.com/office/officeart/2005/8/layout/radial1"/>
    <dgm:cxn modelId="{48E1B87C-9E38-4664-94C1-4936620DF0F6}" type="presParOf" srcId="{67DBDA21-29AF-4C2E-B5DD-FFBA5E65558D}" destId="{CACDA32C-BF3B-4CC3-9B14-96D6437D429D}" srcOrd="9" destOrd="0" presId="urn:microsoft.com/office/officeart/2005/8/layout/radial1"/>
    <dgm:cxn modelId="{13AD65EE-3FA5-494A-8A47-BADEC538F01D}" type="presParOf" srcId="{CACDA32C-BF3B-4CC3-9B14-96D6437D429D}" destId="{56B59675-2A29-4A57-82F0-D5391EA95C43}" srcOrd="0" destOrd="0" presId="urn:microsoft.com/office/officeart/2005/8/layout/radial1"/>
    <dgm:cxn modelId="{81727A0D-76DF-4C6B-9079-DD5DEDA93B3D}" type="presParOf" srcId="{67DBDA21-29AF-4C2E-B5DD-FFBA5E65558D}" destId="{29B96319-8CC8-4FEC-8B52-8BA14B5998D7}" srcOrd="10" destOrd="0" presId="urn:microsoft.com/office/officeart/2005/8/layout/radial1"/>
    <dgm:cxn modelId="{8BB04BBE-9F86-417F-9540-A92C7021FF44}" type="presParOf" srcId="{67DBDA21-29AF-4C2E-B5DD-FFBA5E65558D}" destId="{76B83109-697B-4F64-9E21-29D9EF675545}" srcOrd="11" destOrd="0" presId="urn:microsoft.com/office/officeart/2005/8/layout/radial1"/>
    <dgm:cxn modelId="{59316079-96AF-4CAE-B673-5193018E0F29}" type="presParOf" srcId="{76B83109-697B-4F64-9E21-29D9EF675545}" destId="{C1412D94-FFA4-4B1B-8ED3-A28776644B8B}" srcOrd="0" destOrd="0" presId="urn:microsoft.com/office/officeart/2005/8/layout/radial1"/>
    <dgm:cxn modelId="{76B853AC-BED1-4637-B94D-64B97B893F1B}" type="presParOf" srcId="{67DBDA21-29AF-4C2E-B5DD-FFBA5E65558D}" destId="{92A20A37-324B-4A06-83E2-330C377A9CC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BE1AA-6635-4D20-B79D-CD3CFF437F87}">
      <dsp:nvSpPr>
        <dsp:cNvPr id="0" name=""/>
        <dsp:cNvSpPr/>
      </dsp:nvSpPr>
      <dsp:spPr>
        <a:xfrm>
          <a:off x="204021" y="144019"/>
          <a:ext cx="1866711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>
              <a:effectLst/>
            </a:rPr>
            <a:t>Beruházási hitel</a:t>
          </a:r>
          <a:endParaRPr lang="hu-HU" sz="2300" b="1" kern="1200" dirty="0">
            <a:effectLst/>
          </a:endParaRPr>
        </a:p>
      </dsp:txBody>
      <dsp:txXfrm>
        <a:off x="204021" y="144019"/>
        <a:ext cx="1866711" cy="801900"/>
      </dsp:txXfrm>
    </dsp:sp>
    <dsp:sp modelId="{FF7FF2FF-6553-416E-823C-DAC397AA7088}">
      <dsp:nvSpPr>
        <dsp:cNvPr id="0" name=""/>
        <dsp:cNvSpPr/>
      </dsp:nvSpPr>
      <dsp:spPr>
        <a:xfrm>
          <a:off x="2091376" y="72010"/>
          <a:ext cx="419601" cy="104539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8F5B0-7D23-463F-80C0-DD61FBE0267E}">
      <dsp:nvSpPr>
        <dsp:cNvPr id="0" name=""/>
        <dsp:cNvSpPr/>
      </dsp:nvSpPr>
      <dsp:spPr>
        <a:xfrm>
          <a:off x="2808293" y="17715"/>
          <a:ext cx="5400619" cy="12111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üzleti célú ingatlan vásárlás, felújítás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gépek, berendezések,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járművek vásárlása</a:t>
          </a:r>
          <a:endParaRPr lang="hu-HU" sz="1600" kern="1200" dirty="0"/>
        </a:p>
      </dsp:txBody>
      <dsp:txXfrm>
        <a:off x="2808293" y="17715"/>
        <a:ext cx="5400619" cy="1211104"/>
      </dsp:txXfrm>
    </dsp:sp>
    <dsp:sp modelId="{F17A0B29-E750-407C-B6BB-3AE44831B389}">
      <dsp:nvSpPr>
        <dsp:cNvPr id="0" name=""/>
        <dsp:cNvSpPr/>
      </dsp:nvSpPr>
      <dsp:spPr>
        <a:xfrm>
          <a:off x="54047" y="1512173"/>
          <a:ext cx="1884120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Forgóeszköz hitel</a:t>
          </a:r>
          <a:endParaRPr lang="hu-HU" sz="2300" b="1" kern="1200" dirty="0"/>
        </a:p>
      </dsp:txBody>
      <dsp:txXfrm>
        <a:off x="54047" y="1512173"/>
        <a:ext cx="1884120" cy="801900"/>
      </dsp:txXfrm>
    </dsp:sp>
    <dsp:sp modelId="{09EFC267-56EE-4DB3-ACE0-363B0B1FED62}">
      <dsp:nvSpPr>
        <dsp:cNvPr id="0" name=""/>
        <dsp:cNvSpPr/>
      </dsp:nvSpPr>
      <dsp:spPr>
        <a:xfrm>
          <a:off x="2004219" y="1453680"/>
          <a:ext cx="442416" cy="107458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9C6EB-AA90-4E57-A883-E61B3FB0D50E}">
      <dsp:nvSpPr>
        <dsp:cNvPr id="0" name=""/>
        <dsp:cNvSpPr/>
      </dsp:nvSpPr>
      <dsp:spPr>
        <a:xfrm>
          <a:off x="2716444" y="3096349"/>
          <a:ext cx="5504471" cy="13184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Gazdasági tevékenység elindításához, tevékenység bővítéshez, eszközvásárláshoz vagy beruházáshoz kapcsolódó finanszírozások (A hitelt ÁFA és az államháztartással szembeni egyéb járulékok finanszírozására nem lehet fordítani</a:t>
          </a:r>
          <a:endParaRPr lang="hu-HU" sz="1800" i="1" kern="1200" dirty="0"/>
        </a:p>
      </dsp:txBody>
      <dsp:txXfrm>
        <a:off x="2716444" y="3096349"/>
        <a:ext cx="5504471" cy="1318465"/>
      </dsp:txXfrm>
    </dsp:sp>
    <dsp:sp modelId="{5693E1AF-34EF-4678-90A2-FCD9A78BCDE4}">
      <dsp:nvSpPr>
        <dsp:cNvPr id="0" name=""/>
        <dsp:cNvSpPr/>
      </dsp:nvSpPr>
      <dsp:spPr>
        <a:xfrm>
          <a:off x="38349" y="3096345"/>
          <a:ext cx="1915522" cy="103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Vállalkozás-finanszírozás</a:t>
          </a:r>
          <a:endParaRPr lang="hu-HU" sz="1900" b="1" kern="1200" dirty="0"/>
        </a:p>
      </dsp:txBody>
      <dsp:txXfrm>
        <a:off x="38349" y="3096345"/>
        <a:ext cx="1915522" cy="1037024"/>
      </dsp:txXfrm>
    </dsp:sp>
    <dsp:sp modelId="{8015A3F3-3FE3-4011-B36B-38BFF7630E93}">
      <dsp:nvSpPr>
        <dsp:cNvPr id="0" name=""/>
        <dsp:cNvSpPr/>
      </dsp:nvSpPr>
      <dsp:spPr>
        <a:xfrm>
          <a:off x="2004218" y="3024339"/>
          <a:ext cx="411158" cy="12968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8EABA-FB56-4502-A026-EC5123CFAF86}">
      <dsp:nvSpPr>
        <dsp:cNvPr id="0" name=""/>
        <dsp:cNvSpPr/>
      </dsp:nvSpPr>
      <dsp:spPr>
        <a:xfrm>
          <a:off x="2588415" y="1572030"/>
          <a:ext cx="1601627" cy="15724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Széchenyi</a:t>
          </a:r>
          <a:r>
            <a:rPr lang="hu-HU" sz="1600" kern="1200" smtClean="0"/>
            <a:t> </a:t>
          </a:r>
          <a:r>
            <a:rPr lang="hu-HU" sz="1600" b="1" kern="1200" smtClean="0"/>
            <a:t>Kártya</a:t>
          </a:r>
          <a:r>
            <a:rPr lang="hu-HU" sz="1600" kern="1200" smtClean="0"/>
            <a:t> </a:t>
          </a:r>
          <a:r>
            <a:rPr lang="hu-HU" sz="1600" b="1" kern="1200" smtClean="0"/>
            <a:t>konstrukciók</a:t>
          </a:r>
          <a:endParaRPr lang="hu-HU" sz="1600" b="1" kern="1200" dirty="0"/>
        </a:p>
      </dsp:txBody>
      <dsp:txXfrm>
        <a:off x="2822968" y="1802317"/>
        <a:ext cx="1132521" cy="1111922"/>
      </dsp:txXfrm>
    </dsp:sp>
    <dsp:sp modelId="{59CB8C33-6ED4-4477-8541-D4146A3E644B}">
      <dsp:nvSpPr>
        <dsp:cNvPr id="0" name=""/>
        <dsp:cNvSpPr/>
      </dsp:nvSpPr>
      <dsp:spPr>
        <a:xfrm rot="16200000">
          <a:off x="3262111" y="1427624"/>
          <a:ext cx="254236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254236" y="17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382873" y="1438556"/>
        <a:ext cx="12711" cy="12711"/>
      </dsp:txXfrm>
    </dsp:sp>
    <dsp:sp modelId="{42B0B535-8A5E-4E15-96A9-73EB00F06494}">
      <dsp:nvSpPr>
        <dsp:cNvPr id="0" name=""/>
        <dsp:cNvSpPr/>
      </dsp:nvSpPr>
      <dsp:spPr>
        <a:xfrm>
          <a:off x="2612918" y="19658"/>
          <a:ext cx="1552622" cy="129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Forgóeszközhitel</a:t>
          </a:r>
          <a:endParaRPr lang="hu-HU" sz="1600" b="1" kern="1200" dirty="0"/>
        </a:p>
      </dsp:txBody>
      <dsp:txXfrm>
        <a:off x="2840294" y="209765"/>
        <a:ext cx="1097870" cy="917921"/>
      </dsp:txXfrm>
    </dsp:sp>
    <dsp:sp modelId="{4292855D-BFF8-437A-A707-5FBC2E8A7360}">
      <dsp:nvSpPr>
        <dsp:cNvPr id="0" name=""/>
        <dsp:cNvSpPr/>
      </dsp:nvSpPr>
      <dsp:spPr>
        <a:xfrm rot="19800000">
          <a:off x="4068077" y="1899681"/>
          <a:ext cx="171043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171043" y="17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149322" y="1912693"/>
        <a:ext cx="8552" cy="8552"/>
      </dsp:txXfrm>
    </dsp:sp>
    <dsp:sp modelId="{E635617D-346C-4253-BDD1-6E619F6830E7}">
      <dsp:nvSpPr>
        <dsp:cNvPr id="0" name=""/>
        <dsp:cNvSpPr/>
      </dsp:nvSpPr>
      <dsp:spPr>
        <a:xfrm>
          <a:off x="4100933" y="864434"/>
          <a:ext cx="1502981" cy="129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Beruházási</a:t>
          </a:r>
          <a:r>
            <a:rPr lang="hu-HU" sz="1200" kern="1200" smtClean="0"/>
            <a:t> </a:t>
          </a:r>
          <a:r>
            <a:rPr lang="hu-HU" sz="1600" b="1" kern="1200" smtClean="0"/>
            <a:t>hitel</a:t>
          </a:r>
          <a:endParaRPr lang="hu-HU" sz="1600" b="1" kern="1200" dirty="0"/>
        </a:p>
      </dsp:txBody>
      <dsp:txXfrm>
        <a:off x="4321039" y="1054541"/>
        <a:ext cx="1062769" cy="917921"/>
      </dsp:txXfrm>
    </dsp:sp>
    <dsp:sp modelId="{510A8F0D-4702-4827-84A1-C803BB6D4CAC}">
      <dsp:nvSpPr>
        <dsp:cNvPr id="0" name=""/>
        <dsp:cNvSpPr/>
      </dsp:nvSpPr>
      <dsp:spPr>
        <a:xfrm rot="1800000">
          <a:off x="4063231" y="2800386"/>
          <a:ext cx="243388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243388" y="17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4178840" y="2811589"/>
        <a:ext cx="12169" cy="12169"/>
      </dsp:txXfrm>
    </dsp:sp>
    <dsp:sp modelId="{2539AC0A-CE48-4710-8267-14580B2F6639}">
      <dsp:nvSpPr>
        <dsp:cNvPr id="0" name=""/>
        <dsp:cNvSpPr/>
      </dsp:nvSpPr>
      <dsp:spPr>
        <a:xfrm>
          <a:off x="4203356" y="2553987"/>
          <a:ext cx="1298135" cy="129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Önerő</a:t>
          </a:r>
          <a:r>
            <a:rPr lang="hu-HU" sz="1200" kern="1200" smtClean="0"/>
            <a:t> </a:t>
          </a:r>
          <a:r>
            <a:rPr lang="hu-HU" sz="1600" b="1" kern="1200" smtClean="0"/>
            <a:t>Kiegészítő</a:t>
          </a:r>
          <a:r>
            <a:rPr lang="hu-HU" sz="1200" kern="1200" smtClean="0"/>
            <a:t> </a:t>
          </a:r>
          <a:r>
            <a:rPr lang="hu-HU" sz="1600" b="1" kern="1200" smtClean="0"/>
            <a:t>hitel</a:t>
          </a:r>
          <a:endParaRPr lang="hu-HU" sz="1600" b="1" kern="1200" dirty="0"/>
        </a:p>
      </dsp:txBody>
      <dsp:txXfrm>
        <a:off x="4393463" y="2744094"/>
        <a:ext cx="917921" cy="917921"/>
      </dsp:txXfrm>
    </dsp:sp>
    <dsp:sp modelId="{642AE9B6-A37E-4175-88C6-1E34088B7DEE}">
      <dsp:nvSpPr>
        <dsp:cNvPr id="0" name=""/>
        <dsp:cNvSpPr/>
      </dsp:nvSpPr>
      <dsp:spPr>
        <a:xfrm rot="5400000">
          <a:off x="3262111" y="3254357"/>
          <a:ext cx="254236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254236" y="17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3382873" y="3265289"/>
        <a:ext cx="12711" cy="12711"/>
      </dsp:txXfrm>
    </dsp:sp>
    <dsp:sp modelId="{205C0F41-62D4-4235-A8C4-0B82CC36517C}">
      <dsp:nvSpPr>
        <dsp:cNvPr id="0" name=""/>
        <dsp:cNvSpPr/>
      </dsp:nvSpPr>
      <dsp:spPr>
        <a:xfrm>
          <a:off x="2489731" y="3398763"/>
          <a:ext cx="1798995" cy="129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Támogatást</a:t>
          </a:r>
          <a:r>
            <a:rPr lang="hu-HU" sz="1200" kern="1200" smtClean="0"/>
            <a:t> </a:t>
          </a:r>
          <a:r>
            <a:rPr lang="hu-HU" sz="1600" b="1" kern="1200" smtClean="0"/>
            <a:t>megelőlegező</a:t>
          </a:r>
          <a:r>
            <a:rPr lang="hu-HU" sz="1200" kern="1200" smtClean="0"/>
            <a:t> </a:t>
          </a:r>
          <a:r>
            <a:rPr lang="hu-HU" sz="1600" b="1" kern="1200" smtClean="0"/>
            <a:t>hitel</a:t>
          </a:r>
          <a:endParaRPr lang="hu-HU" sz="1600" b="1" kern="1200" dirty="0"/>
        </a:p>
      </dsp:txBody>
      <dsp:txXfrm>
        <a:off x="2753188" y="3588870"/>
        <a:ext cx="1272081" cy="917921"/>
      </dsp:txXfrm>
    </dsp:sp>
    <dsp:sp modelId="{CACDA32C-BF3B-4CC3-9B14-96D6437D429D}">
      <dsp:nvSpPr>
        <dsp:cNvPr id="0" name=""/>
        <dsp:cNvSpPr/>
      </dsp:nvSpPr>
      <dsp:spPr>
        <a:xfrm rot="9000000">
          <a:off x="2551890" y="2778936"/>
          <a:ext cx="157588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157588" y="17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626745" y="2792284"/>
        <a:ext cx="7879" cy="7879"/>
      </dsp:txXfrm>
    </dsp:sp>
    <dsp:sp modelId="{29B96319-8CC8-4FEC-8B52-8BA14B5998D7}">
      <dsp:nvSpPr>
        <dsp:cNvPr id="0" name=""/>
        <dsp:cNvSpPr/>
      </dsp:nvSpPr>
      <dsp:spPr>
        <a:xfrm>
          <a:off x="1154006" y="2553987"/>
          <a:ext cx="1544054" cy="129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Folyószámlahitel</a:t>
          </a:r>
          <a:endParaRPr lang="hu-HU" sz="1600" b="1" kern="1200" dirty="0"/>
        </a:p>
      </dsp:txBody>
      <dsp:txXfrm>
        <a:off x="1380127" y="2744094"/>
        <a:ext cx="1091812" cy="917921"/>
      </dsp:txXfrm>
    </dsp:sp>
    <dsp:sp modelId="{76B83109-697B-4F64-9E21-29D9EF675545}">
      <dsp:nvSpPr>
        <dsp:cNvPr id="0" name=""/>
        <dsp:cNvSpPr/>
      </dsp:nvSpPr>
      <dsp:spPr>
        <a:xfrm rot="12600000">
          <a:off x="2471839" y="1881595"/>
          <a:ext cx="243388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243388" y="17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 rot="10800000">
        <a:off x="2587448" y="1892799"/>
        <a:ext cx="12169" cy="12169"/>
      </dsp:txXfrm>
    </dsp:sp>
    <dsp:sp modelId="{92A20A37-324B-4A06-83E2-330C377A9CC7}">
      <dsp:nvSpPr>
        <dsp:cNvPr id="0" name=""/>
        <dsp:cNvSpPr/>
      </dsp:nvSpPr>
      <dsp:spPr>
        <a:xfrm>
          <a:off x="1276965" y="864434"/>
          <a:ext cx="1298135" cy="1298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smtClean="0"/>
            <a:t>Agrárhitel</a:t>
          </a:r>
          <a:endParaRPr lang="hu-HU" sz="1600" b="1" kern="1200" dirty="0"/>
        </a:p>
      </dsp:txBody>
      <dsp:txXfrm>
        <a:off x="1467072" y="1054541"/>
        <a:ext cx="917921" cy="91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Függőleges, zárójeles lista"/>
  <dgm:desc val="Egymáshoz kapcsolódó információcsoportok ábrázolása.  Jól használható nagy mennyiségű 2. szintű felirattal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2DBA2-3CCF-4072-AD5E-8F469DFAF1EA}" type="datetimeFigureOut">
              <a:rPr lang="hu-HU" smtClean="0"/>
              <a:t>2019. 10. 01.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C7B2-D763-4C7F-83FE-B056F3E9C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8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F04E2-40ED-48AB-BAA6-6F7F13C21C4B}" type="datetimeFigureOut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505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172BD-D5DD-4676-90C8-336192C5F9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5910-38CD-40DC-981D-66BCA423BC46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90B8-B442-4293-8EE0-09A140BC8C30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4816-90FE-4E18-83B3-D5838648FDE9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9228-D776-4D15-A401-4F7C23DC6A42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65F0-06D7-4E67-880A-D830CEDD162B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CAAE-F5C4-4302-8F05-C0D7C2A0DF09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EB18-25A4-4077-B42D-907684C152DE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4669-CE33-4FB2-A2DD-18FAF783D380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FE6-3DEE-4212-943D-77F215006044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3EF8-E8B2-47D6-A375-2479A83E4E27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B286-0B46-4D1A-B2E3-CEC8C7C04250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16E1-B836-4C7B-B68E-BCDA0893466F}" type="datetime1">
              <a:rPr lang="hu-HU" smtClean="0"/>
              <a:pPr/>
              <a:t>2019. 10. 01.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772A-1113-49E8-B486-F2E6EED35DD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file:///U:\COMMUNICATION%20&amp;%20PROMOTION\GRAPHIC%20CHARTER\Visuals\people%20images\PNG%20files\partners\transparent%20background\partners-transparent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eszthely@zmva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b="1" dirty="0">
                <a:solidFill>
                  <a:srgbClr val="000099"/>
                </a:solidFill>
                <a:cs typeface="Times New Roman" pitchFamily="18" charset="0"/>
              </a:rPr>
              <a:t>ZALA MEGYEI VÁLLALKOZÁSFEJLESZTÉSI ALAPÍTVÁNY</a:t>
            </a:r>
            <a:endParaRPr lang="hu-HU" dirty="0">
              <a:solidFill>
                <a:srgbClr val="000099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rgbClr val="000099"/>
                </a:solidFill>
              </a:rPr>
              <a:t>27 ÉVE A VÁLLALKOZÁSOK SZOLGÁLATÁBAN!</a:t>
            </a:r>
            <a:endParaRPr lang="hu-HU" sz="4000" b="1" dirty="0">
              <a:solidFill>
                <a:srgbClr val="000099"/>
              </a:solidFill>
            </a:endParaRPr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32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294" y="2737085"/>
            <a:ext cx="2411412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403648" y="1421072"/>
            <a:ext cx="6489245" cy="822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3200" b="1" dirty="0">
                <a:solidFill>
                  <a:srgbClr val="000099"/>
                </a:solidFill>
              </a:rPr>
              <a:t>Agrár Széchenyi Kártya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01449" y="2350859"/>
            <a:ext cx="5616575" cy="443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mezőgazdasági és </a:t>
            </a:r>
            <a:r>
              <a:rPr lang="hu-HU" altLang="hu-HU" sz="2800" dirty="0">
                <a:solidFill>
                  <a:srgbClr val="000099"/>
                </a:solidFill>
              </a:rPr>
              <a:t>halászati  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vállalkozások számára nyújtott szabad felhasználású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1-3 éves lejáratú </a:t>
            </a:r>
            <a:r>
              <a:rPr kumimoji="0" lang="hu-HU" alt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rulírozó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folyószámlahitel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500 </a:t>
            </a:r>
            <a:r>
              <a:rPr kumimoji="0" lang="hu-HU" alt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eFt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– </a:t>
            </a:r>
            <a:r>
              <a:rPr lang="hu-HU" altLang="hu-HU" sz="2800" noProof="0" dirty="0" smtClean="0">
                <a:solidFill>
                  <a:srgbClr val="000099"/>
                </a:solidFill>
              </a:rPr>
              <a:t>10</a:t>
            </a:r>
            <a:r>
              <a:rPr lang="hu-HU" altLang="hu-HU" sz="2800" dirty="0" smtClean="0">
                <a:solidFill>
                  <a:srgbClr val="000099"/>
                </a:solidFill>
              </a:rPr>
              <a:t>0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hu-HU" alt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mFt</a:t>
            </a: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hu-HU" altLang="hu-H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(árbevétel 35%-a)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hu-HU" sz="2800" dirty="0">
                <a:solidFill>
                  <a:srgbClr val="000099"/>
                </a:solidFill>
                <a:cs typeface="Times New Roman" pitchFamily="18" charset="0"/>
              </a:rPr>
              <a:t>Kamat: bruttó </a:t>
            </a:r>
            <a:r>
              <a:rPr lang="hu-HU" sz="2800" dirty="0" smtClean="0">
                <a:solidFill>
                  <a:srgbClr val="000099"/>
                </a:solidFill>
                <a:cs typeface="Times New Roman" pitchFamily="18" charset="0"/>
              </a:rPr>
              <a:t>1% alatt mozog </a:t>
            </a:r>
          </a:p>
          <a:p>
            <a:pPr>
              <a:lnSpc>
                <a:spcPct val="110000"/>
              </a:lnSpc>
              <a:defRPr/>
            </a:pPr>
            <a:r>
              <a:rPr lang="hu-HU" sz="2400" i="1" dirty="0" smtClean="0">
                <a:solidFill>
                  <a:srgbClr val="000099"/>
                </a:solidFill>
                <a:cs typeface="Times New Roman" pitchFamily="18" charset="0"/>
              </a:rPr>
              <a:t>                              </a:t>
            </a:r>
            <a:r>
              <a:rPr lang="hu-HU" sz="1200" i="1" dirty="0" smtClean="0">
                <a:solidFill>
                  <a:srgbClr val="000099"/>
                </a:solidFill>
                <a:cs typeface="Times New Roman" pitchFamily="18" charset="0"/>
              </a:rPr>
              <a:t>(BUBOR </a:t>
            </a:r>
            <a:r>
              <a:rPr lang="hu-HU" sz="1200" i="1" dirty="0">
                <a:solidFill>
                  <a:srgbClr val="000099"/>
                </a:solidFill>
                <a:cs typeface="Times New Roman" pitchFamily="18" charset="0"/>
              </a:rPr>
              <a:t>függvénye)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altLang="hu-HU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llipszis buborék 5"/>
          <p:cNvSpPr/>
          <p:nvPr/>
        </p:nvSpPr>
        <p:spPr>
          <a:xfrm>
            <a:off x="5868144" y="5539476"/>
            <a:ext cx="2535370" cy="973971"/>
          </a:xfrm>
          <a:prstGeom prst="wedgeEllipseCallout">
            <a:avLst>
              <a:gd name="adj1" fmla="val -66961"/>
              <a:gd name="adj2" fmla="val -76864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25 </a:t>
            </a:r>
            <a:r>
              <a:rPr lang="hu-HU" sz="1600" b="1" dirty="0" err="1">
                <a:solidFill>
                  <a:schemeClr val="tx1"/>
                </a:solidFill>
              </a:rPr>
              <a:t>mFt-ig</a:t>
            </a:r>
            <a:r>
              <a:rPr lang="hu-HU" sz="1600" b="1" dirty="0">
                <a:solidFill>
                  <a:schemeClr val="tx1"/>
                </a:solidFill>
              </a:rPr>
              <a:t> 1 lezárt év, 25-100 </a:t>
            </a:r>
            <a:r>
              <a:rPr lang="hu-HU" sz="1600" b="1" dirty="0" err="1">
                <a:solidFill>
                  <a:schemeClr val="tx1"/>
                </a:solidFill>
              </a:rPr>
              <a:t>mFt</a:t>
            </a:r>
            <a:r>
              <a:rPr lang="hu-HU" sz="1600" b="1" dirty="0">
                <a:solidFill>
                  <a:schemeClr val="tx1"/>
                </a:solidFill>
              </a:rPr>
              <a:t> 2 év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9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323528" y="2054884"/>
            <a:ext cx="7416824" cy="1143000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000099"/>
                </a:solidFill>
                <a:cs typeface="Arial" charset="0"/>
              </a:rPr>
              <a:t>Álláskeresők és </a:t>
            </a:r>
            <a:r>
              <a:rPr lang="hu-HU" sz="3100" b="1" dirty="0" smtClean="0">
                <a:solidFill>
                  <a:srgbClr val="000099"/>
                </a:solidFill>
                <a:cs typeface="Arial" charset="0"/>
              </a:rPr>
              <a:t>fiatalok </a:t>
            </a:r>
            <a:r>
              <a:rPr lang="hu-HU" sz="3100" b="1" dirty="0">
                <a:solidFill>
                  <a:srgbClr val="000099"/>
                </a:solidFill>
                <a:cs typeface="Arial" charset="0"/>
              </a:rPr>
              <a:t>v</a:t>
            </a:r>
            <a:r>
              <a:rPr lang="hu-HU" sz="3100" b="1" dirty="0" smtClean="0">
                <a:solidFill>
                  <a:srgbClr val="000099"/>
                </a:solidFill>
                <a:cs typeface="Arial" charset="0"/>
              </a:rPr>
              <a:t>állalkozóvá válásának ösztönzése </a:t>
            </a:r>
            <a:r>
              <a:rPr lang="hu-HU" sz="3100" dirty="0" smtClean="0">
                <a:solidFill>
                  <a:srgbClr val="000099"/>
                </a:solidFill>
              </a:rPr>
              <a:t>- </a:t>
            </a:r>
            <a:r>
              <a:rPr lang="hu-HU" sz="3100" b="1" dirty="0" smtClean="0">
                <a:solidFill>
                  <a:srgbClr val="000099"/>
                </a:solidFill>
              </a:rPr>
              <a:t>GINOP-5.1.9-17</a:t>
            </a:r>
            <a:endParaRPr lang="hu-HU" sz="3100" b="1" dirty="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0" y="3501008"/>
            <a:ext cx="8964488" cy="3860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solidFill>
                  <a:srgbClr val="000099"/>
                </a:solidFill>
                <a:cs typeface="Arial" charset="0"/>
              </a:rPr>
              <a:t>      </a:t>
            </a:r>
            <a:r>
              <a:rPr lang="hu-HU" sz="2400" b="1" u="sng" dirty="0" smtClean="0">
                <a:solidFill>
                  <a:srgbClr val="000099"/>
                </a:solidFill>
                <a:cs typeface="Arial" charset="0"/>
              </a:rPr>
              <a:t>Cél</a:t>
            </a:r>
            <a:r>
              <a:rPr lang="hu-HU" sz="2400" b="1" dirty="0" smtClean="0">
                <a:solidFill>
                  <a:srgbClr val="000099"/>
                </a:solidFill>
                <a:cs typeface="Arial" charset="0"/>
              </a:rPr>
              <a:t>: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 30 </a:t>
            </a:r>
            <a:r>
              <a:rPr lang="hu-HU" sz="2400" dirty="0">
                <a:solidFill>
                  <a:srgbClr val="000099"/>
                </a:solidFill>
                <a:cs typeface="Arial" charset="0"/>
              </a:rPr>
              <a:t>év feletti álláskeresők és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a </a:t>
            </a:r>
            <a:r>
              <a:rPr lang="hu-HU" sz="2400" dirty="0">
                <a:solidFill>
                  <a:srgbClr val="000099"/>
                </a:solidFill>
                <a:cs typeface="Arial" charset="0"/>
              </a:rPr>
              <a:t>30 év alatti fiatalok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a </a:t>
            </a:r>
            <a:r>
              <a:rPr lang="hu-HU" sz="2400" dirty="0">
                <a:solidFill>
                  <a:srgbClr val="000099"/>
                </a:solidFill>
                <a:cs typeface="Arial" charset="0"/>
              </a:rPr>
              <a:t>Nyugat-Dunántúli Régió területén több vállalkozást indítsanak el és a támogatás eredményeként növekedjen az állás nélkül lévők vállalkozói kedve, ezáltal javuljanak a </a:t>
            </a:r>
            <a:r>
              <a:rPr lang="hu-HU" sz="2400" dirty="0" err="1">
                <a:solidFill>
                  <a:srgbClr val="000099"/>
                </a:solidFill>
                <a:cs typeface="Arial" charset="0"/>
              </a:rPr>
              <a:t>munkaerőpiaci</a:t>
            </a:r>
            <a:r>
              <a:rPr lang="hu-HU" sz="2400" dirty="0">
                <a:solidFill>
                  <a:srgbClr val="000099"/>
                </a:solidFill>
                <a:cs typeface="Arial" charset="0"/>
              </a:rPr>
              <a:t> kilátásaik és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foglalkoztatásuk.</a:t>
            </a:r>
            <a:endParaRPr lang="hu-HU" sz="2400" dirty="0">
              <a:solidFill>
                <a:srgbClr val="000099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hu-HU" sz="2400" dirty="0">
                <a:solidFill>
                  <a:srgbClr val="000099"/>
                </a:solidFill>
                <a:cs typeface="Arial" charset="0"/>
              </a:rPr>
              <a:t>     </a:t>
            </a:r>
            <a:r>
              <a:rPr lang="hu-HU" sz="2400" u="sng" dirty="0" smtClean="0">
                <a:solidFill>
                  <a:srgbClr val="000099"/>
                </a:solidFill>
                <a:cs typeface="Arial" charset="0"/>
              </a:rPr>
              <a:t>Eredménye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: </a:t>
            </a:r>
            <a:r>
              <a:rPr lang="hu-HU" sz="2400" dirty="0">
                <a:solidFill>
                  <a:srgbClr val="000099"/>
                </a:solidFill>
                <a:cs typeface="Arial" charset="0"/>
              </a:rPr>
              <a:t>a Nyugat–Dunántúl régió területén új egyéni vagy mikro-vállalkozás indítását tervező, vállalkozói szemlélettel rendelkező 30 év alatti fiatalok és 30 év feletti álláskeresők felkészítése saját vállalkozásuk indítására.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75911"/>
            <a:ext cx="1032715" cy="9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20075" t="19761" r="19288" b="8240"/>
          <a:stretch/>
        </p:blipFill>
        <p:spPr>
          <a:xfrm>
            <a:off x="755576" y="1963930"/>
            <a:ext cx="7827505" cy="4789481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85" y="1722678"/>
            <a:ext cx="1032715" cy="9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7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139840" y="2258614"/>
            <a:ext cx="8752639" cy="3917031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A </a:t>
            </a:r>
            <a:r>
              <a:rPr lang="hu-HU" sz="2400" b="1" dirty="0" smtClean="0">
                <a:solidFill>
                  <a:srgbClr val="000099"/>
                </a:solidFill>
                <a:cs typeface="Arial" charset="0"/>
              </a:rPr>
              <a:t>G</a:t>
            </a:r>
            <a:r>
              <a:rPr lang="hu-HU" sz="2400" b="1" u="sng" dirty="0" smtClean="0">
                <a:solidFill>
                  <a:srgbClr val="000099"/>
                </a:solidFill>
                <a:cs typeface="Arial" charset="0"/>
              </a:rPr>
              <a:t>INOP-5.2.7-18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  <a:sym typeface="Wingdings" panose="05000000000000000000" pitchFamily="2" charset="2"/>
              </a:rPr>
              <a:t>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18-25 év közötti, Ifjúsági Garancia Rendszerben regisztrált fiatal, illetve </a:t>
            </a:r>
            <a:r>
              <a:rPr lang="hu-HU" sz="2400" u="sng" dirty="0" smtClean="0">
                <a:solidFill>
                  <a:srgbClr val="000099"/>
                </a:solidFill>
                <a:cs typeface="Arial" charset="0"/>
              </a:rPr>
              <a:t>18-3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0 év közötti pályakezdő álláskereső fiatal. </a:t>
            </a:r>
          </a:p>
          <a:p>
            <a:pPr algn="just"/>
            <a:endParaRPr lang="hu-HU" sz="1200" dirty="0" smtClean="0">
              <a:solidFill>
                <a:srgbClr val="000099"/>
              </a:solidFill>
              <a:cs typeface="Arial" charset="0"/>
            </a:endParaRPr>
          </a:p>
          <a:p>
            <a:pPr algn="just">
              <a:spcBef>
                <a:spcPts val="1200"/>
              </a:spcBef>
            </a:pPr>
            <a:r>
              <a:rPr lang="hu-HU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A </a:t>
            </a:r>
            <a:r>
              <a:rPr lang="hu-HU" sz="2400" b="1" u="sng" dirty="0" smtClean="0">
                <a:solidFill>
                  <a:srgbClr val="000099"/>
                </a:solidFill>
                <a:cs typeface="Arial" charset="0"/>
              </a:rPr>
              <a:t>GINOP-5.1.10-18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  <a:sym typeface="Wingdings" panose="05000000000000000000" pitchFamily="2" charset="2"/>
              </a:rPr>
              <a:t></a:t>
            </a:r>
            <a:r>
              <a:rPr lang="hu-HU" sz="2400" u="sng" dirty="0" smtClean="0">
                <a:solidFill>
                  <a:srgbClr val="000099"/>
                </a:solidFill>
                <a:cs typeface="Arial" charset="0"/>
              </a:rPr>
              <a:t>30 év feletti </a:t>
            </a: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álláskeresők</a:t>
            </a:r>
            <a:endParaRPr lang="hu-HU" sz="800" dirty="0" smtClean="0">
              <a:solidFill>
                <a:srgbClr val="000099"/>
              </a:solidFill>
              <a:cs typeface="Arial" charset="0"/>
            </a:endParaRPr>
          </a:p>
          <a:p>
            <a:pPr algn="ctr">
              <a:spcBef>
                <a:spcPts val="1200"/>
              </a:spcBef>
              <a:buFont typeface="Arial" charset="0"/>
              <a:buNone/>
            </a:pPr>
            <a:r>
              <a:rPr lang="hu-HU" sz="2400" dirty="0" smtClean="0">
                <a:solidFill>
                  <a:srgbClr val="000099"/>
                </a:solidFill>
                <a:cs typeface="Arial" charset="0"/>
              </a:rPr>
              <a:t>     A támogatást igénylő vállalkozásnak a kérelem benyújtásakor rendelkeznie kell üzleti tervvel, valamint a képzés sikeres elvégzéséről szóló tanúsítvánnyal. </a:t>
            </a:r>
          </a:p>
          <a:p>
            <a:endParaRPr lang="hu-HU" sz="2000" dirty="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573619" y="1622347"/>
            <a:ext cx="5046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sz="3600" b="1" dirty="0">
                <a:solidFill>
                  <a:srgbClr val="000099"/>
                </a:solidFill>
                <a:cs typeface="Arial" charset="0"/>
              </a:rPr>
              <a:t>Támogatást igénylők köre</a:t>
            </a:r>
            <a:endParaRPr lang="hu-HU" sz="3600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602214" y="5593078"/>
            <a:ext cx="6984776" cy="91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hu-HU" sz="2800" b="1" dirty="0" smtClean="0">
                <a:solidFill>
                  <a:srgbClr val="000099"/>
                </a:solidFill>
                <a:cs typeface="Arial" charset="0"/>
              </a:rPr>
              <a:t>www.3000000.hu</a:t>
            </a: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hu-HU" sz="2800" dirty="0" smtClean="0">
                <a:solidFill>
                  <a:srgbClr val="000099"/>
                </a:solidFill>
                <a:cs typeface="Arial" charset="0"/>
                <a:sym typeface="Wingdings" panose="05000000000000000000" pitchFamily="2" charset="2"/>
              </a:rPr>
              <a:t> regisztráció</a:t>
            </a:r>
            <a:endParaRPr lang="hu-HU" sz="2800" dirty="0" smtClean="0">
              <a:solidFill>
                <a:srgbClr val="000099"/>
              </a:solidFill>
              <a:cs typeface="Arial" charset="0"/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2022-ig tartó program, </a:t>
            </a:r>
            <a:r>
              <a:rPr lang="hu-HU" sz="2800" b="1" dirty="0" smtClean="0">
                <a:solidFill>
                  <a:srgbClr val="FF0000"/>
                </a:solidFill>
                <a:cs typeface="Arial" charset="0"/>
              </a:rPr>
              <a:t>878 </a:t>
            </a: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db vállalkozás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hu-HU" sz="2800" dirty="0" smtClean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34753"/>
            <a:ext cx="1643111" cy="1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197514" y="2339833"/>
            <a:ext cx="8748972" cy="364743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hu-HU" b="1" u="sng" dirty="0" smtClean="0">
                <a:solidFill>
                  <a:srgbClr val="000099"/>
                </a:solidFill>
                <a:cs typeface="Arial" charset="0"/>
              </a:rPr>
              <a:t>1. komponens</a:t>
            </a:r>
            <a:r>
              <a:rPr lang="hu-HU" b="1" u="sng" dirty="0">
                <a:solidFill>
                  <a:srgbClr val="000099"/>
                </a:solidFill>
                <a:cs typeface="Arial" charset="0"/>
              </a:rPr>
              <a:t>: </a:t>
            </a:r>
            <a:r>
              <a:rPr lang="hu-HU" dirty="0">
                <a:solidFill>
                  <a:srgbClr val="000099"/>
                </a:solidFill>
                <a:cs typeface="Arial" charset="0"/>
              </a:rPr>
              <a:t>(</a:t>
            </a:r>
            <a:r>
              <a:rPr lang="hu-HU" dirty="0" smtClean="0">
                <a:solidFill>
                  <a:srgbClr val="000099"/>
                </a:solidFill>
                <a:cs typeface="Arial" charset="0"/>
              </a:rPr>
              <a:t>GINOP-5.1.9-17, </a:t>
            </a: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Konzorcium</a:t>
            </a:r>
            <a:r>
              <a:rPr lang="hu-HU" dirty="0" smtClean="0">
                <a:solidFill>
                  <a:srgbClr val="000099"/>
                </a:solidFill>
                <a:cs typeface="Arial" charset="0"/>
              </a:rPr>
              <a:t>)</a:t>
            </a:r>
            <a:r>
              <a:rPr lang="hu-HU" dirty="0">
                <a:solidFill>
                  <a:srgbClr val="000099"/>
                </a:solidFill>
                <a:cs typeface="Arial" charset="0"/>
              </a:rPr>
              <a:t/>
            </a:r>
            <a:br>
              <a:rPr lang="hu-HU" dirty="0">
                <a:solidFill>
                  <a:srgbClr val="000099"/>
                </a:solidFill>
                <a:cs typeface="Arial" charset="0"/>
              </a:rPr>
            </a:br>
            <a:r>
              <a:rPr lang="hu-HU" dirty="0">
                <a:solidFill>
                  <a:srgbClr val="000099"/>
                </a:solidFill>
                <a:cs typeface="Arial" charset="0"/>
              </a:rPr>
              <a:t>- felkészülés, tanfolyam (80 óra), tanácsadás, </a:t>
            </a:r>
            <a:r>
              <a:rPr lang="hu-HU" dirty="0" err="1" smtClean="0">
                <a:solidFill>
                  <a:srgbClr val="000099"/>
                </a:solidFill>
                <a:cs typeface="Arial" charset="0"/>
              </a:rPr>
              <a:t>mentorálás</a:t>
            </a:r>
            <a:r>
              <a:rPr lang="hu-HU" dirty="0">
                <a:solidFill>
                  <a:srgbClr val="000099"/>
                </a:solidFill>
                <a:cs typeface="Arial" charset="0"/>
              </a:rPr>
              <a:t/>
            </a:r>
            <a:br>
              <a:rPr lang="hu-HU" dirty="0">
                <a:solidFill>
                  <a:srgbClr val="000099"/>
                </a:solidFill>
                <a:cs typeface="Arial" charset="0"/>
              </a:rPr>
            </a:br>
            <a:r>
              <a:rPr lang="hu-HU" dirty="0">
                <a:solidFill>
                  <a:srgbClr val="000099"/>
                </a:solidFill>
                <a:cs typeface="Arial" charset="0"/>
              </a:rPr>
              <a:t>- üzleti terv készítése</a:t>
            </a:r>
            <a:br>
              <a:rPr lang="hu-HU" dirty="0">
                <a:solidFill>
                  <a:srgbClr val="000099"/>
                </a:solidFill>
                <a:cs typeface="Arial" charset="0"/>
              </a:rPr>
            </a:br>
            <a:r>
              <a:rPr lang="hu-HU" dirty="0">
                <a:solidFill>
                  <a:srgbClr val="000099"/>
                </a:solidFill>
                <a:cs typeface="Arial" charset="0"/>
              </a:rPr>
              <a:t/>
            </a:r>
            <a:br>
              <a:rPr lang="hu-HU" dirty="0">
                <a:solidFill>
                  <a:srgbClr val="000099"/>
                </a:solidFill>
                <a:cs typeface="Arial" charset="0"/>
              </a:rPr>
            </a:br>
            <a:r>
              <a:rPr lang="hu-HU" b="1" u="sng" dirty="0">
                <a:solidFill>
                  <a:srgbClr val="000099"/>
                </a:solidFill>
                <a:cs typeface="Arial" charset="0"/>
              </a:rPr>
              <a:t>2. komponens</a:t>
            </a:r>
            <a:r>
              <a:rPr lang="hu-HU" b="1" dirty="0">
                <a:solidFill>
                  <a:srgbClr val="000099"/>
                </a:solidFill>
                <a:cs typeface="Arial" charset="0"/>
              </a:rPr>
              <a:t>: </a:t>
            </a:r>
            <a:r>
              <a:rPr lang="hu-HU" sz="2800" dirty="0">
                <a:solidFill>
                  <a:srgbClr val="000099"/>
                </a:solidFill>
                <a:cs typeface="Arial" charset="0"/>
              </a:rPr>
              <a:t>(GINOP-5.2.7-18, </a:t>
            </a: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GINOP-5.1.10-18,</a:t>
            </a:r>
            <a:r>
              <a:rPr lang="hu-HU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MÁK) </a:t>
            </a:r>
            <a:r>
              <a:rPr lang="hu-HU" dirty="0">
                <a:solidFill>
                  <a:srgbClr val="000099"/>
                </a:solidFill>
                <a:cs typeface="Arial" charset="0"/>
              </a:rPr>
              <a:t/>
            </a:r>
            <a:br>
              <a:rPr lang="hu-HU" dirty="0">
                <a:solidFill>
                  <a:srgbClr val="000099"/>
                </a:solidFill>
                <a:cs typeface="Arial" charset="0"/>
              </a:rPr>
            </a:br>
            <a:r>
              <a:rPr lang="hu-HU" dirty="0">
                <a:solidFill>
                  <a:srgbClr val="000099"/>
                </a:solidFill>
                <a:cs typeface="Arial" charset="0"/>
              </a:rPr>
              <a:t> - pályázat benyújtása </a:t>
            </a:r>
            <a:br>
              <a:rPr lang="hu-HU" dirty="0">
                <a:solidFill>
                  <a:srgbClr val="000099"/>
                </a:solidFill>
                <a:cs typeface="Arial" charset="0"/>
              </a:rPr>
            </a:br>
            <a:r>
              <a:rPr lang="hu-HU" dirty="0">
                <a:solidFill>
                  <a:srgbClr val="000099"/>
                </a:solidFill>
                <a:cs typeface="Arial" charset="0"/>
              </a:rPr>
              <a:t> - </a:t>
            </a:r>
            <a:r>
              <a:rPr lang="hu-HU" dirty="0" smtClean="0">
                <a:solidFill>
                  <a:srgbClr val="000099"/>
                </a:solidFill>
                <a:cs typeface="Arial" charset="0"/>
              </a:rPr>
              <a:t>vissza </a:t>
            </a:r>
            <a:r>
              <a:rPr lang="hu-HU" dirty="0">
                <a:solidFill>
                  <a:srgbClr val="000099"/>
                </a:solidFill>
                <a:cs typeface="Arial" charset="0"/>
              </a:rPr>
              <a:t>nem térítendő </a:t>
            </a:r>
            <a:r>
              <a:rPr lang="hu-HU" dirty="0" smtClean="0">
                <a:solidFill>
                  <a:srgbClr val="000099"/>
                </a:solidFill>
                <a:cs typeface="Arial" charset="0"/>
              </a:rPr>
              <a:t>támogatás igénylése</a:t>
            </a:r>
            <a:endParaRPr lang="hu-HU" dirty="0">
              <a:solidFill>
                <a:srgbClr val="000099"/>
              </a:solidFill>
              <a:cs typeface="Arial" charset="0"/>
            </a:endParaRPr>
          </a:p>
          <a:p>
            <a:endParaRPr lang="hu-HU" sz="3600" dirty="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00490"/>
            <a:ext cx="1643111" cy="1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287524" y="2708782"/>
            <a:ext cx="8568952" cy="364743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0099"/>
                </a:solidFill>
                <a:cs typeface="Arial" charset="0"/>
              </a:rPr>
              <a:t>Igényelhető támogatás legfeljebb 4.573.800.- Ft, mely kiegészíthető:</a:t>
            </a:r>
            <a:endParaRPr lang="hu-HU" sz="2400" dirty="0" smtClean="0">
              <a:solidFill>
                <a:srgbClr val="000099"/>
              </a:solidFill>
              <a:cs typeface="Arial" charset="0"/>
            </a:endParaRPr>
          </a:p>
          <a:p>
            <a:pPr lvl="2">
              <a:spcBef>
                <a:spcPts val="1200"/>
              </a:spcBef>
            </a:pPr>
            <a:r>
              <a:rPr lang="hu-HU" sz="2000" dirty="0" smtClean="0">
                <a:solidFill>
                  <a:srgbClr val="000099"/>
                </a:solidFill>
                <a:cs typeface="Arial" charset="0"/>
              </a:rPr>
              <a:t>GINOP-8.8.1-17 </a:t>
            </a:r>
            <a:r>
              <a:rPr lang="hu-HU" sz="2000" dirty="0">
                <a:solidFill>
                  <a:srgbClr val="000099"/>
                </a:solidFill>
                <a:cs typeface="Arial" charset="0"/>
              </a:rPr>
              <a:t>Foglalkoztatás ösztönzése célú </a:t>
            </a:r>
            <a:r>
              <a:rPr lang="hu-HU" sz="2000" dirty="0" smtClean="0">
                <a:solidFill>
                  <a:srgbClr val="000099"/>
                </a:solidFill>
                <a:cs typeface="Arial" charset="0"/>
              </a:rPr>
              <a:t>Hitelprogram – </a:t>
            </a:r>
            <a:r>
              <a:rPr lang="hu-HU" sz="1400" i="1" dirty="0" smtClean="0">
                <a:solidFill>
                  <a:srgbClr val="000099"/>
                </a:solidFill>
                <a:cs typeface="Arial" charset="0"/>
              </a:rPr>
              <a:t>igénylés MFB Pontokon keresztül</a:t>
            </a:r>
          </a:p>
          <a:p>
            <a:pPr lvl="3"/>
            <a:r>
              <a:rPr lang="hu-HU" sz="1400" dirty="0">
                <a:solidFill>
                  <a:srgbClr val="000099"/>
                </a:solidFill>
                <a:cs typeface="Arial" charset="0"/>
              </a:rPr>
              <a:t>kölcsön összege: minimum 1 millió Ft, maximum 10 millió Ft</a:t>
            </a:r>
          </a:p>
          <a:p>
            <a:pPr lvl="3"/>
            <a:r>
              <a:rPr lang="hu-HU" sz="1400" dirty="0">
                <a:solidFill>
                  <a:srgbClr val="000099"/>
                </a:solidFill>
                <a:cs typeface="Arial" charset="0"/>
              </a:rPr>
              <a:t>kamat: 0%/ év</a:t>
            </a:r>
          </a:p>
          <a:p>
            <a:pPr lvl="3"/>
            <a:r>
              <a:rPr lang="hu-HU" sz="1600" dirty="0">
                <a:solidFill>
                  <a:srgbClr val="000099"/>
                </a:solidFill>
                <a:cs typeface="Arial" charset="0"/>
              </a:rPr>
              <a:t>f</a:t>
            </a:r>
            <a:r>
              <a:rPr lang="hu-HU" sz="1600" dirty="0" smtClean="0">
                <a:solidFill>
                  <a:srgbClr val="000099"/>
                </a:solidFill>
                <a:cs typeface="Arial" charset="0"/>
              </a:rPr>
              <a:t>edezet: a projekt tárgya</a:t>
            </a:r>
          </a:p>
          <a:p>
            <a:r>
              <a:rPr lang="hu-HU" dirty="0">
                <a:solidFill>
                  <a:srgbClr val="000099"/>
                </a:solidFill>
                <a:cs typeface="Arial" charset="0"/>
              </a:rPr>
              <a:t>A megítélhető támogatás a projekt elszámolható összes költségének maximum 100%-a. </a:t>
            </a:r>
          </a:p>
          <a:p>
            <a:endParaRPr lang="hu-HU" dirty="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186758" y="1770636"/>
            <a:ext cx="5972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charset="0"/>
              <a:buNone/>
            </a:pPr>
            <a:r>
              <a:rPr lang="hu-HU" sz="3600" b="1" dirty="0">
                <a:solidFill>
                  <a:srgbClr val="000099"/>
                </a:solidFill>
                <a:cs typeface="Arial" charset="0"/>
              </a:rPr>
              <a:t>A támogatás mértéke, </a:t>
            </a:r>
            <a:r>
              <a:rPr lang="hu-HU" sz="3600" b="1" dirty="0" smtClean="0">
                <a:solidFill>
                  <a:srgbClr val="000099"/>
                </a:solidFill>
                <a:cs typeface="Arial" charset="0"/>
              </a:rPr>
              <a:t>összege</a:t>
            </a:r>
            <a:endParaRPr lang="hu-HU" sz="36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Rectangle 3"/>
          <p:cNvSpPr txBox="1">
            <a:spLocks noChangeArrowheads="1"/>
          </p:cNvSpPr>
          <p:nvPr/>
        </p:nvSpPr>
        <p:spPr bwMode="auto">
          <a:xfrm>
            <a:off x="467544" y="1916833"/>
            <a:ext cx="4968056" cy="480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5FA9"/>
              </a:buClr>
            </a:pPr>
            <a:r>
              <a:rPr lang="hu-HU" altLang="hu-HU" sz="22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VILÁG LEGNAGYOBB VÁLLALKOZÁSFEJLESZTÉSI HÁLÓZATA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endParaRPr lang="hu-HU" altLang="hu-HU" sz="2200" b="1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hu-HU" altLang="hu-HU" sz="22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</a:t>
            </a:r>
            <a:r>
              <a:rPr lang="hu-HU" altLang="hu-HU" sz="22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hálózat hatékony megoldást nyújt a vállalkozók számára több, mint 50 országban,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hu-HU" altLang="hu-HU" sz="22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Közel 600 helyi partner szervezet, körülbelül 3000 tapasztalt munkatárssal segíti az uniós vállalkozásokat.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hu-HU" altLang="hu-HU" sz="22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Magyarországon 8 tagú EEN konzorcium segíti a KKV-kat.  A MNKH vezeti a hálózatot, melynek fő feladata az </a:t>
            </a:r>
            <a:r>
              <a:rPr lang="hu-HU" altLang="hu-HU" sz="22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exportösztönzés.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005FA9"/>
              </a:buClr>
              <a:buFontTx/>
              <a:buChar char="•"/>
            </a:pPr>
            <a:r>
              <a:rPr lang="hu-HU" altLang="hu-HU" sz="22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hálózat széles körű és egységes szolgáltatásokat biztosít a KKV-knak</a:t>
            </a:r>
            <a:r>
              <a:rPr lang="hu-HU" altLang="hu-HU" sz="2200" dirty="0">
                <a:solidFill>
                  <a:srgbClr val="009999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pSp>
        <p:nvGrpSpPr>
          <p:cNvPr id="1226" name="Group 1209"/>
          <p:cNvGrpSpPr>
            <a:grpSpLocks noChangeAspect="1"/>
          </p:cNvGrpSpPr>
          <p:nvPr/>
        </p:nvGrpSpPr>
        <p:grpSpPr bwMode="auto">
          <a:xfrm>
            <a:off x="5435600" y="2492375"/>
            <a:ext cx="3578225" cy="4292600"/>
            <a:chOff x="3009" y="1028"/>
            <a:chExt cx="2683" cy="3219"/>
          </a:xfrm>
        </p:grpSpPr>
        <p:sp>
          <p:nvSpPr>
            <p:cNvPr id="1227" name="AutoShape 1210"/>
            <p:cNvSpPr>
              <a:spLocks noChangeAspect="1" noChangeArrowheads="1" noTextEdit="1"/>
            </p:cNvSpPr>
            <p:nvPr/>
          </p:nvSpPr>
          <p:spPr bwMode="auto">
            <a:xfrm>
              <a:off x="3009" y="1028"/>
              <a:ext cx="2683" cy="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228" name="Group 1211"/>
            <p:cNvGrpSpPr>
              <a:grpSpLocks/>
            </p:cNvGrpSpPr>
            <p:nvPr/>
          </p:nvGrpSpPr>
          <p:grpSpPr bwMode="auto">
            <a:xfrm>
              <a:off x="3011" y="1070"/>
              <a:ext cx="2681" cy="3177"/>
              <a:chOff x="3011" y="1070"/>
              <a:chExt cx="2681" cy="3177"/>
            </a:xfrm>
          </p:grpSpPr>
          <p:sp>
            <p:nvSpPr>
              <p:cNvPr id="1624" name="Freeform 1212"/>
              <p:cNvSpPr>
                <a:spLocks/>
              </p:cNvSpPr>
              <p:nvPr/>
            </p:nvSpPr>
            <p:spPr bwMode="auto">
              <a:xfrm>
                <a:off x="5450" y="1070"/>
                <a:ext cx="242" cy="2220"/>
              </a:xfrm>
              <a:custGeom>
                <a:avLst/>
                <a:gdLst>
                  <a:gd name="T0" fmla="*/ 0 w 242"/>
                  <a:gd name="T1" fmla="*/ 2082 h 2220"/>
                  <a:gd name="T2" fmla="*/ 25 w 242"/>
                  <a:gd name="T3" fmla="*/ 2103 h 2220"/>
                  <a:gd name="T4" fmla="*/ 33 w 242"/>
                  <a:gd name="T5" fmla="*/ 2128 h 2220"/>
                  <a:gd name="T6" fmla="*/ 39 w 242"/>
                  <a:gd name="T7" fmla="*/ 2163 h 2220"/>
                  <a:gd name="T8" fmla="*/ 54 w 242"/>
                  <a:gd name="T9" fmla="*/ 2210 h 2220"/>
                  <a:gd name="T10" fmla="*/ 65 w 242"/>
                  <a:gd name="T11" fmla="*/ 2219 h 2220"/>
                  <a:gd name="T12" fmla="*/ 96 w 242"/>
                  <a:gd name="T13" fmla="*/ 2219 h 2220"/>
                  <a:gd name="T14" fmla="*/ 102 w 242"/>
                  <a:gd name="T15" fmla="*/ 2159 h 2220"/>
                  <a:gd name="T16" fmla="*/ 139 w 242"/>
                  <a:gd name="T17" fmla="*/ 2142 h 2220"/>
                  <a:gd name="T18" fmla="*/ 148 w 242"/>
                  <a:gd name="T19" fmla="*/ 2105 h 2220"/>
                  <a:gd name="T20" fmla="*/ 164 w 242"/>
                  <a:gd name="T21" fmla="*/ 2082 h 2220"/>
                  <a:gd name="T22" fmla="*/ 191 w 242"/>
                  <a:gd name="T23" fmla="*/ 2063 h 2220"/>
                  <a:gd name="T24" fmla="*/ 227 w 242"/>
                  <a:gd name="T25" fmla="*/ 2059 h 2220"/>
                  <a:gd name="T26" fmla="*/ 240 w 242"/>
                  <a:gd name="T27" fmla="*/ 104 h 2220"/>
                  <a:gd name="T28" fmla="*/ 124 w 242"/>
                  <a:gd name="T29" fmla="*/ 150 h 2220"/>
                  <a:gd name="T30" fmla="*/ 108 w 242"/>
                  <a:gd name="T31" fmla="*/ 150 h 2220"/>
                  <a:gd name="T32" fmla="*/ 139 w 242"/>
                  <a:gd name="T33" fmla="*/ 116 h 2220"/>
                  <a:gd name="T34" fmla="*/ 154 w 242"/>
                  <a:gd name="T35" fmla="*/ 92 h 2220"/>
                  <a:gd name="T36" fmla="*/ 164 w 242"/>
                  <a:gd name="T37" fmla="*/ 69 h 2220"/>
                  <a:gd name="T38" fmla="*/ 213 w 242"/>
                  <a:gd name="T39" fmla="*/ 29 h 2220"/>
                  <a:gd name="T40" fmla="*/ 148 w 242"/>
                  <a:gd name="T41" fmla="*/ 1 h 2220"/>
                  <a:gd name="T42" fmla="*/ 102 w 242"/>
                  <a:gd name="T43" fmla="*/ 4 h 2220"/>
                  <a:gd name="T44" fmla="*/ 54 w 242"/>
                  <a:gd name="T45" fmla="*/ 18 h 2220"/>
                  <a:gd name="T46" fmla="*/ 85 w 242"/>
                  <a:gd name="T47" fmla="*/ 30 h 2220"/>
                  <a:gd name="T48" fmla="*/ 116 w 242"/>
                  <a:gd name="T49" fmla="*/ 44 h 2220"/>
                  <a:gd name="T50" fmla="*/ 122 w 242"/>
                  <a:gd name="T51" fmla="*/ 60 h 2220"/>
                  <a:gd name="T52" fmla="*/ 116 w 242"/>
                  <a:gd name="T53" fmla="*/ 92 h 2220"/>
                  <a:gd name="T54" fmla="*/ 119 w 242"/>
                  <a:gd name="T55" fmla="*/ 123 h 2220"/>
                  <a:gd name="T56" fmla="*/ 144 w 242"/>
                  <a:gd name="T57" fmla="*/ 129 h 2220"/>
                  <a:gd name="T58" fmla="*/ 156 w 242"/>
                  <a:gd name="T59" fmla="*/ 136 h 2220"/>
                  <a:gd name="T60" fmla="*/ 174 w 242"/>
                  <a:gd name="T61" fmla="*/ 164 h 2220"/>
                  <a:gd name="T62" fmla="*/ 197 w 242"/>
                  <a:gd name="T63" fmla="*/ 218 h 2220"/>
                  <a:gd name="T64" fmla="*/ 168 w 242"/>
                  <a:gd name="T65" fmla="*/ 223 h 2220"/>
                  <a:gd name="T66" fmla="*/ 120 w 242"/>
                  <a:gd name="T67" fmla="*/ 219 h 2220"/>
                  <a:gd name="T68" fmla="*/ 110 w 242"/>
                  <a:gd name="T69" fmla="*/ 255 h 2220"/>
                  <a:gd name="T70" fmla="*/ 94 w 242"/>
                  <a:gd name="T71" fmla="*/ 287 h 2220"/>
                  <a:gd name="T72" fmla="*/ 84 w 242"/>
                  <a:gd name="T73" fmla="*/ 292 h 2220"/>
                  <a:gd name="T74" fmla="*/ 74 w 242"/>
                  <a:gd name="T75" fmla="*/ 323 h 2220"/>
                  <a:gd name="T76" fmla="*/ 82 w 242"/>
                  <a:gd name="T77" fmla="*/ 344 h 2220"/>
                  <a:gd name="T78" fmla="*/ 104 w 242"/>
                  <a:gd name="T79" fmla="*/ 372 h 2220"/>
                  <a:gd name="T80" fmla="*/ 110 w 242"/>
                  <a:gd name="T81" fmla="*/ 402 h 2220"/>
                  <a:gd name="T82" fmla="*/ 77 w 242"/>
                  <a:gd name="T83" fmla="*/ 416 h 2220"/>
                  <a:gd name="T84" fmla="*/ 39 w 242"/>
                  <a:gd name="T85" fmla="*/ 413 h 2220"/>
                  <a:gd name="T86" fmla="*/ 0 w 242"/>
                  <a:gd name="T87" fmla="*/ 409 h 2220"/>
                  <a:gd name="T88" fmla="*/ 10 w 242"/>
                  <a:gd name="T89" fmla="*/ 461 h 2220"/>
                  <a:gd name="T90" fmla="*/ 42 w 242"/>
                  <a:gd name="T91" fmla="*/ 493 h 2220"/>
                  <a:gd name="T92" fmla="*/ 34 w 242"/>
                  <a:gd name="T93" fmla="*/ 518 h 2220"/>
                  <a:gd name="T94" fmla="*/ 7 w 242"/>
                  <a:gd name="T95" fmla="*/ 521 h 2220"/>
                  <a:gd name="T96" fmla="*/ 0 w 242"/>
                  <a:gd name="T97" fmla="*/ 650 h 2220"/>
                  <a:gd name="T98" fmla="*/ 16 w 242"/>
                  <a:gd name="T99" fmla="*/ 659 h 2220"/>
                  <a:gd name="T100" fmla="*/ 37 w 242"/>
                  <a:gd name="T101" fmla="*/ 698 h 2220"/>
                  <a:gd name="T102" fmla="*/ 57 w 242"/>
                  <a:gd name="T103" fmla="*/ 741 h 2220"/>
                  <a:gd name="T104" fmla="*/ 60 w 242"/>
                  <a:gd name="T105" fmla="*/ 779 h 2220"/>
                  <a:gd name="T106" fmla="*/ 48 w 242"/>
                  <a:gd name="T107" fmla="*/ 793 h 2220"/>
                  <a:gd name="T108" fmla="*/ 27 w 242"/>
                  <a:gd name="T109" fmla="*/ 796 h 2220"/>
                  <a:gd name="T110" fmla="*/ 25 w 242"/>
                  <a:gd name="T111" fmla="*/ 773 h 2220"/>
                  <a:gd name="T112" fmla="*/ 0 w 242"/>
                  <a:gd name="T113" fmla="*/ 749 h 22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2220"/>
                  <a:gd name="T173" fmla="*/ 242 w 242"/>
                  <a:gd name="T174" fmla="*/ 2220 h 22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2220">
                    <a:moveTo>
                      <a:pt x="0" y="749"/>
                    </a:moveTo>
                    <a:lnTo>
                      <a:pt x="0" y="2082"/>
                    </a:lnTo>
                    <a:lnTo>
                      <a:pt x="8" y="2088"/>
                    </a:lnTo>
                    <a:lnTo>
                      <a:pt x="25" y="2103"/>
                    </a:lnTo>
                    <a:lnTo>
                      <a:pt x="30" y="2114"/>
                    </a:lnTo>
                    <a:lnTo>
                      <a:pt x="33" y="2128"/>
                    </a:lnTo>
                    <a:lnTo>
                      <a:pt x="34" y="2145"/>
                    </a:lnTo>
                    <a:lnTo>
                      <a:pt x="39" y="2163"/>
                    </a:lnTo>
                    <a:lnTo>
                      <a:pt x="47" y="2194"/>
                    </a:lnTo>
                    <a:lnTo>
                      <a:pt x="54" y="2210"/>
                    </a:lnTo>
                    <a:lnTo>
                      <a:pt x="59" y="2214"/>
                    </a:lnTo>
                    <a:lnTo>
                      <a:pt x="65" y="2219"/>
                    </a:lnTo>
                    <a:lnTo>
                      <a:pt x="79" y="2220"/>
                    </a:lnTo>
                    <a:lnTo>
                      <a:pt x="96" y="2219"/>
                    </a:lnTo>
                    <a:lnTo>
                      <a:pt x="117" y="2190"/>
                    </a:lnTo>
                    <a:lnTo>
                      <a:pt x="102" y="2159"/>
                    </a:lnTo>
                    <a:lnTo>
                      <a:pt x="136" y="2167"/>
                    </a:lnTo>
                    <a:lnTo>
                      <a:pt x="139" y="2142"/>
                    </a:lnTo>
                    <a:lnTo>
                      <a:pt x="142" y="2122"/>
                    </a:lnTo>
                    <a:lnTo>
                      <a:pt x="148" y="2105"/>
                    </a:lnTo>
                    <a:lnTo>
                      <a:pt x="156" y="2091"/>
                    </a:lnTo>
                    <a:lnTo>
                      <a:pt x="164" y="2082"/>
                    </a:lnTo>
                    <a:lnTo>
                      <a:pt x="173" y="2073"/>
                    </a:lnTo>
                    <a:lnTo>
                      <a:pt x="191" y="2063"/>
                    </a:lnTo>
                    <a:lnTo>
                      <a:pt x="210" y="2059"/>
                    </a:lnTo>
                    <a:lnTo>
                      <a:pt x="227" y="2059"/>
                    </a:lnTo>
                    <a:lnTo>
                      <a:pt x="242" y="2062"/>
                    </a:lnTo>
                    <a:lnTo>
                      <a:pt x="240" y="104"/>
                    </a:lnTo>
                    <a:lnTo>
                      <a:pt x="165" y="135"/>
                    </a:lnTo>
                    <a:lnTo>
                      <a:pt x="124" y="150"/>
                    </a:lnTo>
                    <a:lnTo>
                      <a:pt x="108" y="153"/>
                    </a:lnTo>
                    <a:lnTo>
                      <a:pt x="108" y="150"/>
                    </a:lnTo>
                    <a:lnTo>
                      <a:pt x="110" y="146"/>
                    </a:lnTo>
                    <a:lnTo>
                      <a:pt x="139" y="116"/>
                    </a:lnTo>
                    <a:lnTo>
                      <a:pt x="151" y="99"/>
                    </a:lnTo>
                    <a:lnTo>
                      <a:pt x="154" y="92"/>
                    </a:lnTo>
                    <a:lnTo>
                      <a:pt x="151" y="86"/>
                    </a:lnTo>
                    <a:lnTo>
                      <a:pt x="164" y="69"/>
                    </a:lnTo>
                    <a:lnTo>
                      <a:pt x="180" y="53"/>
                    </a:lnTo>
                    <a:lnTo>
                      <a:pt x="213" y="29"/>
                    </a:lnTo>
                    <a:lnTo>
                      <a:pt x="165" y="7"/>
                    </a:lnTo>
                    <a:lnTo>
                      <a:pt x="148" y="1"/>
                    </a:lnTo>
                    <a:lnTo>
                      <a:pt x="134" y="0"/>
                    </a:lnTo>
                    <a:lnTo>
                      <a:pt x="102" y="4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62" y="24"/>
                    </a:lnTo>
                    <a:lnTo>
                      <a:pt x="85" y="30"/>
                    </a:lnTo>
                    <a:lnTo>
                      <a:pt x="108" y="38"/>
                    </a:lnTo>
                    <a:lnTo>
                      <a:pt x="116" y="44"/>
                    </a:lnTo>
                    <a:lnTo>
                      <a:pt x="120" y="50"/>
                    </a:lnTo>
                    <a:lnTo>
                      <a:pt x="122" y="60"/>
                    </a:lnTo>
                    <a:lnTo>
                      <a:pt x="120" y="69"/>
                    </a:lnTo>
                    <a:lnTo>
                      <a:pt x="116" y="92"/>
                    </a:lnTo>
                    <a:lnTo>
                      <a:pt x="116" y="115"/>
                    </a:lnTo>
                    <a:lnTo>
                      <a:pt x="119" y="123"/>
                    </a:lnTo>
                    <a:lnTo>
                      <a:pt x="125" y="129"/>
                    </a:lnTo>
                    <a:lnTo>
                      <a:pt x="144" y="129"/>
                    </a:lnTo>
                    <a:lnTo>
                      <a:pt x="150" y="132"/>
                    </a:lnTo>
                    <a:lnTo>
                      <a:pt x="156" y="136"/>
                    </a:lnTo>
                    <a:lnTo>
                      <a:pt x="167" y="147"/>
                    </a:lnTo>
                    <a:lnTo>
                      <a:pt x="174" y="164"/>
                    </a:lnTo>
                    <a:lnTo>
                      <a:pt x="188" y="201"/>
                    </a:lnTo>
                    <a:lnTo>
                      <a:pt x="197" y="218"/>
                    </a:lnTo>
                    <a:lnTo>
                      <a:pt x="211" y="232"/>
                    </a:lnTo>
                    <a:lnTo>
                      <a:pt x="168" y="223"/>
                    </a:lnTo>
                    <a:lnTo>
                      <a:pt x="127" y="210"/>
                    </a:lnTo>
                    <a:lnTo>
                      <a:pt x="120" y="219"/>
                    </a:lnTo>
                    <a:lnTo>
                      <a:pt x="116" y="235"/>
                    </a:lnTo>
                    <a:lnTo>
                      <a:pt x="110" y="255"/>
                    </a:lnTo>
                    <a:lnTo>
                      <a:pt x="102" y="275"/>
                    </a:lnTo>
                    <a:lnTo>
                      <a:pt x="94" y="287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77" y="310"/>
                    </a:lnTo>
                    <a:lnTo>
                      <a:pt x="74" y="323"/>
                    </a:lnTo>
                    <a:lnTo>
                      <a:pt x="77" y="335"/>
                    </a:lnTo>
                    <a:lnTo>
                      <a:pt x="82" y="344"/>
                    </a:lnTo>
                    <a:lnTo>
                      <a:pt x="90" y="352"/>
                    </a:lnTo>
                    <a:lnTo>
                      <a:pt x="104" y="372"/>
                    </a:lnTo>
                    <a:lnTo>
                      <a:pt x="108" y="386"/>
                    </a:lnTo>
                    <a:lnTo>
                      <a:pt x="110" y="402"/>
                    </a:lnTo>
                    <a:lnTo>
                      <a:pt x="94" y="413"/>
                    </a:lnTo>
                    <a:lnTo>
                      <a:pt x="77" y="416"/>
                    </a:lnTo>
                    <a:lnTo>
                      <a:pt x="59" y="416"/>
                    </a:lnTo>
                    <a:lnTo>
                      <a:pt x="39" y="413"/>
                    </a:lnTo>
                    <a:lnTo>
                      <a:pt x="2" y="409"/>
                    </a:lnTo>
                    <a:lnTo>
                      <a:pt x="0" y="409"/>
                    </a:lnTo>
                    <a:lnTo>
                      <a:pt x="0" y="459"/>
                    </a:lnTo>
                    <a:lnTo>
                      <a:pt x="10" y="461"/>
                    </a:lnTo>
                    <a:lnTo>
                      <a:pt x="39" y="462"/>
                    </a:lnTo>
                    <a:lnTo>
                      <a:pt x="42" y="493"/>
                    </a:lnTo>
                    <a:lnTo>
                      <a:pt x="39" y="512"/>
                    </a:lnTo>
                    <a:lnTo>
                      <a:pt x="34" y="518"/>
                    </a:lnTo>
                    <a:lnTo>
                      <a:pt x="27" y="521"/>
                    </a:lnTo>
                    <a:lnTo>
                      <a:pt x="7" y="521"/>
                    </a:lnTo>
                    <a:lnTo>
                      <a:pt x="0" y="519"/>
                    </a:lnTo>
                    <a:lnTo>
                      <a:pt x="0" y="650"/>
                    </a:lnTo>
                    <a:lnTo>
                      <a:pt x="8" y="653"/>
                    </a:lnTo>
                    <a:lnTo>
                      <a:pt x="16" y="659"/>
                    </a:lnTo>
                    <a:lnTo>
                      <a:pt x="20" y="667"/>
                    </a:lnTo>
                    <a:lnTo>
                      <a:pt x="37" y="698"/>
                    </a:lnTo>
                    <a:lnTo>
                      <a:pt x="48" y="719"/>
                    </a:lnTo>
                    <a:lnTo>
                      <a:pt x="57" y="741"/>
                    </a:lnTo>
                    <a:lnTo>
                      <a:pt x="62" y="762"/>
                    </a:lnTo>
                    <a:lnTo>
                      <a:pt x="60" y="779"/>
                    </a:lnTo>
                    <a:lnTo>
                      <a:pt x="56" y="787"/>
                    </a:lnTo>
                    <a:lnTo>
                      <a:pt x="48" y="793"/>
                    </a:lnTo>
                    <a:lnTo>
                      <a:pt x="39" y="795"/>
                    </a:lnTo>
                    <a:lnTo>
                      <a:pt x="27" y="796"/>
                    </a:lnTo>
                    <a:lnTo>
                      <a:pt x="28" y="787"/>
                    </a:lnTo>
                    <a:lnTo>
                      <a:pt x="25" y="773"/>
                    </a:lnTo>
                    <a:lnTo>
                      <a:pt x="14" y="750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5" name="Freeform 1213"/>
              <p:cNvSpPr>
                <a:spLocks/>
              </p:cNvSpPr>
              <p:nvPr/>
            </p:nvSpPr>
            <p:spPr bwMode="auto">
              <a:xfrm>
                <a:off x="5450" y="1070"/>
                <a:ext cx="242" cy="2220"/>
              </a:xfrm>
              <a:custGeom>
                <a:avLst/>
                <a:gdLst>
                  <a:gd name="T0" fmla="*/ 0 w 242"/>
                  <a:gd name="T1" fmla="*/ 2082 h 2220"/>
                  <a:gd name="T2" fmla="*/ 25 w 242"/>
                  <a:gd name="T3" fmla="*/ 2103 h 2220"/>
                  <a:gd name="T4" fmla="*/ 33 w 242"/>
                  <a:gd name="T5" fmla="*/ 2128 h 2220"/>
                  <a:gd name="T6" fmla="*/ 39 w 242"/>
                  <a:gd name="T7" fmla="*/ 2163 h 2220"/>
                  <a:gd name="T8" fmla="*/ 54 w 242"/>
                  <a:gd name="T9" fmla="*/ 2210 h 2220"/>
                  <a:gd name="T10" fmla="*/ 65 w 242"/>
                  <a:gd name="T11" fmla="*/ 2219 h 2220"/>
                  <a:gd name="T12" fmla="*/ 96 w 242"/>
                  <a:gd name="T13" fmla="*/ 2219 h 2220"/>
                  <a:gd name="T14" fmla="*/ 102 w 242"/>
                  <a:gd name="T15" fmla="*/ 2159 h 2220"/>
                  <a:gd name="T16" fmla="*/ 139 w 242"/>
                  <a:gd name="T17" fmla="*/ 2142 h 2220"/>
                  <a:gd name="T18" fmla="*/ 148 w 242"/>
                  <a:gd name="T19" fmla="*/ 2105 h 2220"/>
                  <a:gd name="T20" fmla="*/ 164 w 242"/>
                  <a:gd name="T21" fmla="*/ 2082 h 2220"/>
                  <a:gd name="T22" fmla="*/ 191 w 242"/>
                  <a:gd name="T23" fmla="*/ 2063 h 2220"/>
                  <a:gd name="T24" fmla="*/ 227 w 242"/>
                  <a:gd name="T25" fmla="*/ 2059 h 2220"/>
                  <a:gd name="T26" fmla="*/ 240 w 242"/>
                  <a:gd name="T27" fmla="*/ 104 h 2220"/>
                  <a:gd name="T28" fmla="*/ 124 w 242"/>
                  <a:gd name="T29" fmla="*/ 150 h 2220"/>
                  <a:gd name="T30" fmla="*/ 108 w 242"/>
                  <a:gd name="T31" fmla="*/ 150 h 2220"/>
                  <a:gd name="T32" fmla="*/ 139 w 242"/>
                  <a:gd name="T33" fmla="*/ 116 h 2220"/>
                  <a:gd name="T34" fmla="*/ 154 w 242"/>
                  <a:gd name="T35" fmla="*/ 92 h 2220"/>
                  <a:gd name="T36" fmla="*/ 164 w 242"/>
                  <a:gd name="T37" fmla="*/ 69 h 2220"/>
                  <a:gd name="T38" fmla="*/ 213 w 242"/>
                  <a:gd name="T39" fmla="*/ 29 h 2220"/>
                  <a:gd name="T40" fmla="*/ 148 w 242"/>
                  <a:gd name="T41" fmla="*/ 1 h 2220"/>
                  <a:gd name="T42" fmla="*/ 102 w 242"/>
                  <a:gd name="T43" fmla="*/ 4 h 2220"/>
                  <a:gd name="T44" fmla="*/ 54 w 242"/>
                  <a:gd name="T45" fmla="*/ 18 h 2220"/>
                  <a:gd name="T46" fmla="*/ 85 w 242"/>
                  <a:gd name="T47" fmla="*/ 30 h 2220"/>
                  <a:gd name="T48" fmla="*/ 116 w 242"/>
                  <a:gd name="T49" fmla="*/ 44 h 2220"/>
                  <a:gd name="T50" fmla="*/ 122 w 242"/>
                  <a:gd name="T51" fmla="*/ 60 h 2220"/>
                  <a:gd name="T52" fmla="*/ 116 w 242"/>
                  <a:gd name="T53" fmla="*/ 92 h 2220"/>
                  <a:gd name="T54" fmla="*/ 119 w 242"/>
                  <a:gd name="T55" fmla="*/ 123 h 2220"/>
                  <a:gd name="T56" fmla="*/ 144 w 242"/>
                  <a:gd name="T57" fmla="*/ 129 h 2220"/>
                  <a:gd name="T58" fmla="*/ 156 w 242"/>
                  <a:gd name="T59" fmla="*/ 136 h 2220"/>
                  <a:gd name="T60" fmla="*/ 174 w 242"/>
                  <a:gd name="T61" fmla="*/ 164 h 2220"/>
                  <a:gd name="T62" fmla="*/ 197 w 242"/>
                  <a:gd name="T63" fmla="*/ 218 h 2220"/>
                  <a:gd name="T64" fmla="*/ 168 w 242"/>
                  <a:gd name="T65" fmla="*/ 223 h 2220"/>
                  <a:gd name="T66" fmla="*/ 120 w 242"/>
                  <a:gd name="T67" fmla="*/ 219 h 2220"/>
                  <a:gd name="T68" fmla="*/ 110 w 242"/>
                  <a:gd name="T69" fmla="*/ 255 h 2220"/>
                  <a:gd name="T70" fmla="*/ 94 w 242"/>
                  <a:gd name="T71" fmla="*/ 287 h 2220"/>
                  <a:gd name="T72" fmla="*/ 84 w 242"/>
                  <a:gd name="T73" fmla="*/ 292 h 2220"/>
                  <a:gd name="T74" fmla="*/ 74 w 242"/>
                  <a:gd name="T75" fmla="*/ 323 h 2220"/>
                  <a:gd name="T76" fmla="*/ 82 w 242"/>
                  <a:gd name="T77" fmla="*/ 344 h 2220"/>
                  <a:gd name="T78" fmla="*/ 104 w 242"/>
                  <a:gd name="T79" fmla="*/ 372 h 2220"/>
                  <a:gd name="T80" fmla="*/ 110 w 242"/>
                  <a:gd name="T81" fmla="*/ 402 h 2220"/>
                  <a:gd name="T82" fmla="*/ 77 w 242"/>
                  <a:gd name="T83" fmla="*/ 416 h 2220"/>
                  <a:gd name="T84" fmla="*/ 39 w 242"/>
                  <a:gd name="T85" fmla="*/ 413 h 2220"/>
                  <a:gd name="T86" fmla="*/ 0 w 242"/>
                  <a:gd name="T87" fmla="*/ 409 h 2220"/>
                  <a:gd name="T88" fmla="*/ 10 w 242"/>
                  <a:gd name="T89" fmla="*/ 461 h 2220"/>
                  <a:gd name="T90" fmla="*/ 42 w 242"/>
                  <a:gd name="T91" fmla="*/ 493 h 2220"/>
                  <a:gd name="T92" fmla="*/ 34 w 242"/>
                  <a:gd name="T93" fmla="*/ 518 h 2220"/>
                  <a:gd name="T94" fmla="*/ 7 w 242"/>
                  <a:gd name="T95" fmla="*/ 521 h 2220"/>
                  <a:gd name="T96" fmla="*/ 0 w 242"/>
                  <a:gd name="T97" fmla="*/ 650 h 2220"/>
                  <a:gd name="T98" fmla="*/ 16 w 242"/>
                  <a:gd name="T99" fmla="*/ 659 h 2220"/>
                  <a:gd name="T100" fmla="*/ 37 w 242"/>
                  <a:gd name="T101" fmla="*/ 698 h 2220"/>
                  <a:gd name="T102" fmla="*/ 57 w 242"/>
                  <a:gd name="T103" fmla="*/ 741 h 2220"/>
                  <a:gd name="T104" fmla="*/ 60 w 242"/>
                  <a:gd name="T105" fmla="*/ 779 h 2220"/>
                  <a:gd name="T106" fmla="*/ 48 w 242"/>
                  <a:gd name="T107" fmla="*/ 793 h 2220"/>
                  <a:gd name="T108" fmla="*/ 27 w 242"/>
                  <a:gd name="T109" fmla="*/ 796 h 2220"/>
                  <a:gd name="T110" fmla="*/ 25 w 242"/>
                  <a:gd name="T111" fmla="*/ 773 h 2220"/>
                  <a:gd name="T112" fmla="*/ 0 w 242"/>
                  <a:gd name="T113" fmla="*/ 749 h 22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2220"/>
                  <a:gd name="T173" fmla="*/ 242 w 242"/>
                  <a:gd name="T174" fmla="*/ 2220 h 22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2220">
                    <a:moveTo>
                      <a:pt x="0" y="749"/>
                    </a:moveTo>
                    <a:lnTo>
                      <a:pt x="0" y="2082"/>
                    </a:lnTo>
                    <a:lnTo>
                      <a:pt x="8" y="2088"/>
                    </a:lnTo>
                    <a:lnTo>
                      <a:pt x="25" y="2103"/>
                    </a:lnTo>
                    <a:lnTo>
                      <a:pt x="30" y="2114"/>
                    </a:lnTo>
                    <a:lnTo>
                      <a:pt x="33" y="2128"/>
                    </a:lnTo>
                    <a:lnTo>
                      <a:pt x="34" y="2145"/>
                    </a:lnTo>
                    <a:lnTo>
                      <a:pt x="39" y="2163"/>
                    </a:lnTo>
                    <a:lnTo>
                      <a:pt x="47" y="2194"/>
                    </a:lnTo>
                    <a:lnTo>
                      <a:pt x="54" y="2210"/>
                    </a:lnTo>
                    <a:lnTo>
                      <a:pt x="59" y="2214"/>
                    </a:lnTo>
                    <a:lnTo>
                      <a:pt x="65" y="2219"/>
                    </a:lnTo>
                    <a:lnTo>
                      <a:pt x="79" y="2220"/>
                    </a:lnTo>
                    <a:lnTo>
                      <a:pt x="96" y="2219"/>
                    </a:lnTo>
                    <a:lnTo>
                      <a:pt x="117" y="2190"/>
                    </a:lnTo>
                    <a:lnTo>
                      <a:pt x="102" y="2159"/>
                    </a:lnTo>
                    <a:lnTo>
                      <a:pt x="136" y="2167"/>
                    </a:lnTo>
                    <a:lnTo>
                      <a:pt x="139" y="2142"/>
                    </a:lnTo>
                    <a:lnTo>
                      <a:pt x="142" y="2122"/>
                    </a:lnTo>
                    <a:lnTo>
                      <a:pt x="148" y="2105"/>
                    </a:lnTo>
                    <a:lnTo>
                      <a:pt x="156" y="2091"/>
                    </a:lnTo>
                    <a:lnTo>
                      <a:pt x="164" y="2082"/>
                    </a:lnTo>
                    <a:lnTo>
                      <a:pt x="173" y="2073"/>
                    </a:lnTo>
                    <a:lnTo>
                      <a:pt x="191" y="2063"/>
                    </a:lnTo>
                    <a:lnTo>
                      <a:pt x="210" y="2059"/>
                    </a:lnTo>
                    <a:lnTo>
                      <a:pt x="227" y="2059"/>
                    </a:lnTo>
                    <a:lnTo>
                      <a:pt x="242" y="2062"/>
                    </a:lnTo>
                    <a:lnTo>
                      <a:pt x="240" y="104"/>
                    </a:lnTo>
                    <a:lnTo>
                      <a:pt x="165" y="135"/>
                    </a:lnTo>
                    <a:lnTo>
                      <a:pt x="124" y="150"/>
                    </a:lnTo>
                    <a:lnTo>
                      <a:pt x="108" y="153"/>
                    </a:lnTo>
                    <a:lnTo>
                      <a:pt x="108" y="150"/>
                    </a:lnTo>
                    <a:lnTo>
                      <a:pt x="110" y="146"/>
                    </a:lnTo>
                    <a:lnTo>
                      <a:pt x="139" y="116"/>
                    </a:lnTo>
                    <a:lnTo>
                      <a:pt x="151" y="99"/>
                    </a:lnTo>
                    <a:lnTo>
                      <a:pt x="154" y="92"/>
                    </a:lnTo>
                    <a:lnTo>
                      <a:pt x="151" y="86"/>
                    </a:lnTo>
                    <a:lnTo>
                      <a:pt x="164" y="69"/>
                    </a:lnTo>
                    <a:lnTo>
                      <a:pt x="180" y="53"/>
                    </a:lnTo>
                    <a:lnTo>
                      <a:pt x="213" y="29"/>
                    </a:lnTo>
                    <a:lnTo>
                      <a:pt x="165" y="7"/>
                    </a:lnTo>
                    <a:lnTo>
                      <a:pt x="148" y="1"/>
                    </a:lnTo>
                    <a:lnTo>
                      <a:pt x="134" y="0"/>
                    </a:lnTo>
                    <a:lnTo>
                      <a:pt x="102" y="4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62" y="24"/>
                    </a:lnTo>
                    <a:lnTo>
                      <a:pt x="85" y="30"/>
                    </a:lnTo>
                    <a:lnTo>
                      <a:pt x="108" y="38"/>
                    </a:lnTo>
                    <a:lnTo>
                      <a:pt x="116" y="44"/>
                    </a:lnTo>
                    <a:lnTo>
                      <a:pt x="120" y="50"/>
                    </a:lnTo>
                    <a:lnTo>
                      <a:pt x="122" y="60"/>
                    </a:lnTo>
                    <a:lnTo>
                      <a:pt x="120" y="69"/>
                    </a:lnTo>
                    <a:lnTo>
                      <a:pt x="116" y="92"/>
                    </a:lnTo>
                    <a:lnTo>
                      <a:pt x="116" y="115"/>
                    </a:lnTo>
                    <a:lnTo>
                      <a:pt x="119" y="123"/>
                    </a:lnTo>
                    <a:lnTo>
                      <a:pt x="125" y="129"/>
                    </a:lnTo>
                    <a:lnTo>
                      <a:pt x="144" y="129"/>
                    </a:lnTo>
                    <a:lnTo>
                      <a:pt x="150" y="132"/>
                    </a:lnTo>
                    <a:lnTo>
                      <a:pt x="156" y="136"/>
                    </a:lnTo>
                    <a:lnTo>
                      <a:pt x="167" y="147"/>
                    </a:lnTo>
                    <a:lnTo>
                      <a:pt x="174" y="164"/>
                    </a:lnTo>
                    <a:lnTo>
                      <a:pt x="188" y="201"/>
                    </a:lnTo>
                    <a:lnTo>
                      <a:pt x="197" y="218"/>
                    </a:lnTo>
                    <a:lnTo>
                      <a:pt x="211" y="232"/>
                    </a:lnTo>
                    <a:lnTo>
                      <a:pt x="168" y="223"/>
                    </a:lnTo>
                    <a:lnTo>
                      <a:pt x="127" y="210"/>
                    </a:lnTo>
                    <a:lnTo>
                      <a:pt x="120" y="219"/>
                    </a:lnTo>
                    <a:lnTo>
                      <a:pt x="116" y="235"/>
                    </a:lnTo>
                    <a:lnTo>
                      <a:pt x="110" y="255"/>
                    </a:lnTo>
                    <a:lnTo>
                      <a:pt x="102" y="275"/>
                    </a:lnTo>
                    <a:lnTo>
                      <a:pt x="94" y="287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77" y="310"/>
                    </a:lnTo>
                    <a:lnTo>
                      <a:pt x="74" y="323"/>
                    </a:lnTo>
                    <a:lnTo>
                      <a:pt x="77" y="335"/>
                    </a:lnTo>
                    <a:lnTo>
                      <a:pt x="82" y="344"/>
                    </a:lnTo>
                    <a:lnTo>
                      <a:pt x="90" y="352"/>
                    </a:lnTo>
                    <a:lnTo>
                      <a:pt x="104" y="372"/>
                    </a:lnTo>
                    <a:lnTo>
                      <a:pt x="108" y="386"/>
                    </a:lnTo>
                    <a:lnTo>
                      <a:pt x="110" y="402"/>
                    </a:lnTo>
                    <a:lnTo>
                      <a:pt x="94" y="413"/>
                    </a:lnTo>
                    <a:lnTo>
                      <a:pt x="77" y="416"/>
                    </a:lnTo>
                    <a:lnTo>
                      <a:pt x="59" y="416"/>
                    </a:lnTo>
                    <a:lnTo>
                      <a:pt x="39" y="413"/>
                    </a:lnTo>
                    <a:lnTo>
                      <a:pt x="2" y="409"/>
                    </a:lnTo>
                    <a:lnTo>
                      <a:pt x="0" y="409"/>
                    </a:lnTo>
                    <a:lnTo>
                      <a:pt x="0" y="459"/>
                    </a:lnTo>
                    <a:lnTo>
                      <a:pt x="10" y="461"/>
                    </a:lnTo>
                    <a:lnTo>
                      <a:pt x="39" y="462"/>
                    </a:lnTo>
                    <a:lnTo>
                      <a:pt x="42" y="493"/>
                    </a:lnTo>
                    <a:lnTo>
                      <a:pt x="39" y="512"/>
                    </a:lnTo>
                    <a:lnTo>
                      <a:pt x="34" y="518"/>
                    </a:lnTo>
                    <a:lnTo>
                      <a:pt x="27" y="521"/>
                    </a:lnTo>
                    <a:lnTo>
                      <a:pt x="7" y="521"/>
                    </a:lnTo>
                    <a:lnTo>
                      <a:pt x="0" y="519"/>
                    </a:lnTo>
                    <a:lnTo>
                      <a:pt x="0" y="650"/>
                    </a:lnTo>
                    <a:lnTo>
                      <a:pt x="8" y="653"/>
                    </a:lnTo>
                    <a:lnTo>
                      <a:pt x="16" y="659"/>
                    </a:lnTo>
                    <a:lnTo>
                      <a:pt x="20" y="667"/>
                    </a:lnTo>
                    <a:lnTo>
                      <a:pt x="37" y="698"/>
                    </a:lnTo>
                    <a:lnTo>
                      <a:pt x="48" y="719"/>
                    </a:lnTo>
                    <a:lnTo>
                      <a:pt x="57" y="741"/>
                    </a:lnTo>
                    <a:lnTo>
                      <a:pt x="62" y="762"/>
                    </a:lnTo>
                    <a:lnTo>
                      <a:pt x="60" y="779"/>
                    </a:lnTo>
                    <a:lnTo>
                      <a:pt x="56" y="787"/>
                    </a:lnTo>
                    <a:lnTo>
                      <a:pt x="48" y="793"/>
                    </a:lnTo>
                    <a:lnTo>
                      <a:pt x="39" y="795"/>
                    </a:lnTo>
                    <a:lnTo>
                      <a:pt x="27" y="796"/>
                    </a:lnTo>
                    <a:lnTo>
                      <a:pt x="28" y="787"/>
                    </a:lnTo>
                    <a:lnTo>
                      <a:pt x="25" y="773"/>
                    </a:lnTo>
                    <a:lnTo>
                      <a:pt x="14" y="750"/>
                    </a:lnTo>
                    <a:lnTo>
                      <a:pt x="0" y="74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6" name="Freeform 1214"/>
              <p:cNvSpPr>
                <a:spLocks/>
              </p:cNvSpPr>
              <p:nvPr/>
            </p:nvSpPr>
            <p:spPr bwMode="auto">
              <a:xfrm>
                <a:off x="5450" y="1189"/>
                <a:ext cx="51" cy="180"/>
              </a:xfrm>
              <a:custGeom>
                <a:avLst/>
                <a:gdLst>
                  <a:gd name="T0" fmla="*/ 0 w 51"/>
                  <a:gd name="T1" fmla="*/ 0 h 180"/>
                  <a:gd name="T2" fmla="*/ 0 w 51"/>
                  <a:gd name="T3" fmla="*/ 180 h 180"/>
                  <a:gd name="T4" fmla="*/ 2 w 51"/>
                  <a:gd name="T5" fmla="*/ 179 h 180"/>
                  <a:gd name="T6" fmla="*/ 17 w 51"/>
                  <a:gd name="T7" fmla="*/ 170 h 180"/>
                  <a:gd name="T8" fmla="*/ 30 w 51"/>
                  <a:gd name="T9" fmla="*/ 157 h 180"/>
                  <a:gd name="T10" fmla="*/ 40 w 51"/>
                  <a:gd name="T11" fmla="*/ 140 h 180"/>
                  <a:gd name="T12" fmla="*/ 45 w 51"/>
                  <a:gd name="T13" fmla="*/ 119 h 180"/>
                  <a:gd name="T14" fmla="*/ 51 w 51"/>
                  <a:gd name="T15" fmla="*/ 73 h 180"/>
                  <a:gd name="T16" fmla="*/ 50 w 51"/>
                  <a:gd name="T17" fmla="*/ 60 h 180"/>
                  <a:gd name="T18" fmla="*/ 45 w 51"/>
                  <a:gd name="T19" fmla="*/ 48 h 180"/>
                  <a:gd name="T20" fmla="*/ 39 w 51"/>
                  <a:gd name="T21" fmla="*/ 33 h 180"/>
                  <a:gd name="T22" fmla="*/ 28 w 51"/>
                  <a:gd name="T23" fmla="*/ 20 h 180"/>
                  <a:gd name="T24" fmla="*/ 17 w 51"/>
                  <a:gd name="T25" fmla="*/ 10 h 180"/>
                  <a:gd name="T26" fmla="*/ 4 w 51"/>
                  <a:gd name="T27" fmla="*/ 0 h 180"/>
                  <a:gd name="T28" fmla="*/ 0 w 51"/>
                  <a:gd name="T29" fmla="*/ 0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180"/>
                  <a:gd name="T47" fmla="*/ 51 w 51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180">
                    <a:moveTo>
                      <a:pt x="0" y="0"/>
                    </a:moveTo>
                    <a:lnTo>
                      <a:pt x="0" y="180"/>
                    </a:lnTo>
                    <a:lnTo>
                      <a:pt x="2" y="179"/>
                    </a:lnTo>
                    <a:lnTo>
                      <a:pt x="17" y="170"/>
                    </a:lnTo>
                    <a:lnTo>
                      <a:pt x="30" y="157"/>
                    </a:lnTo>
                    <a:lnTo>
                      <a:pt x="40" y="140"/>
                    </a:lnTo>
                    <a:lnTo>
                      <a:pt x="45" y="119"/>
                    </a:lnTo>
                    <a:lnTo>
                      <a:pt x="51" y="73"/>
                    </a:lnTo>
                    <a:lnTo>
                      <a:pt x="50" y="60"/>
                    </a:lnTo>
                    <a:lnTo>
                      <a:pt x="45" y="48"/>
                    </a:lnTo>
                    <a:lnTo>
                      <a:pt x="39" y="33"/>
                    </a:lnTo>
                    <a:lnTo>
                      <a:pt x="28" y="20"/>
                    </a:lnTo>
                    <a:lnTo>
                      <a:pt x="17" y="1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7" name="Freeform 1215"/>
              <p:cNvSpPr>
                <a:spLocks/>
              </p:cNvSpPr>
              <p:nvPr/>
            </p:nvSpPr>
            <p:spPr bwMode="auto">
              <a:xfrm>
                <a:off x="5450" y="1189"/>
                <a:ext cx="51" cy="180"/>
              </a:xfrm>
              <a:custGeom>
                <a:avLst/>
                <a:gdLst>
                  <a:gd name="T0" fmla="*/ 0 w 51"/>
                  <a:gd name="T1" fmla="*/ 0 h 180"/>
                  <a:gd name="T2" fmla="*/ 0 w 51"/>
                  <a:gd name="T3" fmla="*/ 180 h 180"/>
                  <a:gd name="T4" fmla="*/ 2 w 51"/>
                  <a:gd name="T5" fmla="*/ 179 h 180"/>
                  <a:gd name="T6" fmla="*/ 17 w 51"/>
                  <a:gd name="T7" fmla="*/ 170 h 180"/>
                  <a:gd name="T8" fmla="*/ 30 w 51"/>
                  <a:gd name="T9" fmla="*/ 157 h 180"/>
                  <a:gd name="T10" fmla="*/ 40 w 51"/>
                  <a:gd name="T11" fmla="*/ 140 h 180"/>
                  <a:gd name="T12" fmla="*/ 45 w 51"/>
                  <a:gd name="T13" fmla="*/ 119 h 180"/>
                  <a:gd name="T14" fmla="*/ 51 w 51"/>
                  <a:gd name="T15" fmla="*/ 73 h 180"/>
                  <a:gd name="T16" fmla="*/ 50 w 51"/>
                  <a:gd name="T17" fmla="*/ 60 h 180"/>
                  <a:gd name="T18" fmla="*/ 45 w 51"/>
                  <a:gd name="T19" fmla="*/ 48 h 180"/>
                  <a:gd name="T20" fmla="*/ 39 w 51"/>
                  <a:gd name="T21" fmla="*/ 33 h 180"/>
                  <a:gd name="T22" fmla="*/ 28 w 51"/>
                  <a:gd name="T23" fmla="*/ 20 h 180"/>
                  <a:gd name="T24" fmla="*/ 17 w 51"/>
                  <a:gd name="T25" fmla="*/ 10 h 180"/>
                  <a:gd name="T26" fmla="*/ 4 w 51"/>
                  <a:gd name="T27" fmla="*/ 0 h 180"/>
                  <a:gd name="T28" fmla="*/ 0 w 51"/>
                  <a:gd name="T29" fmla="*/ 0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180"/>
                  <a:gd name="T47" fmla="*/ 51 w 51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180">
                    <a:moveTo>
                      <a:pt x="0" y="0"/>
                    </a:moveTo>
                    <a:lnTo>
                      <a:pt x="0" y="180"/>
                    </a:lnTo>
                    <a:lnTo>
                      <a:pt x="2" y="179"/>
                    </a:lnTo>
                    <a:lnTo>
                      <a:pt x="17" y="170"/>
                    </a:lnTo>
                    <a:lnTo>
                      <a:pt x="30" y="157"/>
                    </a:lnTo>
                    <a:lnTo>
                      <a:pt x="40" y="140"/>
                    </a:lnTo>
                    <a:lnTo>
                      <a:pt x="45" y="119"/>
                    </a:lnTo>
                    <a:lnTo>
                      <a:pt x="51" y="73"/>
                    </a:lnTo>
                    <a:lnTo>
                      <a:pt x="50" y="60"/>
                    </a:lnTo>
                    <a:lnTo>
                      <a:pt x="45" y="48"/>
                    </a:lnTo>
                    <a:lnTo>
                      <a:pt x="39" y="33"/>
                    </a:lnTo>
                    <a:lnTo>
                      <a:pt x="28" y="20"/>
                    </a:lnTo>
                    <a:lnTo>
                      <a:pt x="17" y="1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8" name="Freeform 1216"/>
              <p:cNvSpPr>
                <a:spLocks/>
              </p:cNvSpPr>
              <p:nvPr/>
            </p:nvSpPr>
            <p:spPr bwMode="auto">
              <a:xfrm>
                <a:off x="5314" y="1150"/>
                <a:ext cx="136" cy="230"/>
              </a:xfrm>
              <a:custGeom>
                <a:avLst/>
                <a:gdLst>
                  <a:gd name="T0" fmla="*/ 136 w 136"/>
                  <a:gd name="T1" fmla="*/ 219 h 230"/>
                  <a:gd name="T2" fmla="*/ 136 w 136"/>
                  <a:gd name="T3" fmla="*/ 39 h 230"/>
                  <a:gd name="T4" fmla="*/ 124 w 136"/>
                  <a:gd name="T5" fmla="*/ 35 h 230"/>
                  <a:gd name="T6" fmla="*/ 110 w 136"/>
                  <a:gd name="T7" fmla="*/ 35 h 230"/>
                  <a:gd name="T8" fmla="*/ 92 w 136"/>
                  <a:gd name="T9" fmla="*/ 35 h 230"/>
                  <a:gd name="T10" fmla="*/ 72 w 136"/>
                  <a:gd name="T11" fmla="*/ 32 h 230"/>
                  <a:gd name="T12" fmla="*/ 53 w 136"/>
                  <a:gd name="T13" fmla="*/ 24 h 230"/>
                  <a:gd name="T14" fmla="*/ 35 w 136"/>
                  <a:gd name="T15" fmla="*/ 16 h 230"/>
                  <a:gd name="T16" fmla="*/ 0 w 136"/>
                  <a:gd name="T17" fmla="*/ 0 h 230"/>
                  <a:gd name="T18" fmla="*/ 0 w 136"/>
                  <a:gd name="T19" fmla="*/ 226 h 230"/>
                  <a:gd name="T20" fmla="*/ 7 w 136"/>
                  <a:gd name="T21" fmla="*/ 227 h 230"/>
                  <a:gd name="T22" fmla="*/ 55 w 136"/>
                  <a:gd name="T23" fmla="*/ 230 h 230"/>
                  <a:gd name="T24" fmla="*/ 100 w 136"/>
                  <a:gd name="T25" fmla="*/ 229 h 230"/>
                  <a:gd name="T26" fmla="*/ 121 w 136"/>
                  <a:gd name="T27" fmla="*/ 224 h 230"/>
                  <a:gd name="T28" fmla="*/ 136 w 136"/>
                  <a:gd name="T29" fmla="*/ 219 h 2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230"/>
                  <a:gd name="T47" fmla="*/ 136 w 136"/>
                  <a:gd name="T48" fmla="*/ 230 h 2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230">
                    <a:moveTo>
                      <a:pt x="136" y="219"/>
                    </a:moveTo>
                    <a:lnTo>
                      <a:pt x="136" y="39"/>
                    </a:lnTo>
                    <a:lnTo>
                      <a:pt x="124" y="35"/>
                    </a:lnTo>
                    <a:lnTo>
                      <a:pt x="110" y="35"/>
                    </a:lnTo>
                    <a:lnTo>
                      <a:pt x="92" y="35"/>
                    </a:lnTo>
                    <a:lnTo>
                      <a:pt x="72" y="32"/>
                    </a:lnTo>
                    <a:lnTo>
                      <a:pt x="53" y="24"/>
                    </a:lnTo>
                    <a:lnTo>
                      <a:pt x="35" y="16"/>
                    </a:lnTo>
                    <a:lnTo>
                      <a:pt x="0" y="0"/>
                    </a:lnTo>
                    <a:lnTo>
                      <a:pt x="0" y="226"/>
                    </a:lnTo>
                    <a:lnTo>
                      <a:pt x="7" y="227"/>
                    </a:lnTo>
                    <a:lnTo>
                      <a:pt x="55" y="230"/>
                    </a:lnTo>
                    <a:lnTo>
                      <a:pt x="100" y="229"/>
                    </a:lnTo>
                    <a:lnTo>
                      <a:pt x="121" y="224"/>
                    </a:lnTo>
                    <a:lnTo>
                      <a:pt x="136" y="2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9" name="Freeform 1217"/>
              <p:cNvSpPr>
                <a:spLocks/>
              </p:cNvSpPr>
              <p:nvPr/>
            </p:nvSpPr>
            <p:spPr bwMode="auto">
              <a:xfrm>
                <a:off x="5314" y="1150"/>
                <a:ext cx="136" cy="230"/>
              </a:xfrm>
              <a:custGeom>
                <a:avLst/>
                <a:gdLst>
                  <a:gd name="T0" fmla="*/ 136 w 136"/>
                  <a:gd name="T1" fmla="*/ 219 h 230"/>
                  <a:gd name="T2" fmla="*/ 136 w 136"/>
                  <a:gd name="T3" fmla="*/ 39 h 230"/>
                  <a:gd name="T4" fmla="*/ 124 w 136"/>
                  <a:gd name="T5" fmla="*/ 35 h 230"/>
                  <a:gd name="T6" fmla="*/ 110 w 136"/>
                  <a:gd name="T7" fmla="*/ 35 h 230"/>
                  <a:gd name="T8" fmla="*/ 92 w 136"/>
                  <a:gd name="T9" fmla="*/ 35 h 230"/>
                  <a:gd name="T10" fmla="*/ 72 w 136"/>
                  <a:gd name="T11" fmla="*/ 32 h 230"/>
                  <a:gd name="T12" fmla="*/ 53 w 136"/>
                  <a:gd name="T13" fmla="*/ 24 h 230"/>
                  <a:gd name="T14" fmla="*/ 35 w 136"/>
                  <a:gd name="T15" fmla="*/ 16 h 230"/>
                  <a:gd name="T16" fmla="*/ 0 w 136"/>
                  <a:gd name="T17" fmla="*/ 0 h 230"/>
                  <a:gd name="T18" fmla="*/ 0 w 136"/>
                  <a:gd name="T19" fmla="*/ 226 h 230"/>
                  <a:gd name="T20" fmla="*/ 7 w 136"/>
                  <a:gd name="T21" fmla="*/ 227 h 230"/>
                  <a:gd name="T22" fmla="*/ 55 w 136"/>
                  <a:gd name="T23" fmla="*/ 230 h 230"/>
                  <a:gd name="T24" fmla="*/ 100 w 136"/>
                  <a:gd name="T25" fmla="*/ 229 h 230"/>
                  <a:gd name="T26" fmla="*/ 121 w 136"/>
                  <a:gd name="T27" fmla="*/ 224 h 230"/>
                  <a:gd name="T28" fmla="*/ 136 w 136"/>
                  <a:gd name="T29" fmla="*/ 219 h 2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230"/>
                  <a:gd name="T47" fmla="*/ 136 w 136"/>
                  <a:gd name="T48" fmla="*/ 230 h 2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230">
                    <a:moveTo>
                      <a:pt x="136" y="219"/>
                    </a:moveTo>
                    <a:lnTo>
                      <a:pt x="136" y="39"/>
                    </a:lnTo>
                    <a:lnTo>
                      <a:pt x="124" y="35"/>
                    </a:lnTo>
                    <a:lnTo>
                      <a:pt x="110" y="35"/>
                    </a:lnTo>
                    <a:lnTo>
                      <a:pt x="92" y="35"/>
                    </a:lnTo>
                    <a:lnTo>
                      <a:pt x="72" y="32"/>
                    </a:lnTo>
                    <a:lnTo>
                      <a:pt x="53" y="24"/>
                    </a:lnTo>
                    <a:lnTo>
                      <a:pt x="35" y="16"/>
                    </a:lnTo>
                    <a:lnTo>
                      <a:pt x="0" y="0"/>
                    </a:lnTo>
                    <a:lnTo>
                      <a:pt x="0" y="226"/>
                    </a:lnTo>
                    <a:lnTo>
                      <a:pt x="7" y="227"/>
                    </a:lnTo>
                    <a:lnTo>
                      <a:pt x="55" y="230"/>
                    </a:lnTo>
                    <a:lnTo>
                      <a:pt x="100" y="229"/>
                    </a:lnTo>
                    <a:lnTo>
                      <a:pt x="121" y="224"/>
                    </a:lnTo>
                    <a:lnTo>
                      <a:pt x="136" y="21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0" name="Freeform 1218"/>
              <p:cNvSpPr>
                <a:spLocks/>
              </p:cNvSpPr>
              <p:nvPr/>
            </p:nvSpPr>
            <p:spPr bwMode="auto">
              <a:xfrm>
                <a:off x="5423" y="1479"/>
                <a:ext cx="27" cy="50"/>
              </a:xfrm>
              <a:custGeom>
                <a:avLst/>
                <a:gdLst>
                  <a:gd name="T0" fmla="*/ 27 w 27"/>
                  <a:gd name="T1" fmla="*/ 50 h 50"/>
                  <a:gd name="T2" fmla="*/ 27 w 27"/>
                  <a:gd name="T3" fmla="*/ 0 h 50"/>
                  <a:gd name="T4" fmla="*/ 12 w 27"/>
                  <a:gd name="T5" fmla="*/ 1 h 50"/>
                  <a:gd name="T6" fmla="*/ 0 w 27"/>
                  <a:gd name="T7" fmla="*/ 9 h 50"/>
                  <a:gd name="T8" fmla="*/ 6 w 27"/>
                  <a:gd name="T9" fmla="*/ 33 h 50"/>
                  <a:gd name="T10" fmla="*/ 11 w 27"/>
                  <a:gd name="T11" fmla="*/ 41 h 50"/>
                  <a:gd name="T12" fmla="*/ 18 w 27"/>
                  <a:gd name="T13" fmla="*/ 46 h 50"/>
                  <a:gd name="T14" fmla="*/ 26 w 27"/>
                  <a:gd name="T15" fmla="*/ 50 h 50"/>
                  <a:gd name="T16" fmla="*/ 27 w 2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0"/>
                  <a:gd name="T29" fmla="*/ 27 w 2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0">
                    <a:moveTo>
                      <a:pt x="27" y="50"/>
                    </a:moveTo>
                    <a:lnTo>
                      <a:pt x="27" y="0"/>
                    </a:lnTo>
                    <a:lnTo>
                      <a:pt x="12" y="1"/>
                    </a:lnTo>
                    <a:lnTo>
                      <a:pt x="0" y="9"/>
                    </a:lnTo>
                    <a:lnTo>
                      <a:pt x="6" y="33"/>
                    </a:lnTo>
                    <a:lnTo>
                      <a:pt x="11" y="41"/>
                    </a:lnTo>
                    <a:lnTo>
                      <a:pt x="18" y="46"/>
                    </a:lnTo>
                    <a:lnTo>
                      <a:pt x="26" y="50"/>
                    </a:lnTo>
                    <a:lnTo>
                      <a:pt x="27" y="5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1" name="Freeform 1219"/>
              <p:cNvSpPr>
                <a:spLocks/>
              </p:cNvSpPr>
              <p:nvPr/>
            </p:nvSpPr>
            <p:spPr bwMode="auto">
              <a:xfrm>
                <a:off x="5423" y="1479"/>
                <a:ext cx="27" cy="50"/>
              </a:xfrm>
              <a:custGeom>
                <a:avLst/>
                <a:gdLst>
                  <a:gd name="T0" fmla="*/ 27 w 27"/>
                  <a:gd name="T1" fmla="*/ 50 h 50"/>
                  <a:gd name="T2" fmla="*/ 27 w 27"/>
                  <a:gd name="T3" fmla="*/ 0 h 50"/>
                  <a:gd name="T4" fmla="*/ 12 w 27"/>
                  <a:gd name="T5" fmla="*/ 1 h 50"/>
                  <a:gd name="T6" fmla="*/ 0 w 27"/>
                  <a:gd name="T7" fmla="*/ 9 h 50"/>
                  <a:gd name="T8" fmla="*/ 6 w 27"/>
                  <a:gd name="T9" fmla="*/ 33 h 50"/>
                  <a:gd name="T10" fmla="*/ 11 w 27"/>
                  <a:gd name="T11" fmla="*/ 41 h 50"/>
                  <a:gd name="T12" fmla="*/ 18 w 27"/>
                  <a:gd name="T13" fmla="*/ 46 h 50"/>
                  <a:gd name="T14" fmla="*/ 26 w 27"/>
                  <a:gd name="T15" fmla="*/ 50 h 50"/>
                  <a:gd name="T16" fmla="*/ 27 w 2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0"/>
                  <a:gd name="T29" fmla="*/ 27 w 2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0">
                    <a:moveTo>
                      <a:pt x="27" y="50"/>
                    </a:moveTo>
                    <a:lnTo>
                      <a:pt x="27" y="0"/>
                    </a:lnTo>
                    <a:lnTo>
                      <a:pt x="12" y="1"/>
                    </a:lnTo>
                    <a:lnTo>
                      <a:pt x="0" y="9"/>
                    </a:lnTo>
                    <a:lnTo>
                      <a:pt x="6" y="33"/>
                    </a:lnTo>
                    <a:lnTo>
                      <a:pt x="11" y="41"/>
                    </a:lnTo>
                    <a:lnTo>
                      <a:pt x="18" y="46"/>
                    </a:lnTo>
                    <a:lnTo>
                      <a:pt x="26" y="50"/>
                    </a:lnTo>
                    <a:lnTo>
                      <a:pt x="27" y="5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2" name="Freeform 1220"/>
              <p:cNvSpPr>
                <a:spLocks/>
              </p:cNvSpPr>
              <p:nvPr/>
            </p:nvSpPr>
            <p:spPr bwMode="auto">
              <a:xfrm>
                <a:off x="5314" y="1440"/>
                <a:ext cx="136" cy="1712"/>
              </a:xfrm>
              <a:custGeom>
                <a:avLst/>
                <a:gdLst>
                  <a:gd name="T0" fmla="*/ 136 w 136"/>
                  <a:gd name="T1" fmla="*/ 280 h 1712"/>
                  <a:gd name="T2" fmla="*/ 136 w 136"/>
                  <a:gd name="T3" fmla="*/ 149 h 1712"/>
                  <a:gd name="T4" fmla="*/ 126 w 136"/>
                  <a:gd name="T5" fmla="*/ 143 h 1712"/>
                  <a:gd name="T6" fmla="*/ 109 w 136"/>
                  <a:gd name="T7" fmla="*/ 136 h 1712"/>
                  <a:gd name="T8" fmla="*/ 92 w 136"/>
                  <a:gd name="T9" fmla="*/ 131 h 1712"/>
                  <a:gd name="T10" fmla="*/ 78 w 136"/>
                  <a:gd name="T11" fmla="*/ 132 h 1712"/>
                  <a:gd name="T12" fmla="*/ 58 w 136"/>
                  <a:gd name="T13" fmla="*/ 137 h 1712"/>
                  <a:gd name="T14" fmla="*/ 38 w 136"/>
                  <a:gd name="T15" fmla="*/ 137 h 1712"/>
                  <a:gd name="T16" fmla="*/ 32 w 136"/>
                  <a:gd name="T17" fmla="*/ 134 h 1712"/>
                  <a:gd name="T18" fmla="*/ 27 w 136"/>
                  <a:gd name="T19" fmla="*/ 126 h 1712"/>
                  <a:gd name="T20" fmla="*/ 24 w 136"/>
                  <a:gd name="T21" fmla="*/ 88 h 1712"/>
                  <a:gd name="T22" fmla="*/ 20 w 136"/>
                  <a:gd name="T23" fmla="*/ 68 h 1712"/>
                  <a:gd name="T24" fmla="*/ 13 w 136"/>
                  <a:gd name="T25" fmla="*/ 49 h 1712"/>
                  <a:gd name="T26" fmla="*/ 15 w 136"/>
                  <a:gd name="T27" fmla="*/ 36 h 1712"/>
                  <a:gd name="T28" fmla="*/ 13 w 136"/>
                  <a:gd name="T29" fmla="*/ 25 h 1712"/>
                  <a:gd name="T30" fmla="*/ 10 w 136"/>
                  <a:gd name="T31" fmla="*/ 14 h 1712"/>
                  <a:gd name="T32" fmla="*/ 4 w 136"/>
                  <a:gd name="T33" fmla="*/ 5 h 1712"/>
                  <a:gd name="T34" fmla="*/ 0 w 136"/>
                  <a:gd name="T35" fmla="*/ 0 h 1712"/>
                  <a:gd name="T36" fmla="*/ 0 w 136"/>
                  <a:gd name="T37" fmla="*/ 417 h 1712"/>
                  <a:gd name="T38" fmla="*/ 7 w 136"/>
                  <a:gd name="T39" fmla="*/ 419 h 1712"/>
                  <a:gd name="T40" fmla="*/ 18 w 136"/>
                  <a:gd name="T41" fmla="*/ 425 h 1712"/>
                  <a:gd name="T42" fmla="*/ 35 w 136"/>
                  <a:gd name="T43" fmla="*/ 443 h 1712"/>
                  <a:gd name="T44" fmla="*/ 49 w 136"/>
                  <a:gd name="T45" fmla="*/ 466 h 1712"/>
                  <a:gd name="T46" fmla="*/ 58 w 136"/>
                  <a:gd name="T47" fmla="*/ 491 h 1712"/>
                  <a:gd name="T48" fmla="*/ 61 w 136"/>
                  <a:gd name="T49" fmla="*/ 514 h 1712"/>
                  <a:gd name="T50" fmla="*/ 56 w 136"/>
                  <a:gd name="T51" fmla="*/ 532 h 1712"/>
                  <a:gd name="T52" fmla="*/ 40 w 136"/>
                  <a:gd name="T53" fmla="*/ 529 h 1712"/>
                  <a:gd name="T54" fmla="*/ 32 w 136"/>
                  <a:gd name="T55" fmla="*/ 531 h 1712"/>
                  <a:gd name="T56" fmla="*/ 15 w 136"/>
                  <a:gd name="T57" fmla="*/ 551 h 1712"/>
                  <a:gd name="T58" fmla="*/ 7 w 136"/>
                  <a:gd name="T59" fmla="*/ 538 h 1712"/>
                  <a:gd name="T60" fmla="*/ 0 w 136"/>
                  <a:gd name="T61" fmla="*/ 528 h 1712"/>
                  <a:gd name="T62" fmla="*/ 0 w 136"/>
                  <a:gd name="T63" fmla="*/ 1649 h 1712"/>
                  <a:gd name="T64" fmla="*/ 12 w 136"/>
                  <a:gd name="T65" fmla="*/ 1641 h 1712"/>
                  <a:gd name="T66" fmla="*/ 27 w 136"/>
                  <a:gd name="T67" fmla="*/ 1629 h 1712"/>
                  <a:gd name="T68" fmla="*/ 49 w 136"/>
                  <a:gd name="T69" fmla="*/ 1652 h 1712"/>
                  <a:gd name="T70" fmla="*/ 73 w 136"/>
                  <a:gd name="T71" fmla="*/ 1674 h 1712"/>
                  <a:gd name="T72" fmla="*/ 118 w 136"/>
                  <a:gd name="T73" fmla="*/ 1700 h 1712"/>
                  <a:gd name="T74" fmla="*/ 136 w 136"/>
                  <a:gd name="T75" fmla="*/ 1712 h 1712"/>
                  <a:gd name="T76" fmla="*/ 136 w 136"/>
                  <a:gd name="T77" fmla="*/ 379 h 1712"/>
                  <a:gd name="T78" fmla="*/ 130 w 136"/>
                  <a:gd name="T79" fmla="*/ 379 h 1712"/>
                  <a:gd name="T80" fmla="*/ 123 w 136"/>
                  <a:gd name="T81" fmla="*/ 375 h 1712"/>
                  <a:gd name="T82" fmla="*/ 115 w 136"/>
                  <a:gd name="T83" fmla="*/ 372 h 1712"/>
                  <a:gd name="T84" fmla="*/ 109 w 136"/>
                  <a:gd name="T85" fmla="*/ 366 h 1712"/>
                  <a:gd name="T86" fmla="*/ 104 w 136"/>
                  <a:gd name="T87" fmla="*/ 359 h 1712"/>
                  <a:gd name="T88" fmla="*/ 98 w 136"/>
                  <a:gd name="T89" fmla="*/ 332 h 1712"/>
                  <a:gd name="T90" fmla="*/ 107 w 136"/>
                  <a:gd name="T91" fmla="*/ 323 h 1712"/>
                  <a:gd name="T92" fmla="*/ 112 w 136"/>
                  <a:gd name="T93" fmla="*/ 322 h 1712"/>
                  <a:gd name="T94" fmla="*/ 115 w 136"/>
                  <a:gd name="T95" fmla="*/ 325 h 1712"/>
                  <a:gd name="T96" fmla="*/ 127 w 136"/>
                  <a:gd name="T97" fmla="*/ 328 h 1712"/>
                  <a:gd name="T98" fmla="*/ 129 w 136"/>
                  <a:gd name="T99" fmla="*/ 317 h 1712"/>
                  <a:gd name="T100" fmla="*/ 126 w 136"/>
                  <a:gd name="T101" fmla="*/ 308 h 1712"/>
                  <a:gd name="T102" fmla="*/ 118 w 136"/>
                  <a:gd name="T103" fmla="*/ 300 h 1712"/>
                  <a:gd name="T104" fmla="*/ 109 w 136"/>
                  <a:gd name="T105" fmla="*/ 294 h 1712"/>
                  <a:gd name="T106" fmla="*/ 89 w 136"/>
                  <a:gd name="T107" fmla="*/ 283 h 1712"/>
                  <a:gd name="T108" fmla="*/ 75 w 136"/>
                  <a:gd name="T109" fmla="*/ 274 h 1712"/>
                  <a:gd name="T110" fmla="*/ 93 w 136"/>
                  <a:gd name="T111" fmla="*/ 272 h 1712"/>
                  <a:gd name="T112" fmla="*/ 120 w 136"/>
                  <a:gd name="T113" fmla="*/ 275 h 1712"/>
                  <a:gd name="T114" fmla="*/ 132 w 136"/>
                  <a:gd name="T115" fmla="*/ 279 h 1712"/>
                  <a:gd name="T116" fmla="*/ 136 w 136"/>
                  <a:gd name="T117" fmla="*/ 280 h 17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6"/>
                  <a:gd name="T178" fmla="*/ 0 h 1712"/>
                  <a:gd name="T179" fmla="*/ 136 w 136"/>
                  <a:gd name="T180" fmla="*/ 1712 h 17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6" h="1712">
                    <a:moveTo>
                      <a:pt x="136" y="280"/>
                    </a:moveTo>
                    <a:lnTo>
                      <a:pt x="136" y="149"/>
                    </a:lnTo>
                    <a:lnTo>
                      <a:pt x="126" y="143"/>
                    </a:lnTo>
                    <a:lnTo>
                      <a:pt x="109" y="136"/>
                    </a:lnTo>
                    <a:lnTo>
                      <a:pt x="92" y="131"/>
                    </a:lnTo>
                    <a:lnTo>
                      <a:pt x="78" y="132"/>
                    </a:lnTo>
                    <a:lnTo>
                      <a:pt x="58" y="137"/>
                    </a:lnTo>
                    <a:lnTo>
                      <a:pt x="38" y="137"/>
                    </a:lnTo>
                    <a:lnTo>
                      <a:pt x="32" y="134"/>
                    </a:lnTo>
                    <a:lnTo>
                      <a:pt x="27" y="126"/>
                    </a:lnTo>
                    <a:lnTo>
                      <a:pt x="24" y="88"/>
                    </a:lnTo>
                    <a:lnTo>
                      <a:pt x="20" y="68"/>
                    </a:lnTo>
                    <a:lnTo>
                      <a:pt x="13" y="49"/>
                    </a:lnTo>
                    <a:lnTo>
                      <a:pt x="15" y="36"/>
                    </a:lnTo>
                    <a:lnTo>
                      <a:pt x="13" y="25"/>
                    </a:lnTo>
                    <a:lnTo>
                      <a:pt x="10" y="14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417"/>
                    </a:lnTo>
                    <a:lnTo>
                      <a:pt x="7" y="419"/>
                    </a:lnTo>
                    <a:lnTo>
                      <a:pt x="18" y="425"/>
                    </a:lnTo>
                    <a:lnTo>
                      <a:pt x="35" y="443"/>
                    </a:lnTo>
                    <a:lnTo>
                      <a:pt x="49" y="466"/>
                    </a:lnTo>
                    <a:lnTo>
                      <a:pt x="58" y="491"/>
                    </a:lnTo>
                    <a:lnTo>
                      <a:pt x="61" y="514"/>
                    </a:lnTo>
                    <a:lnTo>
                      <a:pt x="56" y="532"/>
                    </a:lnTo>
                    <a:lnTo>
                      <a:pt x="40" y="529"/>
                    </a:lnTo>
                    <a:lnTo>
                      <a:pt x="32" y="531"/>
                    </a:lnTo>
                    <a:lnTo>
                      <a:pt x="15" y="551"/>
                    </a:lnTo>
                    <a:lnTo>
                      <a:pt x="7" y="538"/>
                    </a:lnTo>
                    <a:lnTo>
                      <a:pt x="0" y="528"/>
                    </a:lnTo>
                    <a:lnTo>
                      <a:pt x="0" y="1649"/>
                    </a:lnTo>
                    <a:lnTo>
                      <a:pt x="12" y="1641"/>
                    </a:lnTo>
                    <a:lnTo>
                      <a:pt x="27" y="1629"/>
                    </a:lnTo>
                    <a:lnTo>
                      <a:pt x="49" y="1652"/>
                    </a:lnTo>
                    <a:lnTo>
                      <a:pt x="73" y="1674"/>
                    </a:lnTo>
                    <a:lnTo>
                      <a:pt x="118" y="1700"/>
                    </a:lnTo>
                    <a:lnTo>
                      <a:pt x="136" y="1712"/>
                    </a:lnTo>
                    <a:lnTo>
                      <a:pt x="136" y="379"/>
                    </a:lnTo>
                    <a:lnTo>
                      <a:pt x="130" y="379"/>
                    </a:lnTo>
                    <a:lnTo>
                      <a:pt x="123" y="375"/>
                    </a:lnTo>
                    <a:lnTo>
                      <a:pt x="115" y="372"/>
                    </a:lnTo>
                    <a:lnTo>
                      <a:pt x="109" y="366"/>
                    </a:lnTo>
                    <a:lnTo>
                      <a:pt x="104" y="359"/>
                    </a:lnTo>
                    <a:lnTo>
                      <a:pt x="98" y="332"/>
                    </a:lnTo>
                    <a:lnTo>
                      <a:pt x="107" y="323"/>
                    </a:lnTo>
                    <a:lnTo>
                      <a:pt x="112" y="322"/>
                    </a:lnTo>
                    <a:lnTo>
                      <a:pt x="115" y="325"/>
                    </a:lnTo>
                    <a:lnTo>
                      <a:pt x="127" y="328"/>
                    </a:lnTo>
                    <a:lnTo>
                      <a:pt x="129" y="317"/>
                    </a:lnTo>
                    <a:lnTo>
                      <a:pt x="126" y="308"/>
                    </a:lnTo>
                    <a:lnTo>
                      <a:pt x="118" y="300"/>
                    </a:lnTo>
                    <a:lnTo>
                      <a:pt x="109" y="294"/>
                    </a:lnTo>
                    <a:lnTo>
                      <a:pt x="89" y="283"/>
                    </a:lnTo>
                    <a:lnTo>
                      <a:pt x="75" y="274"/>
                    </a:lnTo>
                    <a:lnTo>
                      <a:pt x="93" y="272"/>
                    </a:lnTo>
                    <a:lnTo>
                      <a:pt x="120" y="275"/>
                    </a:lnTo>
                    <a:lnTo>
                      <a:pt x="132" y="279"/>
                    </a:lnTo>
                    <a:lnTo>
                      <a:pt x="136" y="28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3" name="Freeform 1221"/>
              <p:cNvSpPr>
                <a:spLocks/>
              </p:cNvSpPr>
              <p:nvPr/>
            </p:nvSpPr>
            <p:spPr bwMode="auto">
              <a:xfrm>
                <a:off x="5314" y="1440"/>
                <a:ext cx="136" cy="1712"/>
              </a:xfrm>
              <a:custGeom>
                <a:avLst/>
                <a:gdLst>
                  <a:gd name="T0" fmla="*/ 136 w 136"/>
                  <a:gd name="T1" fmla="*/ 280 h 1712"/>
                  <a:gd name="T2" fmla="*/ 136 w 136"/>
                  <a:gd name="T3" fmla="*/ 149 h 1712"/>
                  <a:gd name="T4" fmla="*/ 126 w 136"/>
                  <a:gd name="T5" fmla="*/ 143 h 1712"/>
                  <a:gd name="T6" fmla="*/ 109 w 136"/>
                  <a:gd name="T7" fmla="*/ 136 h 1712"/>
                  <a:gd name="T8" fmla="*/ 92 w 136"/>
                  <a:gd name="T9" fmla="*/ 131 h 1712"/>
                  <a:gd name="T10" fmla="*/ 78 w 136"/>
                  <a:gd name="T11" fmla="*/ 132 h 1712"/>
                  <a:gd name="T12" fmla="*/ 58 w 136"/>
                  <a:gd name="T13" fmla="*/ 137 h 1712"/>
                  <a:gd name="T14" fmla="*/ 38 w 136"/>
                  <a:gd name="T15" fmla="*/ 137 h 1712"/>
                  <a:gd name="T16" fmla="*/ 32 w 136"/>
                  <a:gd name="T17" fmla="*/ 134 h 1712"/>
                  <a:gd name="T18" fmla="*/ 27 w 136"/>
                  <a:gd name="T19" fmla="*/ 126 h 1712"/>
                  <a:gd name="T20" fmla="*/ 24 w 136"/>
                  <a:gd name="T21" fmla="*/ 88 h 1712"/>
                  <a:gd name="T22" fmla="*/ 20 w 136"/>
                  <a:gd name="T23" fmla="*/ 68 h 1712"/>
                  <a:gd name="T24" fmla="*/ 13 w 136"/>
                  <a:gd name="T25" fmla="*/ 49 h 1712"/>
                  <a:gd name="T26" fmla="*/ 15 w 136"/>
                  <a:gd name="T27" fmla="*/ 36 h 1712"/>
                  <a:gd name="T28" fmla="*/ 13 w 136"/>
                  <a:gd name="T29" fmla="*/ 25 h 1712"/>
                  <a:gd name="T30" fmla="*/ 10 w 136"/>
                  <a:gd name="T31" fmla="*/ 14 h 1712"/>
                  <a:gd name="T32" fmla="*/ 4 w 136"/>
                  <a:gd name="T33" fmla="*/ 5 h 1712"/>
                  <a:gd name="T34" fmla="*/ 0 w 136"/>
                  <a:gd name="T35" fmla="*/ 0 h 1712"/>
                  <a:gd name="T36" fmla="*/ 0 w 136"/>
                  <a:gd name="T37" fmla="*/ 417 h 1712"/>
                  <a:gd name="T38" fmla="*/ 7 w 136"/>
                  <a:gd name="T39" fmla="*/ 419 h 1712"/>
                  <a:gd name="T40" fmla="*/ 18 w 136"/>
                  <a:gd name="T41" fmla="*/ 425 h 1712"/>
                  <a:gd name="T42" fmla="*/ 35 w 136"/>
                  <a:gd name="T43" fmla="*/ 443 h 1712"/>
                  <a:gd name="T44" fmla="*/ 49 w 136"/>
                  <a:gd name="T45" fmla="*/ 466 h 1712"/>
                  <a:gd name="T46" fmla="*/ 58 w 136"/>
                  <a:gd name="T47" fmla="*/ 491 h 1712"/>
                  <a:gd name="T48" fmla="*/ 61 w 136"/>
                  <a:gd name="T49" fmla="*/ 514 h 1712"/>
                  <a:gd name="T50" fmla="*/ 56 w 136"/>
                  <a:gd name="T51" fmla="*/ 532 h 1712"/>
                  <a:gd name="T52" fmla="*/ 40 w 136"/>
                  <a:gd name="T53" fmla="*/ 529 h 1712"/>
                  <a:gd name="T54" fmla="*/ 32 w 136"/>
                  <a:gd name="T55" fmla="*/ 531 h 1712"/>
                  <a:gd name="T56" fmla="*/ 15 w 136"/>
                  <a:gd name="T57" fmla="*/ 551 h 1712"/>
                  <a:gd name="T58" fmla="*/ 7 w 136"/>
                  <a:gd name="T59" fmla="*/ 538 h 1712"/>
                  <a:gd name="T60" fmla="*/ 0 w 136"/>
                  <a:gd name="T61" fmla="*/ 528 h 1712"/>
                  <a:gd name="T62" fmla="*/ 0 w 136"/>
                  <a:gd name="T63" fmla="*/ 1649 h 1712"/>
                  <a:gd name="T64" fmla="*/ 12 w 136"/>
                  <a:gd name="T65" fmla="*/ 1641 h 1712"/>
                  <a:gd name="T66" fmla="*/ 27 w 136"/>
                  <a:gd name="T67" fmla="*/ 1629 h 1712"/>
                  <a:gd name="T68" fmla="*/ 49 w 136"/>
                  <a:gd name="T69" fmla="*/ 1652 h 1712"/>
                  <a:gd name="T70" fmla="*/ 73 w 136"/>
                  <a:gd name="T71" fmla="*/ 1674 h 1712"/>
                  <a:gd name="T72" fmla="*/ 118 w 136"/>
                  <a:gd name="T73" fmla="*/ 1700 h 1712"/>
                  <a:gd name="T74" fmla="*/ 136 w 136"/>
                  <a:gd name="T75" fmla="*/ 1712 h 1712"/>
                  <a:gd name="T76" fmla="*/ 136 w 136"/>
                  <a:gd name="T77" fmla="*/ 379 h 1712"/>
                  <a:gd name="T78" fmla="*/ 130 w 136"/>
                  <a:gd name="T79" fmla="*/ 379 h 1712"/>
                  <a:gd name="T80" fmla="*/ 123 w 136"/>
                  <a:gd name="T81" fmla="*/ 375 h 1712"/>
                  <a:gd name="T82" fmla="*/ 115 w 136"/>
                  <a:gd name="T83" fmla="*/ 372 h 1712"/>
                  <a:gd name="T84" fmla="*/ 109 w 136"/>
                  <a:gd name="T85" fmla="*/ 366 h 1712"/>
                  <a:gd name="T86" fmla="*/ 104 w 136"/>
                  <a:gd name="T87" fmla="*/ 359 h 1712"/>
                  <a:gd name="T88" fmla="*/ 98 w 136"/>
                  <a:gd name="T89" fmla="*/ 332 h 1712"/>
                  <a:gd name="T90" fmla="*/ 107 w 136"/>
                  <a:gd name="T91" fmla="*/ 323 h 1712"/>
                  <a:gd name="T92" fmla="*/ 112 w 136"/>
                  <a:gd name="T93" fmla="*/ 322 h 1712"/>
                  <a:gd name="T94" fmla="*/ 115 w 136"/>
                  <a:gd name="T95" fmla="*/ 325 h 1712"/>
                  <a:gd name="T96" fmla="*/ 127 w 136"/>
                  <a:gd name="T97" fmla="*/ 328 h 1712"/>
                  <a:gd name="T98" fmla="*/ 129 w 136"/>
                  <a:gd name="T99" fmla="*/ 317 h 1712"/>
                  <a:gd name="T100" fmla="*/ 126 w 136"/>
                  <a:gd name="T101" fmla="*/ 308 h 1712"/>
                  <a:gd name="T102" fmla="*/ 118 w 136"/>
                  <a:gd name="T103" fmla="*/ 300 h 1712"/>
                  <a:gd name="T104" fmla="*/ 109 w 136"/>
                  <a:gd name="T105" fmla="*/ 294 h 1712"/>
                  <a:gd name="T106" fmla="*/ 89 w 136"/>
                  <a:gd name="T107" fmla="*/ 283 h 1712"/>
                  <a:gd name="T108" fmla="*/ 75 w 136"/>
                  <a:gd name="T109" fmla="*/ 274 h 1712"/>
                  <a:gd name="T110" fmla="*/ 93 w 136"/>
                  <a:gd name="T111" fmla="*/ 272 h 1712"/>
                  <a:gd name="T112" fmla="*/ 120 w 136"/>
                  <a:gd name="T113" fmla="*/ 275 h 1712"/>
                  <a:gd name="T114" fmla="*/ 132 w 136"/>
                  <a:gd name="T115" fmla="*/ 279 h 1712"/>
                  <a:gd name="T116" fmla="*/ 136 w 136"/>
                  <a:gd name="T117" fmla="*/ 280 h 17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6"/>
                  <a:gd name="T178" fmla="*/ 0 h 1712"/>
                  <a:gd name="T179" fmla="*/ 136 w 136"/>
                  <a:gd name="T180" fmla="*/ 1712 h 17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6" h="1712">
                    <a:moveTo>
                      <a:pt x="136" y="280"/>
                    </a:moveTo>
                    <a:lnTo>
                      <a:pt x="136" y="149"/>
                    </a:lnTo>
                    <a:lnTo>
                      <a:pt x="126" y="143"/>
                    </a:lnTo>
                    <a:lnTo>
                      <a:pt x="109" y="136"/>
                    </a:lnTo>
                    <a:lnTo>
                      <a:pt x="92" y="131"/>
                    </a:lnTo>
                    <a:lnTo>
                      <a:pt x="78" y="132"/>
                    </a:lnTo>
                    <a:lnTo>
                      <a:pt x="58" y="137"/>
                    </a:lnTo>
                    <a:lnTo>
                      <a:pt x="38" y="137"/>
                    </a:lnTo>
                    <a:lnTo>
                      <a:pt x="32" y="134"/>
                    </a:lnTo>
                    <a:lnTo>
                      <a:pt x="27" y="126"/>
                    </a:lnTo>
                    <a:lnTo>
                      <a:pt x="24" y="88"/>
                    </a:lnTo>
                    <a:lnTo>
                      <a:pt x="20" y="68"/>
                    </a:lnTo>
                    <a:lnTo>
                      <a:pt x="13" y="49"/>
                    </a:lnTo>
                    <a:lnTo>
                      <a:pt x="15" y="36"/>
                    </a:lnTo>
                    <a:lnTo>
                      <a:pt x="13" y="25"/>
                    </a:lnTo>
                    <a:lnTo>
                      <a:pt x="10" y="14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417"/>
                    </a:lnTo>
                    <a:lnTo>
                      <a:pt x="7" y="419"/>
                    </a:lnTo>
                    <a:lnTo>
                      <a:pt x="18" y="425"/>
                    </a:lnTo>
                    <a:lnTo>
                      <a:pt x="35" y="443"/>
                    </a:lnTo>
                    <a:lnTo>
                      <a:pt x="49" y="466"/>
                    </a:lnTo>
                    <a:lnTo>
                      <a:pt x="58" y="491"/>
                    </a:lnTo>
                    <a:lnTo>
                      <a:pt x="61" y="514"/>
                    </a:lnTo>
                    <a:lnTo>
                      <a:pt x="56" y="532"/>
                    </a:lnTo>
                    <a:lnTo>
                      <a:pt x="40" y="529"/>
                    </a:lnTo>
                    <a:lnTo>
                      <a:pt x="32" y="531"/>
                    </a:lnTo>
                    <a:lnTo>
                      <a:pt x="15" y="551"/>
                    </a:lnTo>
                    <a:lnTo>
                      <a:pt x="7" y="538"/>
                    </a:lnTo>
                    <a:lnTo>
                      <a:pt x="0" y="528"/>
                    </a:lnTo>
                    <a:lnTo>
                      <a:pt x="0" y="1649"/>
                    </a:lnTo>
                    <a:lnTo>
                      <a:pt x="12" y="1641"/>
                    </a:lnTo>
                    <a:lnTo>
                      <a:pt x="27" y="1629"/>
                    </a:lnTo>
                    <a:lnTo>
                      <a:pt x="49" y="1652"/>
                    </a:lnTo>
                    <a:lnTo>
                      <a:pt x="73" y="1674"/>
                    </a:lnTo>
                    <a:lnTo>
                      <a:pt x="118" y="1700"/>
                    </a:lnTo>
                    <a:lnTo>
                      <a:pt x="136" y="1712"/>
                    </a:lnTo>
                    <a:lnTo>
                      <a:pt x="136" y="379"/>
                    </a:lnTo>
                    <a:lnTo>
                      <a:pt x="130" y="379"/>
                    </a:lnTo>
                    <a:lnTo>
                      <a:pt x="123" y="375"/>
                    </a:lnTo>
                    <a:lnTo>
                      <a:pt x="115" y="372"/>
                    </a:lnTo>
                    <a:lnTo>
                      <a:pt x="109" y="366"/>
                    </a:lnTo>
                    <a:lnTo>
                      <a:pt x="104" y="359"/>
                    </a:lnTo>
                    <a:lnTo>
                      <a:pt x="98" y="332"/>
                    </a:lnTo>
                    <a:lnTo>
                      <a:pt x="107" y="323"/>
                    </a:lnTo>
                    <a:lnTo>
                      <a:pt x="112" y="322"/>
                    </a:lnTo>
                    <a:lnTo>
                      <a:pt x="115" y="325"/>
                    </a:lnTo>
                    <a:lnTo>
                      <a:pt x="127" y="328"/>
                    </a:lnTo>
                    <a:lnTo>
                      <a:pt x="129" y="317"/>
                    </a:lnTo>
                    <a:lnTo>
                      <a:pt x="126" y="308"/>
                    </a:lnTo>
                    <a:lnTo>
                      <a:pt x="118" y="300"/>
                    </a:lnTo>
                    <a:lnTo>
                      <a:pt x="109" y="294"/>
                    </a:lnTo>
                    <a:lnTo>
                      <a:pt x="89" y="283"/>
                    </a:lnTo>
                    <a:lnTo>
                      <a:pt x="75" y="274"/>
                    </a:lnTo>
                    <a:lnTo>
                      <a:pt x="93" y="272"/>
                    </a:lnTo>
                    <a:lnTo>
                      <a:pt x="120" y="275"/>
                    </a:lnTo>
                    <a:lnTo>
                      <a:pt x="132" y="279"/>
                    </a:lnTo>
                    <a:lnTo>
                      <a:pt x="136" y="28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4" name="Freeform 1222"/>
              <p:cNvSpPr>
                <a:spLocks/>
              </p:cNvSpPr>
              <p:nvPr/>
            </p:nvSpPr>
            <p:spPr bwMode="auto">
              <a:xfrm>
                <a:off x="4964" y="1094"/>
                <a:ext cx="350" cy="2046"/>
              </a:xfrm>
              <a:custGeom>
                <a:avLst/>
                <a:gdLst>
                  <a:gd name="T0" fmla="*/ 333 w 350"/>
                  <a:gd name="T1" fmla="*/ 49 h 2046"/>
                  <a:gd name="T2" fmla="*/ 279 w 350"/>
                  <a:gd name="T3" fmla="*/ 43 h 2046"/>
                  <a:gd name="T4" fmla="*/ 180 w 350"/>
                  <a:gd name="T5" fmla="*/ 49 h 2046"/>
                  <a:gd name="T6" fmla="*/ 179 w 350"/>
                  <a:gd name="T7" fmla="*/ 29 h 2046"/>
                  <a:gd name="T8" fmla="*/ 183 w 350"/>
                  <a:gd name="T9" fmla="*/ 23 h 2046"/>
                  <a:gd name="T10" fmla="*/ 145 w 350"/>
                  <a:gd name="T11" fmla="*/ 11 h 2046"/>
                  <a:gd name="T12" fmla="*/ 110 w 350"/>
                  <a:gd name="T13" fmla="*/ 48 h 2046"/>
                  <a:gd name="T14" fmla="*/ 57 w 350"/>
                  <a:gd name="T15" fmla="*/ 119 h 2046"/>
                  <a:gd name="T16" fmla="*/ 80 w 350"/>
                  <a:gd name="T17" fmla="*/ 199 h 2046"/>
                  <a:gd name="T18" fmla="*/ 117 w 350"/>
                  <a:gd name="T19" fmla="*/ 220 h 2046"/>
                  <a:gd name="T20" fmla="*/ 131 w 350"/>
                  <a:gd name="T21" fmla="*/ 283 h 2046"/>
                  <a:gd name="T22" fmla="*/ 194 w 350"/>
                  <a:gd name="T23" fmla="*/ 395 h 2046"/>
                  <a:gd name="T24" fmla="*/ 205 w 350"/>
                  <a:gd name="T25" fmla="*/ 506 h 2046"/>
                  <a:gd name="T26" fmla="*/ 243 w 350"/>
                  <a:gd name="T27" fmla="*/ 563 h 2046"/>
                  <a:gd name="T28" fmla="*/ 270 w 350"/>
                  <a:gd name="T29" fmla="*/ 621 h 2046"/>
                  <a:gd name="T30" fmla="*/ 303 w 350"/>
                  <a:gd name="T31" fmla="*/ 660 h 2046"/>
                  <a:gd name="T32" fmla="*/ 308 w 350"/>
                  <a:gd name="T33" fmla="*/ 711 h 2046"/>
                  <a:gd name="T34" fmla="*/ 260 w 350"/>
                  <a:gd name="T35" fmla="*/ 804 h 2046"/>
                  <a:gd name="T36" fmla="*/ 199 w 350"/>
                  <a:gd name="T37" fmla="*/ 877 h 2046"/>
                  <a:gd name="T38" fmla="*/ 245 w 350"/>
                  <a:gd name="T39" fmla="*/ 881 h 2046"/>
                  <a:gd name="T40" fmla="*/ 257 w 350"/>
                  <a:gd name="T41" fmla="*/ 908 h 2046"/>
                  <a:gd name="T42" fmla="*/ 311 w 350"/>
                  <a:gd name="T43" fmla="*/ 903 h 2046"/>
                  <a:gd name="T44" fmla="*/ 270 w 350"/>
                  <a:gd name="T45" fmla="*/ 946 h 2046"/>
                  <a:gd name="T46" fmla="*/ 230 w 350"/>
                  <a:gd name="T47" fmla="*/ 984 h 2046"/>
                  <a:gd name="T48" fmla="*/ 217 w 350"/>
                  <a:gd name="T49" fmla="*/ 1023 h 2046"/>
                  <a:gd name="T50" fmla="*/ 206 w 350"/>
                  <a:gd name="T51" fmla="*/ 1048 h 2046"/>
                  <a:gd name="T52" fmla="*/ 208 w 350"/>
                  <a:gd name="T53" fmla="*/ 1060 h 2046"/>
                  <a:gd name="T54" fmla="*/ 236 w 350"/>
                  <a:gd name="T55" fmla="*/ 1083 h 2046"/>
                  <a:gd name="T56" fmla="*/ 197 w 350"/>
                  <a:gd name="T57" fmla="*/ 1126 h 2046"/>
                  <a:gd name="T58" fmla="*/ 239 w 350"/>
                  <a:gd name="T59" fmla="*/ 1147 h 2046"/>
                  <a:gd name="T60" fmla="*/ 291 w 350"/>
                  <a:gd name="T61" fmla="*/ 1164 h 2046"/>
                  <a:gd name="T62" fmla="*/ 300 w 350"/>
                  <a:gd name="T63" fmla="*/ 1215 h 2046"/>
                  <a:gd name="T64" fmla="*/ 276 w 350"/>
                  <a:gd name="T65" fmla="*/ 1287 h 2046"/>
                  <a:gd name="T66" fmla="*/ 240 w 350"/>
                  <a:gd name="T67" fmla="*/ 1327 h 2046"/>
                  <a:gd name="T68" fmla="*/ 214 w 350"/>
                  <a:gd name="T69" fmla="*/ 1327 h 2046"/>
                  <a:gd name="T70" fmla="*/ 139 w 350"/>
                  <a:gd name="T71" fmla="*/ 1289 h 2046"/>
                  <a:gd name="T72" fmla="*/ 86 w 350"/>
                  <a:gd name="T73" fmla="*/ 1287 h 2046"/>
                  <a:gd name="T74" fmla="*/ 53 w 350"/>
                  <a:gd name="T75" fmla="*/ 1275 h 2046"/>
                  <a:gd name="T76" fmla="*/ 14 w 350"/>
                  <a:gd name="T77" fmla="*/ 1277 h 2046"/>
                  <a:gd name="T78" fmla="*/ 0 w 350"/>
                  <a:gd name="T79" fmla="*/ 1497 h 2046"/>
                  <a:gd name="T80" fmla="*/ 113 w 350"/>
                  <a:gd name="T81" fmla="*/ 1487 h 2046"/>
                  <a:gd name="T82" fmla="*/ 137 w 350"/>
                  <a:gd name="T83" fmla="*/ 1538 h 2046"/>
                  <a:gd name="T84" fmla="*/ 146 w 350"/>
                  <a:gd name="T85" fmla="*/ 1617 h 2046"/>
                  <a:gd name="T86" fmla="*/ 126 w 350"/>
                  <a:gd name="T87" fmla="*/ 1650 h 2046"/>
                  <a:gd name="T88" fmla="*/ 145 w 350"/>
                  <a:gd name="T89" fmla="*/ 1675 h 2046"/>
                  <a:gd name="T90" fmla="*/ 150 w 350"/>
                  <a:gd name="T91" fmla="*/ 1690 h 2046"/>
                  <a:gd name="T92" fmla="*/ 180 w 350"/>
                  <a:gd name="T93" fmla="*/ 1737 h 2046"/>
                  <a:gd name="T94" fmla="*/ 140 w 350"/>
                  <a:gd name="T95" fmla="*/ 1898 h 2046"/>
                  <a:gd name="T96" fmla="*/ 170 w 350"/>
                  <a:gd name="T97" fmla="*/ 2039 h 2046"/>
                  <a:gd name="T98" fmla="*/ 216 w 350"/>
                  <a:gd name="T99" fmla="*/ 2043 h 2046"/>
                  <a:gd name="T100" fmla="*/ 265 w 350"/>
                  <a:gd name="T101" fmla="*/ 2009 h 2046"/>
                  <a:gd name="T102" fmla="*/ 311 w 350"/>
                  <a:gd name="T103" fmla="*/ 2035 h 2046"/>
                  <a:gd name="T104" fmla="*/ 350 w 350"/>
                  <a:gd name="T105" fmla="*/ 1995 h 2046"/>
                  <a:gd name="T106" fmla="*/ 326 w 350"/>
                  <a:gd name="T107" fmla="*/ 851 h 2046"/>
                  <a:gd name="T108" fmla="*/ 294 w 350"/>
                  <a:gd name="T109" fmla="*/ 804 h 2046"/>
                  <a:gd name="T110" fmla="*/ 313 w 350"/>
                  <a:gd name="T111" fmla="*/ 769 h 2046"/>
                  <a:gd name="T112" fmla="*/ 346 w 350"/>
                  <a:gd name="T113" fmla="*/ 761 h 2046"/>
                  <a:gd name="T114" fmla="*/ 339 w 350"/>
                  <a:gd name="T115" fmla="*/ 337 h 2046"/>
                  <a:gd name="T116" fmla="*/ 250 w 350"/>
                  <a:gd name="T117" fmla="*/ 286 h 2046"/>
                  <a:gd name="T118" fmla="*/ 308 w 350"/>
                  <a:gd name="T119" fmla="*/ 275 h 20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0"/>
                  <a:gd name="T181" fmla="*/ 0 h 2046"/>
                  <a:gd name="T182" fmla="*/ 350 w 350"/>
                  <a:gd name="T183" fmla="*/ 2046 h 20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0" h="2046">
                    <a:moveTo>
                      <a:pt x="350" y="282"/>
                    </a:moveTo>
                    <a:lnTo>
                      <a:pt x="350" y="56"/>
                    </a:lnTo>
                    <a:lnTo>
                      <a:pt x="333" y="49"/>
                    </a:lnTo>
                    <a:lnTo>
                      <a:pt x="317" y="45"/>
                    </a:lnTo>
                    <a:lnTo>
                      <a:pt x="299" y="42"/>
                    </a:lnTo>
                    <a:lnTo>
                      <a:pt x="279" y="43"/>
                    </a:lnTo>
                    <a:lnTo>
                      <a:pt x="239" y="46"/>
                    </a:lnTo>
                    <a:lnTo>
                      <a:pt x="199" y="51"/>
                    </a:lnTo>
                    <a:lnTo>
                      <a:pt x="180" y="49"/>
                    </a:lnTo>
                    <a:lnTo>
                      <a:pt x="163" y="45"/>
                    </a:lnTo>
                    <a:lnTo>
                      <a:pt x="171" y="34"/>
                    </a:lnTo>
                    <a:lnTo>
                      <a:pt x="179" y="29"/>
                    </a:lnTo>
                    <a:lnTo>
                      <a:pt x="190" y="28"/>
                    </a:lnTo>
                    <a:lnTo>
                      <a:pt x="190" y="26"/>
                    </a:lnTo>
                    <a:lnTo>
                      <a:pt x="183" y="23"/>
                    </a:lnTo>
                    <a:lnTo>
                      <a:pt x="150" y="0"/>
                    </a:lnTo>
                    <a:lnTo>
                      <a:pt x="143" y="5"/>
                    </a:lnTo>
                    <a:lnTo>
                      <a:pt x="145" y="11"/>
                    </a:lnTo>
                    <a:lnTo>
                      <a:pt x="145" y="17"/>
                    </a:lnTo>
                    <a:lnTo>
                      <a:pt x="143" y="25"/>
                    </a:lnTo>
                    <a:lnTo>
                      <a:pt x="110" y="48"/>
                    </a:lnTo>
                    <a:lnTo>
                      <a:pt x="82" y="85"/>
                    </a:lnTo>
                    <a:lnTo>
                      <a:pt x="56" y="95"/>
                    </a:lnTo>
                    <a:lnTo>
                      <a:pt x="57" y="119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80" y="199"/>
                    </a:lnTo>
                    <a:lnTo>
                      <a:pt x="88" y="202"/>
                    </a:lnTo>
                    <a:lnTo>
                      <a:pt x="103" y="208"/>
                    </a:lnTo>
                    <a:lnTo>
                      <a:pt x="117" y="220"/>
                    </a:lnTo>
                    <a:lnTo>
                      <a:pt x="125" y="232"/>
                    </a:lnTo>
                    <a:lnTo>
                      <a:pt x="134" y="248"/>
                    </a:lnTo>
                    <a:lnTo>
                      <a:pt x="131" y="283"/>
                    </a:lnTo>
                    <a:lnTo>
                      <a:pt x="131" y="302"/>
                    </a:lnTo>
                    <a:lnTo>
                      <a:pt x="137" y="322"/>
                    </a:lnTo>
                    <a:lnTo>
                      <a:pt x="194" y="395"/>
                    </a:lnTo>
                    <a:lnTo>
                      <a:pt x="177" y="475"/>
                    </a:lnTo>
                    <a:lnTo>
                      <a:pt x="186" y="495"/>
                    </a:lnTo>
                    <a:lnTo>
                      <a:pt x="205" y="506"/>
                    </a:lnTo>
                    <a:lnTo>
                      <a:pt x="214" y="538"/>
                    </a:lnTo>
                    <a:lnTo>
                      <a:pt x="259" y="543"/>
                    </a:lnTo>
                    <a:lnTo>
                      <a:pt x="243" y="563"/>
                    </a:lnTo>
                    <a:lnTo>
                      <a:pt x="248" y="588"/>
                    </a:lnTo>
                    <a:lnTo>
                      <a:pt x="243" y="615"/>
                    </a:lnTo>
                    <a:lnTo>
                      <a:pt x="270" y="621"/>
                    </a:lnTo>
                    <a:lnTo>
                      <a:pt x="283" y="631"/>
                    </a:lnTo>
                    <a:lnTo>
                      <a:pt x="293" y="643"/>
                    </a:lnTo>
                    <a:lnTo>
                      <a:pt x="303" y="660"/>
                    </a:lnTo>
                    <a:lnTo>
                      <a:pt x="308" y="671"/>
                    </a:lnTo>
                    <a:lnTo>
                      <a:pt x="311" y="683"/>
                    </a:lnTo>
                    <a:lnTo>
                      <a:pt x="308" y="711"/>
                    </a:lnTo>
                    <a:lnTo>
                      <a:pt x="297" y="741"/>
                    </a:lnTo>
                    <a:lnTo>
                      <a:pt x="282" y="774"/>
                    </a:lnTo>
                    <a:lnTo>
                      <a:pt x="260" y="804"/>
                    </a:lnTo>
                    <a:lnTo>
                      <a:pt x="239" y="834"/>
                    </a:lnTo>
                    <a:lnTo>
                      <a:pt x="217" y="858"/>
                    </a:lnTo>
                    <a:lnTo>
                      <a:pt x="199" y="877"/>
                    </a:lnTo>
                    <a:lnTo>
                      <a:pt x="222" y="883"/>
                    </a:lnTo>
                    <a:lnTo>
                      <a:pt x="236" y="884"/>
                    </a:lnTo>
                    <a:lnTo>
                      <a:pt x="245" y="881"/>
                    </a:lnTo>
                    <a:lnTo>
                      <a:pt x="246" y="895"/>
                    </a:lnTo>
                    <a:lnTo>
                      <a:pt x="251" y="904"/>
                    </a:lnTo>
                    <a:lnTo>
                      <a:pt x="257" y="908"/>
                    </a:lnTo>
                    <a:lnTo>
                      <a:pt x="265" y="909"/>
                    </a:lnTo>
                    <a:lnTo>
                      <a:pt x="285" y="906"/>
                    </a:lnTo>
                    <a:lnTo>
                      <a:pt x="311" y="903"/>
                    </a:lnTo>
                    <a:lnTo>
                      <a:pt x="308" y="915"/>
                    </a:lnTo>
                    <a:lnTo>
                      <a:pt x="297" y="926"/>
                    </a:lnTo>
                    <a:lnTo>
                      <a:pt x="270" y="946"/>
                    </a:lnTo>
                    <a:lnTo>
                      <a:pt x="253" y="958"/>
                    </a:lnTo>
                    <a:lnTo>
                      <a:pt x="240" y="969"/>
                    </a:lnTo>
                    <a:lnTo>
                      <a:pt x="230" y="984"/>
                    </a:lnTo>
                    <a:lnTo>
                      <a:pt x="226" y="1000"/>
                    </a:lnTo>
                    <a:lnTo>
                      <a:pt x="219" y="1014"/>
                    </a:lnTo>
                    <a:lnTo>
                      <a:pt x="217" y="1023"/>
                    </a:lnTo>
                    <a:lnTo>
                      <a:pt x="217" y="1034"/>
                    </a:lnTo>
                    <a:lnTo>
                      <a:pt x="213" y="1040"/>
                    </a:lnTo>
                    <a:lnTo>
                      <a:pt x="206" y="1048"/>
                    </a:lnTo>
                    <a:lnTo>
                      <a:pt x="205" y="1052"/>
                    </a:lnTo>
                    <a:lnTo>
                      <a:pt x="205" y="1057"/>
                    </a:lnTo>
                    <a:lnTo>
                      <a:pt x="208" y="1060"/>
                    </a:lnTo>
                    <a:lnTo>
                      <a:pt x="216" y="1066"/>
                    </a:lnTo>
                    <a:lnTo>
                      <a:pt x="223" y="1075"/>
                    </a:lnTo>
                    <a:lnTo>
                      <a:pt x="236" y="1083"/>
                    </a:lnTo>
                    <a:lnTo>
                      <a:pt x="213" y="1112"/>
                    </a:lnTo>
                    <a:lnTo>
                      <a:pt x="203" y="1121"/>
                    </a:lnTo>
                    <a:lnTo>
                      <a:pt x="197" y="1126"/>
                    </a:lnTo>
                    <a:lnTo>
                      <a:pt x="208" y="1137"/>
                    </a:lnTo>
                    <a:lnTo>
                      <a:pt x="219" y="1143"/>
                    </a:lnTo>
                    <a:lnTo>
                      <a:pt x="239" y="1147"/>
                    </a:lnTo>
                    <a:lnTo>
                      <a:pt x="263" y="1151"/>
                    </a:lnTo>
                    <a:lnTo>
                      <a:pt x="276" y="1155"/>
                    </a:lnTo>
                    <a:lnTo>
                      <a:pt x="291" y="1164"/>
                    </a:lnTo>
                    <a:lnTo>
                      <a:pt x="297" y="1174"/>
                    </a:lnTo>
                    <a:lnTo>
                      <a:pt x="300" y="1186"/>
                    </a:lnTo>
                    <a:lnTo>
                      <a:pt x="300" y="1215"/>
                    </a:lnTo>
                    <a:lnTo>
                      <a:pt x="294" y="1247"/>
                    </a:lnTo>
                    <a:lnTo>
                      <a:pt x="285" y="1275"/>
                    </a:lnTo>
                    <a:lnTo>
                      <a:pt x="276" y="1287"/>
                    </a:lnTo>
                    <a:lnTo>
                      <a:pt x="266" y="1301"/>
                    </a:lnTo>
                    <a:lnTo>
                      <a:pt x="256" y="1315"/>
                    </a:lnTo>
                    <a:lnTo>
                      <a:pt x="240" y="1327"/>
                    </a:lnTo>
                    <a:lnTo>
                      <a:pt x="236" y="1330"/>
                    </a:lnTo>
                    <a:lnTo>
                      <a:pt x="230" y="1332"/>
                    </a:lnTo>
                    <a:lnTo>
                      <a:pt x="214" y="1327"/>
                    </a:lnTo>
                    <a:lnTo>
                      <a:pt x="197" y="1320"/>
                    </a:lnTo>
                    <a:lnTo>
                      <a:pt x="177" y="1309"/>
                    </a:lnTo>
                    <a:lnTo>
                      <a:pt x="139" y="1289"/>
                    </a:lnTo>
                    <a:lnTo>
                      <a:pt x="122" y="1284"/>
                    </a:lnTo>
                    <a:lnTo>
                      <a:pt x="106" y="1284"/>
                    </a:lnTo>
                    <a:lnTo>
                      <a:pt x="86" y="1287"/>
                    </a:lnTo>
                    <a:lnTo>
                      <a:pt x="73" y="1289"/>
                    </a:lnTo>
                    <a:lnTo>
                      <a:pt x="62" y="1286"/>
                    </a:lnTo>
                    <a:lnTo>
                      <a:pt x="53" y="1275"/>
                    </a:lnTo>
                    <a:lnTo>
                      <a:pt x="31" y="1278"/>
                    </a:lnTo>
                    <a:lnTo>
                      <a:pt x="22" y="1280"/>
                    </a:lnTo>
                    <a:lnTo>
                      <a:pt x="14" y="1277"/>
                    </a:lnTo>
                    <a:lnTo>
                      <a:pt x="6" y="1281"/>
                    </a:lnTo>
                    <a:lnTo>
                      <a:pt x="0" y="1283"/>
                    </a:lnTo>
                    <a:lnTo>
                      <a:pt x="0" y="1497"/>
                    </a:lnTo>
                    <a:lnTo>
                      <a:pt x="6" y="1509"/>
                    </a:lnTo>
                    <a:lnTo>
                      <a:pt x="105" y="1480"/>
                    </a:lnTo>
                    <a:lnTo>
                      <a:pt x="113" y="1487"/>
                    </a:lnTo>
                    <a:lnTo>
                      <a:pt x="122" y="1501"/>
                    </a:lnTo>
                    <a:lnTo>
                      <a:pt x="130" y="1518"/>
                    </a:lnTo>
                    <a:lnTo>
                      <a:pt x="137" y="1538"/>
                    </a:lnTo>
                    <a:lnTo>
                      <a:pt x="146" y="1583"/>
                    </a:lnTo>
                    <a:lnTo>
                      <a:pt x="146" y="1601"/>
                    </a:lnTo>
                    <a:lnTo>
                      <a:pt x="146" y="1617"/>
                    </a:lnTo>
                    <a:lnTo>
                      <a:pt x="142" y="1627"/>
                    </a:lnTo>
                    <a:lnTo>
                      <a:pt x="134" y="1638"/>
                    </a:lnTo>
                    <a:lnTo>
                      <a:pt x="126" y="1650"/>
                    </a:lnTo>
                    <a:lnTo>
                      <a:pt x="122" y="1661"/>
                    </a:lnTo>
                    <a:lnTo>
                      <a:pt x="133" y="1669"/>
                    </a:lnTo>
                    <a:lnTo>
                      <a:pt x="145" y="1675"/>
                    </a:lnTo>
                    <a:lnTo>
                      <a:pt x="148" y="1678"/>
                    </a:lnTo>
                    <a:lnTo>
                      <a:pt x="150" y="1684"/>
                    </a:lnTo>
                    <a:lnTo>
                      <a:pt x="150" y="1690"/>
                    </a:lnTo>
                    <a:lnTo>
                      <a:pt x="146" y="1700"/>
                    </a:lnTo>
                    <a:lnTo>
                      <a:pt x="170" y="1721"/>
                    </a:lnTo>
                    <a:lnTo>
                      <a:pt x="180" y="1737"/>
                    </a:lnTo>
                    <a:lnTo>
                      <a:pt x="191" y="1758"/>
                    </a:lnTo>
                    <a:lnTo>
                      <a:pt x="205" y="1792"/>
                    </a:lnTo>
                    <a:lnTo>
                      <a:pt x="140" y="1898"/>
                    </a:lnTo>
                    <a:lnTo>
                      <a:pt x="142" y="1929"/>
                    </a:lnTo>
                    <a:lnTo>
                      <a:pt x="111" y="2009"/>
                    </a:lnTo>
                    <a:lnTo>
                      <a:pt x="170" y="2039"/>
                    </a:lnTo>
                    <a:lnTo>
                      <a:pt x="185" y="2044"/>
                    </a:lnTo>
                    <a:lnTo>
                      <a:pt x="200" y="2046"/>
                    </a:lnTo>
                    <a:lnTo>
                      <a:pt x="216" y="2043"/>
                    </a:lnTo>
                    <a:lnTo>
                      <a:pt x="230" y="2036"/>
                    </a:lnTo>
                    <a:lnTo>
                      <a:pt x="251" y="2021"/>
                    </a:lnTo>
                    <a:lnTo>
                      <a:pt x="265" y="2009"/>
                    </a:lnTo>
                    <a:lnTo>
                      <a:pt x="283" y="2024"/>
                    </a:lnTo>
                    <a:lnTo>
                      <a:pt x="294" y="2030"/>
                    </a:lnTo>
                    <a:lnTo>
                      <a:pt x="311" y="2035"/>
                    </a:lnTo>
                    <a:lnTo>
                      <a:pt x="331" y="2010"/>
                    </a:lnTo>
                    <a:lnTo>
                      <a:pt x="346" y="1996"/>
                    </a:lnTo>
                    <a:lnTo>
                      <a:pt x="350" y="1995"/>
                    </a:lnTo>
                    <a:lnTo>
                      <a:pt x="350" y="874"/>
                    </a:lnTo>
                    <a:lnTo>
                      <a:pt x="348" y="872"/>
                    </a:lnTo>
                    <a:lnTo>
                      <a:pt x="326" y="851"/>
                    </a:lnTo>
                    <a:lnTo>
                      <a:pt x="305" y="829"/>
                    </a:lnTo>
                    <a:lnTo>
                      <a:pt x="288" y="809"/>
                    </a:lnTo>
                    <a:lnTo>
                      <a:pt x="294" y="804"/>
                    </a:lnTo>
                    <a:lnTo>
                      <a:pt x="297" y="798"/>
                    </a:lnTo>
                    <a:lnTo>
                      <a:pt x="299" y="778"/>
                    </a:lnTo>
                    <a:lnTo>
                      <a:pt x="313" y="769"/>
                    </a:lnTo>
                    <a:lnTo>
                      <a:pt x="323" y="763"/>
                    </a:lnTo>
                    <a:lnTo>
                      <a:pt x="336" y="761"/>
                    </a:lnTo>
                    <a:lnTo>
                      <a:pt x="346" y="761"/>
                    </a:lnTo>
                    <a:lnTo>
                      <a:pt x="350" y="763"/>
                    </a:lnTo>
                    <a:lnTo>
                      <a:pt x="350" y="346"/>
                    </a:lnTo>
                    <a:lnTo>
                      <a:pt x="339" y="337"/>
                    </a:lnTo>
                    <a:lnTo>
                      <a:pt x="320" y="325"/>
                    </a:lnTo>
                    <a:lnTo>
                      <a:pt x="273" y="302"/>
                    </a:lnTo>
                    <a:lnTo>
                      <a:pt x="250" y="286"/>
                    </a:lnTo>
                    <a:lnTo>
                      <a:pt x="230" y="268"/>
                    </a:lnTo>
                    <a:lnTo>
                      <a:pt x="265" y="271"/>
                    </a:lnTo>
                    <a:lnTo>
                      <a:pt x="308" y="275"/>
                    </a:lnTo>
                    <a:lnTo>
                      <a:pt x="350" y="28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5" name="Freeform 1223"/>
              <p:cNvSpPr>
                <a:spLocks/>
              </p:cNvSpPr>
              <p:nvPr/>
            </p:nvSpPr>
            <p:spPr bwMode="auto">
              <a:xfrm>
                <a:off x="4964" y="1094"/>
                <a:ext cx="350" cy="2046"/>
              </a:xfrm>
              <a:custGeom>
                <a:avLst/>
                <a:gdLst>
                  <a:gd name="T0" fmla="*/ 333 w 350"/>
                  <a:gd name="T1" fmla="*/ 49 h 2046"/>
                  <a:gd name="T2" fmla="*/ 279 w 350"/>
                  <a:gd name="T3" fmla="*/ 43 h 2046"/>
                  <a:gd name="T4" fmla="*/ 180 w 350"/>
                  <a:gd name="T5" fmla="*/ 49 h 2046"/>
                  <a:gd name="T6" fmla="*/ 179 w 350"/>
                  <a:gd name="T7" fmla="*/ 29 h 2046"/>
                  <a:gd name="T8" fmla="*/ 183 w 350"/>
                  <a:gd name="T9" fmla="*/ 23 h 2046"/>
                  <a:gd name="T10" fmla="*/ 145 w 350"/>
                  <a:gd name="T11" fmla="*/ 11 h 2046"/>
                  <a:gd name="T12" fmla="*/ 110 w 350"/>
                  <a:gd name="T13" fmla="*/ 48 h 2046"/>
                  <a:gd name="T14" fmla="*/ 57 w 350"/>
                  <a:gd name="T15" fmla="*/ 119 h 2046"/>
                  <a:gd name="T16" fmla="*/ 80 w 350"/>
                  <a:gd name="T17" fmla="*/ 199 h 2046"/>
                  <a:gd name="T18" fmla="*/ 117 w 350"/>
                  <a:gd name="T19" fmla="*/ 220 h 2046"/>
                  <a:gd name="T20" fmla="*/ 131 w 350"/>
                  <a:gd name="T21" fmla="*/ 283 h 2046"/>
                  <a:gd name="T22" fmla="*/ 194 w 350"/>
                  <a:gd name="T23" fmla="*/ 395 h 2046"/>
                  <a:gd name="T24" fmla="*/ 205 w 350"/>
                  <a:gd name="T25" fmla="*/ 506 h 2046"/>
                  <a:gd name="T26" fmla="*/ 243 w 350"/>
                  <a:gd name="T27" fmla="*/ 563 h 2046"/>
                  <a:gd name="T28" fmla="*/ 270 w 350"/>
                  <a:gd name="T29" fmla="*/ 621 h 2046"/>
                  <a:gd name="T30" fmla="*/ 303 w 350"/>
                  <a:gd name="T31" fmla="*/ 660 h 2046"/>
                  <a:gd name="T32" fmla="*/ 308 w 350"/>
                  <a:gd name="T33" fmla="*/ 711 h 2046"/>
                  <a:gd name="T34" fmla="*/ 260 w 350"/>
                  <a:gd name="T35" fmla="*/ 804 h 2046"/>
                  <a:gd name="T36" fmla="*/ 199 w 350"/>
                  <a:gd name="T37" fmla="*/ 877 h 2046"/>
                  <a:gd name="T38" fmla="*/ 245 w 350"/>
                  <a:gd name="T39" fmla="*/ 881 h 2046"/>
                  <a:gd name="T40" fmla="*/ 257 w 350"/>
                  <a:gd name="T41" fmla="*/ 908 h 2046"/>
                  <a:gd name="T42" fmla="*/ 311 w 350"/>
                  <a:gd name="T43" fmla="*/ 903 h 2046"/>
                  <a:gd name="T44" fmla="*/ 270 w 350"/>
                  <a:gd name="T45" fmla="*/ 946 h 2046"/>
                  <a:gd name="T46" fmla="*/ 230 w 350"/>
                  <a:gd name="T47" fmla="*/ 984 h 2046"/>
                  <a:gd name="T48" fmla="*/ 217 w 350"/>
                  <a:gd name="T49" fmla="*/ 1023 h 2046"/>
                  <a:gd name="T50" fmla="*/ 206 w 350"/>
                  <a:gd name="T51" fmla="*/ 1048 h 2046"/>
                  <a:gd name="T52" fmla="*/ 208 w 350"/>
                  <a:gd name="T53" fmla="*/ 1060 h 2046"/>
                  <a:gd name="T54" fmla="*/ 236 w 350"/>
                  <a:gd name="T55" fmla="*/ 1083 h 2046"/>
                  <a:gd name="T56" fmla="*/ 197 w 350"/>
                  <a:gd name="T57" fmla="*/ 1126 h 2046"/>
                  <a:gd name="T58" fmla="*/ 239 w 350"/>
                  <a:gd name="T59" fmla="*/ 1147 h 2046"/>
                  <a:gd name="T60" fmla="*/ 291 w 350"/>
                  <a:gd name="T61" fmla="*/ 1164 h 2046"/>
                  <a:gd name="T62" fmla="*/ 300 w 350"/>
                  <a:gd name="T63" fmla="*/ 1215 h 2046"/>
                  <a:gd name="T64" fmla="*/ 276 w 350"/>
                  <a:gd name="T65" fmla="*/ 1287 h 2046"/>
                  <a:gd name="T66" fmla="*/ 240 w 350"/>
                  <a:gd name="T67" fmla="*/ 1327 h 2046"/>
                  <a:gd name="T68" fmla="*/ 214 w 350"/>
                  <a:gd name="T69" fmla="*/ 1327 h 2046"/>
                  <a:gd name="T70" fmla="*/ 139 w 350"/>
                  <a:gd name="T71" fmla="*/ 1289 h 2046"/>
                  <a:gd name="T72" fmla="*/ 86 w 350"/>
                  <a:gd name="T73" fmla="*/ 1287 h 2046"/>
                  <a:gd name="T74" fmla="*/ 53 w 350"/>
                  <a:gd name="T75" fmla="*/ 1275 h 2046"/>
                  <a:gd name="T76" fmla="*/ 14 w 350"/>
                  <a:gd name="T77" fmla="*/ 1277 h 2046"/>
                  <a:gd name="T78" fmla="*/ 0 w 350"/>
                  <a:gd name="T79" fmla="*/ 1497 h 2046"/>
                  <a:gd name="T80" fmla="*/ 113 w 350"/>
                  <a:gd name="T81" fmla="*/ 1487 h 2046"/>
                  <a:gd name="T82" fmla="*/ 137 w 350"/>
                  <a:gd name="T83" fmla="*/ 1538 h 2046"/>
                  <a:gd name="T84" fmla="*/ 146 w 350"/>
                  <a:gd name="T85" fmla="*/ 1617 h 2046"/>
                  <a:gd name="T86" fmla="*/ 126 w 350"/>
                  <a:gd name="T87" fmla="*/ 1650 h 2046"/>
                  <a:gd name="T88" fmla="*/ 145 w 350"/>
                  <a:gd name="T89" fmla="*/ 1675 h 2046"/>
                  <a:gd name="T90" fmla="*/ 150 w 350"/>
                  <a:gd name="T91" fmla="*/ 1690 h 2046"/>
                  <a:gd name="T92" fmla="*/ 180 w 350"/>
                  <a:gd name="T93" fmla="*/ 1737 h 2046"/>
                  <a:gd name="T94" fmla="*/ 140 w 350"/>
                  <a:gd name="T95" fmla="*/ 1898 h 2046"/>
                  <a:gd name="T96" fmla="*/ 170 w 350"/>
                  <a:gd name="T97" fmla="*/ 2039 h 2046"/>
                  <a:gd name="T98" fmla="*/ 216 w 350"/>
                  <a:gd name="T99" fmla="*/ 2043 h 2046"/>
                  <a:gd name="T100" fmla="*/ 265 w 350"/>
                  <a:gd name="T101" fmla="*/ 2009 h 2046"/>
                  <a:gd name="T102" fmla="*/ 311 w 350"/>
                  <a:gd name="T103" fmla="*/ 2035 h 2046"/>
                  <a:gd name="T104" fmla="*/ 350 w 350"/>
                  <a:gd name="T105" fmla="*/ 1995 h 2046"/>
                  <a:gd name="T106" fmla="*/ 326 w 350"/>
                  <a:gd name="T107" fmla="*/ 851 h 2046"/>
                  <a:gd name="T108" fmla="*/ 294 w 350"/>
                  <a:gd name="T109" fmla="*/ 804 h 2046"/>
                  <a:gd name="T110" fmla="*/ 313 w 350"/>
                  <a:gd name="T111" fmla="*/ 769 h 2046"/>
                  <a:gd name="T112" fmla="*/ 346 w 350"/>
                  <a:gd name="T113" fmla="*/ 761 h 2046"/>
                  <a:gd name="T114" fmla="*/ 339 w 350"/>
                  <a:gd name="T115" fmla="*/ 337 h 2046"/>
                  <a:gd name="T116" fmla="*/ 250 w 350"/>
                  <a:gd name="T117" fmla="*/ 286 h 2046"/>
                  <a:gd name="T118" fmla="*/ 308 w 350"/>
                  <a:gd name="T119" fmla="*/ 275 h 20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0"/>
                  <a:gd name="T181" fmla="*/ 0 h 2046"/>
                  <a:gd name="T182" fmla="*/ 350 w 350"/>
                  <a:gd name="T183" fmla="*/ 2046 h 20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0" h="2046">
                    <a:moveTo>
                      <a:pt x="350" y="282"/>
                    </a:moveTo>
                    <a:lnTo>
                      <a:pt x="350" y="56"/>
                    </a:lnTo>
                    <a:lnTo>
                      <a:pt x="333" y="49"/>
                    </a:lnTo>
                    <a:lnTo>
                      <a:pt x="317" y="45"/>
                    </a:lnTo>
                    <a:lnTo>
                      <a:pt x="299" y="42"/>
                    </a:lnTo>
                    <a:lnTo>
                      <a:pt x="279" y="43"/>
                    </a:lnTo>
                    <a:lnTo>
                      <a:pt x="239" y="46"/>
                    </a:lnTo>
                    <a:lnTo>
                      <a:pt x="199" y="51"/>
                    </a:lnTo>
                    <a:lnTo>
                      <a:pt x="180" y="49"/>
                    </a:lnTo>
                    <a:lnTo>
                      <a:pt x="163" y="45"/>
                    </a:lnTo>
                    <a:lnTo>
                      <a:pt x="171" y="34"/>
                    </a:lnTo>
                    <a:lnTo>
                      <a:pt x="179" y="29"/>
                    </a:lnTo>
                    <a:lnTo>
                      <a:pt x="190" y="28"/>
                    </a:lnTo>
                    <a:lnTo>
                      <a:pt x="190" y="26"/>
                    </a:lnTo>
                    <a:lnTo>
                      <a:pt x="183" y="23"/>
                    </a:lnTo>
                    <a:lnTo>
                      <a:pt x="150" y="0"/>
                    </a:lnTo>
                    <a:lnTo>
                      <a:pt x="143" y="5"/>
                    </a:lnTo>
                    <a:lnTo>
                      <a:pt x="145" y="11"/>
                    </a:lnTo>
                    <a:lnTo>
                      <a:pt x="145" y="17"/>
                    </a:lnTo>
                    <a:lnTo>
                      <a:pt x="143" y="25"/>
                    </a:lnTo>
                    <a:lnTo>
                      <a:pt x="110" y="48"/>
                    </a:lnTo>
                    <a:lnTo>
                      <a:pt x="82" y="85"/>
                    </a:lnTo>
                    <a:lnTo>
                      <a:pt x="56" y="95"/>
                    </a:lnTo>
                    <a:lnTo>
                      <a:pt x="57" y="119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80" y="199"/>
                    </a:lnTo>
                    <a:lnTo>
                      <a:pt x="88" y="202"/>
                    </a:lnTo>
                    <a:lnTo>
                      <a:pt x="103" y="208"/>
                    </a:lnTo>
                    <a:lnTo>
                      <a:pt x="117" y="220"/>
                    </a:lnTo>
                    <a:lnTo>
                      <a:pt x="125" y="232"/>
                    </a:lnTo>
                    <a:lnTo>
                      <a:pt x="134" y="248"/>
                    </a:lnTo>
                    <a:lnTo>
                      <a:pt x="131" y="283"/>
                    </a:lnTo>
                    <a:lnTo>
                      <a:pt x="131" y="302"/>
                    </a:lnTo>
                    <a:lnTo>
                      <a:pt x="137" y="322"/>
                    </a:lnTo>
                    <a:lnTo>
                      <a:pt x="194" y="395"/>
                    </a:lnTo>
                    <a:lnTo>
                      <a:pt x="177" y="475"/>
                    </a:lnTo>
                    <a:lnTo>
                      <a:pt x="186" y="495"/>
                    </a:lnTo>
                    <a:lnTo>
                      <a:pt x="205" y="506"/>
                    </a:lnTo>
                    <a:lnTo>
                      <a:pt x="214" y="538"/>
                    </a:lnTo>
                    <a:lnTo>
                      <a:pt x="259" y="543"/>
                    </a:lnTo>
                    <a:lnTo>
                      <a:pt x="243" y="563"/>
                    </a:lnTo>
                    <a:lnTo>
                      <a:pt x="248" y="588"/>
                    </a:lnTo>
                    <a:lnTo>
                      <a:pt x="243" y="615"/>
                    </a:lnTo>
                    <a:lnTo>
                      <a:pt x="270" y="621"/>
                    </a:lnTo>
                    <a:lnTo>
                      <a:pt x="283" y="631"/>
                    </a:lnTo>
                    <a:lnTo>
                      <a:pt x="293" y="643"/>
                    </a:lnTo>
                    <a:lnTo>
                      <a:pt x="303" y="660"/>
                    </a:lnTo>
                    <a:lnTo>
                      <a:pt x="308" y="671"/>
                    </a:lnTo>
                    <a:lnTo>
                      <a:pt x="311" y="683"/>
                    </a:lnTo>
                    <a:lnTo>
                      <a:pt x="308" y="711"/>
                    </a:lnTo>
                    <a:lnTo>
                      <a:pt x="297" y="741"/>
                    </a:lnTo>
                    <a:lnTo>
                      <a:pt x="282" y="774"/>
                    </a:lnTo>
                    <a:lnTo>
                      <a:pt x="260" y="804"/>
                    </a:lnTo>
                    <a:lnTo>
                      <a:pt x="239" y="834"/>
                    </a:lnTo>
                    <a:lnTo>
                      <a:pt x="217" y="858"/>
                    </a:lnTo>
                    <a:lnTo>
                      <a:pt x="199" y="877"/>
                    </a:lnTo>
                    <a:lnTo>
                      <a:pt x="222" y="883"/>
                    </a:lnTo>
                    <a:lnTo>
                      <a:pt x="236" y="884"/>
                    </a:lnTo>
                    <a:lnTo>
                      <a:pt x="245" y="881"/>
                    </a:lnTo>
                    <a:lnTo>
                      <a:pt x="246" y="895"/>
                    </a:lnTo>
                    <a:lnTo>
                      <a:pt x="251" y="904"/>
                    </a:lnTo>
                    <a:lnTo>
                      <a:pt x="257" y="908"/>
                    </a:lnTo>
                    <a:lnTo>
                      <a:pt x="265" y="909"/>
                    </a:lnTo>
                    <a:lnTo>
                      <a:pt x="285" y="906"/>
                    </a:lnTo>
                    <a:lnTo>
                      <a:pt x="311" y="903"/>
                    </a:lnTo>
                    <a:lnTo>
                      <a:pt x="308" y="915"/>
                    </a:lnTo>
                    <a:lnTo>
                      <a:pt x="297" y="926"/>
                    </a:lnTo>
                    <a:lnTo>
                      <a:pt x="270" y="946"/>
                    </a:lnTo>
                    <a:lnTo>
                      <a:pt x="253" y="958"/>
                    </a:lnTo>
                    <a:lnTo>
                      <a:pt x="240" y="969"/>
                    </a:lnTo>
                    <a:lnTo>
                      <a:pt x="230" y="984"/>
                    </a:lnTo>
                    <a:lnTo>
                      <a:pt x="226" y="1000"/>
                    </a:lnTo>
                    <a:lnTo>
                      <a:pt x="219" y="1014"/>
                    </a:lnTo>
                    <a:lnTo>
                      <a:pt x="217" y="1023"/>
                    </a:lnTo>
                    <a:lnTo>
                      <a:pt x="217" y="1034"/>
                    </a:lnTo>
                    <a:lnTo>
                      <a:pt x="213" y="1040"/>
                    </a:lnTo>
                    <a:lnTo>
                      <a:pt x="206" y="1048"/>
                    </a:lnTo>
                    <a:lnTo>
                      <a:pt x="205" y="1052"/>
                    </a:lnTo>
                    <a:lnTo>
                      <a:pt x="205" y="1057"/>
                    </a:lnTo>
                    <a:lnTo>
                      <a:pt x="208" y="1060"/>
                    </a:lnTo>
                    <a:lnTo>
                      <a:pt x="216" y="1066"/>
                    </a:lnTo>
                    <a:lnTo>
                      <a:pt x="223" y="1075"/>
                    </a:lnTo>
                    <a:lnTo>
                      <a:pt x="236" y="1083"/>
                    </a:lnTo>
                    <a:lnTo>
                      <a:pt x="213" y="1112"/>
                    </a:lnTo>
                    <a:lnTo>
                      <a:pt x="203" y="1121"/>
                    </a:lnTo>
                    <a:lnTo>
                      <a:pt x="197" y="1126"/>
                    </a:lnTo>
                    <a:lnTo>
                      <a:pt x="208" y="1137"/>
                    </a:lnTo>
                    <a:lnTo>
                      <a:pt x="219" y="1143"/>
                    </a:lnTo>
                    <a:lnTo>
                      <a:pt x="239" y="1147"/>
                    </a:lnTo>
                    <a:lnTo>
                      <a:pt x="263" y="1151"/>
                    </a:lnTo>
                    <a:lnTo>
                      <a:pt x="276" y="1155"/>
                    </a:lnTo>
                    <a:lnTo>
                      <a:pt x="291" y="1164"/>
                    </a:lnTo>
                    <a:lnTo>
                      <a:pt x="297" y="1174"/>
                    </a:lnTo>
                    <a:lnTo>
                      <a:pt x="300" y="1186"/>
                    </a:lnTo>
                    <a:lnTo>
                      <a:pt x="300" y="1215"/>
                    </a:lnTo>
                    <a:lnTo>
                      <a:pt x="294" y="1247"/>
                    </a:lnTo>
                    <a:lnTo>
                      <a:pt x="285" y="1275"/>
                    </a:lnTo>
                    <a:lnTo>
                      <a:pt x="276" y="1287"/>
                    </a:lnTo>
                    <a:lnTo>
                      <a:pt x="266" y="1301"/>
                    </a:lnTo>
                    <a:lnTo>
                      <a:pt x="256" y="1315"/>
                    </a:lnTo>
                    <a:lnTo>
                      <a:pt x="240" y="1327"/>
                    </a:lnTo>
                    <a:lnTo>
                      <a:pt x="236" y="1330"/>
                    </a:lnTo>
                    <a:lnTo>
                      <a:pt x="230" y="1332"/>
                    </a:lnTo>
                    <a:lnTo>
                      <a:pt x="214" y="1327"/>
                    </a:lnTo>
                    <a:lnTo>
                      <a:pt x="197" y="1320"/>
                    </a:lnTo>
                    <a:lnTo>
                      <a:pt x="177" y="1309"/>
                    </a:lnTo>
                    <a:lnTo>
                      <a:pt x="139" y="1289"/>
                    </a:lnTo>
                    <a:lnTo>
                      <a:pt x="122" y="1284"/>
                    </a:lnTo>
                    <a:lnTo>
                      <a:pt x="106" y="1284"/>
                    </a:lnTo>
                    <a:lnTo>
                      <a:pt x="86" y="1287"/>
                    </a:lnTo>
                    <a:lnTo>
                      <a:pt x="73" y="1289"/>
                    </a:lnTo>
                    <a:lnTo>
                      <a:pt x="62" y="1286"/>
                    </a:lnTo>
                    <a:lnTo>
                      <a:pt x="53" y="1275"/>
                    </a:lnTo>
                    <a:lnTo>
                      <a:pt x="31" y="1278"/>
                    </a:lnTo>
                    <a:lnTo>
                      <a:pt x="22" y="1280"/>
                    </a:lnTo>
                    <a:lnTo>
                      <a:pt x="14" y="1277"/>
                    </a:lnTo>
                    <a:lnTo>
                      <a:pt x="6" y="1281"/>
                    </a:lnTo>
                    <a:lnTo>
                      <a:pt x="0" y="1283"/>
                    </a:lnTo>
                    <a:lnTo>
                      <a:pt x="0" y="1497"/>
                    </a:lnTo>
                    <a:lnTo>
                      <a:pt x="6" y="1509"/>
                    </a:lnTo>
                    <a:lnTo>
                      <a:pt x="105" y="1480"/>
                    </a:lnTo>
                    <a:lnTo>
                      <a:pt x="113" y="1487"/>
                    </a:lnTo>
                    <a:lnTo>
                      <a:pt x="122" y="1501"/>
                    </a:lnTo>
                    <a:lnTo>
                      <a:pt x="130" y="1518"/>
                    </a:lnTo>
                    <a:lnTo>
                      <a:pt x="137" y="1538"/>
                    </a:lnTo>
                    <a:lnTo>
                      <a:pt x="146" y="1583"/>
                    </a:lnTo>
                    <a:lnTo>
                      <a:pt x="146" y="1601"/>
                    </a:lnTo>
                    <a:lnTo>
                      <a:pt x="146" y="1617"/>
                    </a:lnTo>
                    <a:lnTo>
                      <a:pt x="142" y="1627"/>
                    </a:lnTo>
                    <a:lnTo>
                      <a:pt x="134" y="1638"/>
                    </a:lnTo>
                    <a:lnTo>
                      <a:pt x="126" y="1650"/>
                    </a:lnTo>
                    <a:lnTo>
                      <a:pt x="122" y="1661"/>
                    </a:lnTo>
                    <a:lnTo>
                      <a:pt x="133" y="1669"/>
                    </a:lnTo>
                    <a:lnTo>
                      <a:pt x="145" y="1675"/>
                    </a:lnTo>
                    <a:lnTo>
                      <a:pt x="148" y="1678"/>
                    </a:lnTo>
                    <a:lnTo>
                      <a:pt x="150" y="1684"/>
                    </a:lnTo>
                    <a:lnTo>
                      <a:pt x="150" y="1690"/>
                    </a:lnTo>
                    <a:lnTo>
                      <a:pt x="146" y="1700"/>
                    </a:lnTo>
                    <a:lnTo>
                      <a:pt x="170" y="1721"/>
                    </a:lnTo>
                    <a:lnTo>
                      <a:pt x="180" y="1737"/>
                    </a:lnTo>
                    <a:lnTo>
                      <a:pt x="191" y="1758"/>
                    </a:lnTo>
                    <a:lnTo>
                      <a:pt x="205" y="1792"/>
                    </a:lnTo>
                    <a:lnTo>
                      <a:pt x="140" y="1898"/>
                    </a:lnTo>
                    <a:lnTo>
                      <a:pt x="142" y="1929"/>
                    </a:lnTo>
                    <a:lnTo>
                      <a:pt x="111" y="2009"/>
                    </a:lnTo>
                    <a:lnTo>
                      <a:pt x="170" y="2039"/>
                    </a:lnTo>
                    <a:lnTo>
                      <a:pt x="185" y="2044"/>
                    </a:lnTo>
                    <a:lnTo>
                      <a:pt x="200" y="2046"/>
                    </a:lnTo>
                    <a:lnTo>
                      <a:pt x="216" y="2043"/>
                    </a:lnTo>
                    <a:lnTo>
                      <a:pt x="230" y="2036"/>
                    </a:lnTo>
                    <a:lnTo>
                      <a:pt x="251" y="2021"/>
                    </a:lnTo>
                    <a:lnTo>
                      <a:pt x="265" y="2009"/>
                    </a:lnTo>
                    <a:lnTo>
                      <a:pt x="283" y="2024"/>
                    </a:lnTo>
                    <a:lnTo>
                      <a:pt x="294" y="2030"/>
                    </a:lnTo>
                    <a:lnTo>
                      <a:pt x="311" y="2035"/>
                    </a:lnTo>
                    <a:lnTo>
                      <a:pt x="331" y="2010"/>
                    </a:lnTo>
                    <a:lnTo>
                      <a:pt x="346" y="1996"/>
                    </a:lnTo>
                    <a:lnTo>
                      <a:pt x="350" y="1995"/>
                    </a:lnTo>
                    <a:lnTo>
                      <a:pt x="350" y="874"/>
                    </a:lnTo>
                    <a:lnTo>
                      <a:pt x="348" y="872"/>
                    </a:lnTo>
                    <a:lnTo>
                      <a:pt x="326" y="851"/>
                    </a:lnTo>
                    <a:lnTo>
                      <a:pt x="305" y="829"/>
                    </a:lnTo>
                    <a:lnTo>
                      <a:pt x="288" y="809"/>
                    </a:lnTo>
                    <a:lnTo>
                      <a:pt x="294" y="804"/>
                    </a:lnTo>
                    <a:lnTo>
                      <a:pt x="297" y="798"/>
                    </a:lnTo>
                    <a:lnTo>
                      <a:pt x="299" y="778"/>
                    </a:lnTo>
                    <a:lnTo>
                      <a:pt x="313" y="769"/>
                    </a:lnTo>
                    <a:lnTo>
                      <a:pt x="323" y="763"/>
                    </a:lnTo>
                    <a:lnTo>
                      <a:pt x="336" y="761"/>
                    </a:lnTo>
                    <a:lnTo>
                      <a:pt x="346" y="761"/>
                    </a:lnTo>
                    <a:lnTo>
                      <a:pt x="350" y="763"/>
                    </a:lnTo>
                    <a:lnTo>
                      <a:pt x="350" y="346"/>
                    </a:lnTo>
                    <a:lnTo>
                      <a:pt x="339" y="337"/>
                    </a:lnTo>
                    <a:lnTo>
                      <a:pt x="320" y="325"/>
                    </a:lnTo>
                    <a:lnTo>
                      <a:pt x="273" y="302"/>
                    </a:lnTo>
                    <a:lnTo>
                      <a:pt x="250" y="286"/>
                    </a:lnTo>
                    <a:lnTo>
                      <a:pt x="230" y="268"/>
                    </a:lnTo>
                    <a:lnTo>
                      <a:pt x="265" y="271"/>
                    </a:lnTo>
                    <a:lnTo>
                      <a:pt x="308" y="275"/>
                    </a:lnTo>
                    <a:lnTo>
                      <a:pt x="350" y="28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6" name="Freeform 1224"/>
              <p:cNvSpPr>
                <a:spLocks/>
              </p:cNvSpPr>
              <p:nvPr/>
            </p:nvSpPr>
            <p:spPr bwMode="auto">
              <a:xfrm>
                <a:off x="4964" y="2208"/>
                <a:ext cx="33" cy="46"/>
              </a:xfrm>
              <a:custGeom>
                <a:avLst/>
                <a:gdLst>
                  <a:gd name="T0" fmla="*/ 0 w 33"/>
                  <a:gd name="T1" fmla="*/ 4 h 46"/>
                  <a:gd name="T2" fmla="*/ 0 w 33"/>
                  <a:gd name="T3" fmla="*/ 46 h 46"/>
                  <a:gd name="T4" fmla="*/ 5 w 33"/>
                  <a:gd name="T5" fmla="*/ 43 h 46"/>
                  <a:gd name="T6" fmla="*/ 13 w 33"/>
                  <a:gd name="T7" fmla="*/ 29 h 46"/>
                  <a:gd name="T8" fmla="*/ 22 w 33"/>
                  <a:gd name="T9" fmla="*/ 13 h 46"/>
                  <a:gd name="T10" fmla="*/ 33 w 33"/>
                  <a:gd name="T11" fmla="*/ 0 h 46"/>
                  <a:gd name="T12" fmla="*/ 0 w 33"/>
                  <a:gd name="T13" fmla="*/ 4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6"/>
                  <a:gd name="T23" fmla="*/ 33 w 33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6">
                    <a:moveTo>
                      <a:pt x="0" y="4"/>
                    </a:moveTo>
                    <a:lnTo>
                      <a:pt x="0" y="46"/>
                    </a:lnTo>
                    <a:lnTo>
                      <a:pt x="5" y="43"/>
                    </a:lnTo>
                    <a:lnTo>
                      <a:pt x="13" y="29"/>
                    </a:lnTo>
                    <a:lnTo>
                      <a:pt x="22" y="13"/>
                    </a:lnTo>
                    <a:lnTo>
                      <a:pt x="3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7" name="Freeform 1225"/>
              <p:cNvSpPr>
                <a:spLocks/>
              </p:cNvSpPr>
              <p:nvPr/>
            </p:nvSpPr>
            <p:spPr bwMode="auto">
              <a:xfrm>
                <a:off x="4964" y="2208"/>
                <a:ext cx="33" cy="46"/>
              </a:xfrm>
              <a:custGeom>
                <a:avLst/>
                <a:gdLst>
                  <a:gd name="T0" fmla="*/ 0 w 33"/>
                  <a:gd name="T1" fmla="*/ 4 h 46"/>
                  <a:gd name="T2" fmla="*/ 0 w 33"/>
                  <a:gd name="T3" fmla="*/ 46 h 46"/>
                  <a:gd name="T4" fmla="*/ 5 w 33"/>
                  <a:gd name="T5" fmla="*/ 43 h 46"/>
                  <a:gd name="T6" fmla="*/ 13 w 33"/>
                  <a:gd name="T7" fmla="*/ 29 h 46"/>
                  <a:gd name="T8" fmla="*/ 22 w 33"/>
                  <a:gd name="T9" fmla="*/ 13 h 46"/>
                  <a:gd name="T10" fmla="*/ 33 w 33"/>
                  <a:gd name="T11" fmla="*/ 0 h 46"/>
                  <a:gd name="T12" fmla="*/ 0 w 33"/>
                  <a:gd name="T13" fmla="*/ 4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6"/>
                  <a:gd name="T23" fmla="*/ 33 w 33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6">
                    <a:moveTo>
                      <a:pt x="0" y="4"/>
                    </a:moveTo>
                    <a:lnTo>
                      <a:pt x="0" y="46"/>
                    </a:lnTo>
                    <a:lnTo>
                      <a:pt x="5" y="43"/>
                    </a:lnTo>
                    <a:lnTo>
                      <a:pt x="13" y="29"/>
                    </a:lnTo>
                    <a:lnTo>
                      <a:pt x="22" y="13"/>
                    </a:lnTo>
                    <a:lnTo>
                      <a:pt x="33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8" name="Freeform 1226"/>
              <p:cNvSpPr>
                <a:spLocks/>
              </p:cNvSpPr>
              <p:nvPr/>
            </p:nvSpPr>
            <p:spPr bwMode="auto">
              <a:xfrm>
                <a:off x="4964" y="2171"/>
                <a:ext cx="25" cy="18"/>
              </a:xfrm>
              <a:custGeom>
                <a:avLst/>
                <a:gdLst>
                  <a:gd name="T0" fmla="*/ 0 w 25"/>
                  <a:gd name="T1" fmla="*/ 0 h 18"/>
                  <a:gd name="T2" fmla="*/ 0 w 25"/>
                  <a:gd name="T3" fmla="*/ 18 h 18"/>
                  <a:gd name="T4" fmla="*/ 25 w 25"/>
                  <a:gd name="T5" fmla="*/ 12 h 18"/>
                  <a:gd name="T6" fmla="*/ 19 w 25"/>
                  <a:gd name="T7" fmla="*/ 6 h 18"/>
                  <a:gd name="T8" fmla="*/ 10 w 25"/>
                  <a:gd name="T9" fmla="*/ 1 h 18"/>
                  <a:gd name="T10" fmla="*/ 0 w 25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"/>
                  <a:gd name="T20" fmla="*/ 25 w 2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">
                    <a:moveTo>
                      <a:pt x="0" y="0"/>
                    </a:moveTo>
                    <a:lnTo>
                      <a:pt x="0" y="18"/>
                    </a:lnTo>
                    <a:lnTo>
                      <a:pt x="25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9" name="Freeform 1227"/>
              <p:cNvSpPr>
                <a:spLocks/>
              </p:cNvSpPr>
              <p:nvPr/>
            </p:nvSpPr>
            <p:spPr bwMode="auto">
              <a:xfrm>
                <a:off x="4964" y="2171"/>
                <a:ext cx="25" cy="18"/>
              </a:xfrm>
              <a:custGeom>
                <a:avLst/>
                <a:gdLst>
                  <a:gd name="T0" fmla="*/ 0 w 25"/>
                  <a:gd name="T1" fmla="*/ 0 h 18"/>
                  <a:gd name="T2" fmla="*/ 0 w 25"/>
                  <a:gd name="T3" fmla="*/ 18 h 18"/>
                  <a:gd name="T4" fmla="*/ 25 w 25"/>
                  <a:gd name="T5" fmla="*/ 12 h 18"/>
                  <a:gd name="T6" fmla="*/ 19 w 25"/>
                  <a:gd name="T7" fmla="*/ 6 h 18"/>
                  <a:gd name="T8" fmla="*/ 10 w 25"/>
                  <a:gd name="T9" fmla="*/ 1 h 18"/>
                  <a:gd name="T10" fmla="*/ 0 w 25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"/>
                  <a:gd name="T20" fmla="*/ 25 w 2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">
                    <a:moveTo>
                      <a:pt x="0" y="0"/>
                    </a:moveTo>
                    <a:lnTo>
                      <a:pt x="0" y="18"/>
                    </a:lnTo>
                    <a:lnTo>
                      <a:pt x="25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0" name="Freeform 1228"/>
              <p:cNvSpPr>
                <a:spLocks/>
              </p:cNvSpPr>
              <p:nvPr/>
            </p:nvSpPr>
            <p:spPr bwMode="auto">
              <a:xfrm>
                <a:off x="4941" y="2169"/>
                <a:ext cx="23" cy="22"/>
              </a:xfrm>
              <a:custGeom>
                <a:avLst/>
                <a:gdLst>
                  <a:gd name="T0" fmla="*/ 23 w 23"/>
                  <a:gd name="T1" fmla="*/ 20 h 22"/>
                  <a:gd name="T2" fmla="*/ 23 w 23"/>
                  <a:gd name="T3" fmla="*/ 2 h 22"/>
                  <a:gd name="T4" fmla="*/ 16 w 23"/>
                  <a:gd name="T5" fmla="*/ 0 h 22"/>
                  <a:gd name="T6" fmla="*/ 5 w 23"/>
                  <a:gd name="T7" fmla="*/ 6 h 22"/>
                  <a:gd name="T8" fmla="*/ 0 w 23"/>
                  <a:gd name="T9" fmla="*/ 11 h 22"/>
                  <a:gd name="T10" fmla="*/ 3 w 23"/>
                  <a:gd name="T11" fmla="*/ 16 h 22"/>
                  <a:gd name="T12" fmla="*/ 13 w 23"/>
                  <a:gd name="T13" fmla="*/ 22 h 22"/>
                  <a:gd name="T14" fmla="*/ 23 w 23"/>
                  <a:gd name="T15" fmla="*/ 20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2"/>
                  <a:gd name="T26" fmla="*/ 23 w 2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2">
                    <a:moveTo>
                      <a:pt x="23" y="20"/>
                    </a:moveTo>
                    <a:lnTo>
                      <a:pt x="23" y="2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13" y="22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1" name="Freeform 1229"/>
              <p:cNvSpPr>
                <a:spLocks/>
              </p:cNvSpPr>
              <p:nvPr/>
            </p:nvSpPr>
            <p:spPr bwMode="auto">
              <a:xfrm>
                <a:off x="4941" y="2169"/>
                <a:ext cx="23" cy="22"/>
              </a:xfrm>
              <a:custGeom>
                <a:avLst/>
                <a:gdLst>
                  <a:gd name="T0" fmla="*/ 23 w 23"/>
                  <a:gd name="T1" fmla="*/ 20 h 22"/>
                  <a:gd name="T2" fmla="*/ 23 w 23"/>
                  <a:gd name="T3" fmla="*/ 2 h 22"/>
                  <a:gd name="T4" fmla="*/ 16 w 23"/>
                  <a:gd name="T5" fmla="*/ 0 h 22"/>
                  <a:gd name="T6" fmla="*/ 5 w 23"/>
                  <a:gd name="T7" fmla="*/ 6 h 22"/>
                  <a:gd name="T8" fmla="*/ 0 w 23"/>
                  <a:gd name="T9" fmla="*/ 11 h 22"/>
                  <a:gd name="T10" fmla="*/ 3 w 23"/>
                  <a:gd name="T11" fmla="*/ 16 h 22"/>
                  <a:gd name="T12" fmla="*/ 13 w 23"/>
                  <a:gd name="T13" fmla="*/ 22 h 22"/>
                  <a:gd name="T14" fmla="*/ 23 w 23"/>
                  <a:gd name="T15" fmla="*/ 20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2"/>
                  <a:gd name="T26" fmla="*/ 23 w 23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2">
                    <a:moveTo>
                      <a:pt x="23" y="20"/>
                    </a:moveTo>
                    <a:lnTo>
                      <a:pt x="23" y="2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13" y="22"/>
                    </a:lnTo>
                    <a:lnTo>
                      <a:pt x="23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2" name="Freeform 1230"/>
              <p:cNvSpPr>
                <a:spLocks/>
              </p:cNvSpPr>
              <p:nvPr/>
            </p:nvSpPr>
            <p:spPr bwMode="auto">
              <a:xfrm>
                <a:off x="4937" y="2212"/>
                <a:ext cx="27" cy="49"/>
              </a:xfrm>
              <a:custGeom>
                <a:avLst/>
                <a:gdLst>
                  <a:gd name="T0" fmla="*/ 27 w 27"/>
                  <a:gd name="T1" fmla="*/ 42 h 49"/>
                  <a:gd name="T2" fmla="*/ 27 w 27"/>
                  <a:gd name="T3" fmla="*/ 0 h 49"/>
                  <a:gd name="T4" fmla="*/ 21 w 27"/>
                  <a:gd name="T5" fmla="*/ 2 h 49"/>
                  <a:gd name="T6" fmla="*/ 13 w 27"/>
                  <a:gd name="T7" fmla="*/ 5 h 49"/>
                  <a:gd name="T8" fmla="*/ 7 w 27"/>
                  <a:gd name="T9" fmla="*/ 9 h 49"/>
                  <a:gd name="T10" fmla="*/ 3 w 27"/>
                  <a:gd name="T11" fmla="*/ 17 h 49"/>
                  <a:gd name="T12" fmla="*/ 3 w 27"/>
                  <a:gd name="T13" fmla="*/ 26 h 49"/>
                  <a:gd name="T14" fmla="*/ 0 w 27"/>
                  <a:gd name="T15" fmla="*/ 31 h 49"/>
                  <a:gd name="T16" fmla="*/ 0 w 27"/>
                  <a:gd name="T17" fmla="*/ 34 h 49"/>
                  <a:gd name="T18" fmla="*/ 6 w 27"/>
                  <a:gd name="T19" fmla="*/ 42 h 49"/>
                  <a:gd name="T20" fmla="*/ 13 w 27"/>
                  <a:gd name="T21" fmla="*/ 46 h 49"/>
                  <a:gd name="T22" fmla="*/ 21 w 27"/>
                  <a:gd name="T23" fmla="*/ 49 h 49"/>
                  <a:gd name="T24" fmla="*/ 27 w 27"/>
                  <a:gd name="T25" fmla="*/ 42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9"/>
                  <a:gd name="T41" fmla="*/ 27 w 27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9">
                    <a:moveTo>
                      <a:pt x="27" y="42"/>
                    </a:moveTo>
                    <a:lnTo>
                      <a:pt x="27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3" y="17"/>
                    </a:lnTo>
                    <a:lnTo>
                      <a:pt x="3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6" y="42"/>
                    </a:lnTo>
                    <a:lnTo>
                      <a:pt x="13" y="46"/>
                    </a:lnTo>
                    <a:lnTo>
                      <a:pt x="21" y="49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3" name="Freeform 1231"/>
              <p:cNvSpPr>
                <a:spLocks/>
              </p:cNvSpPr>
              <p:nvPr/>
            </p:nvSpPr>
            <p:spPr bwMode="auto">
              <a:xfrm>
                <a:off x="4937" y="2212"/>
                <a:ext cx="27" cy="49"/>
              </a:xfrm>
              <a:custGeom>
                <a:avLst/>
                <a:gdLst>
                  <a:gd name="T0" fmla="*/ 27 w 27"/>
                  <a:gd name="T1" fmla="*/ 42 h 49"/>
                  <a:gd name="T2" fmla="*/ 27 w 27"/>
                  <a:gd name="T3" fmla="*/ 0 h 49"/>
                  <a:gd name="T4" fmla="*/ 21 w 27"/>
                  <a:gd name="T5" fmla="*/ 2 h 49"/>
                  <a:gd name="T6" fmla="*/ 13 w 27"/>
                  <a:gd name="T7" fmla="*/ 5 h 49"/>
                  <a:gd name="T8" fmla="*/ 7 w 27"/>
                  <a:gd name="T9" fmla="*/ 9 h 49"/>
                  <a:gd name="T10" fmla="*/ 3 w 27"/>
                  <a:gd name="T11" fmla="*/ 17 h 49"/>
                  <a:gd name="T12" fmla="*/ 3 w 27"/>
                  <a:gd name="T13" fmla="*/ 26 h 49"/>
                  <a:gd name="T14" fmla="*/ 0 w 27"/>
                  <a:gd name="T15" fmla="*/ 31 h 49"/>
                  <a:gd name="T16" fmla="*/ 0 w 27"/>
                  <a:gd name="T17" fmla="*/ 34 h 49"/>
                  <a:gd name="T18" fmla="*/ 6 w 27"/>
                  <a:gd name="T19" fmla="*/ 42 h 49"/>
                  <a:gd name="T20" fmla="*/ 13 w 27"/>
                  <a:gd name="T21" fmla="*/ 46 h 49"/>
                  <a:gd name="T22" fmla="*/ 21 w 27"/>
                  <a:gd name="T23" fmla="*/ 49 h 49"/>
                  <a:gd name="T24" fmla="*/ 27 w 27"/>
                  <a:gd name="T25" fmla="*/ 42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9"/>
                  <a:gd name="T41" fmla="*/ 27 w 27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9">
                    <a:moveTo>
                      <a:pt x="27" y="42"/>
                    </a:moveTo>
                    <a:lnTo>
                      <a:pt x="27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3" y="17"/>
                    </a:lnTo>
                    <a:lnTo>
                      <a:pt x="3" y="26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6" y="42"/>
                    </a:lnTo>
                    <a:lnTo>
                      <a:pt x="13" y="46"/>
                    </a:lnTo>
                    <a:lnTo>
                      <a:pt x="21" y="49"/>
                    </a:lnTo>
                    <a:lnTo>
                      <a:pt x="27" y="4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4" name="Freeform 1232"/>
              <p:cNvSpPr>
                <a:spLocks/>
              </p:cNvSpPr>
              <p:nvPr/>
            </p:nvSpPr>
            <p:spPr bwMode="auto">
              <a:xfrm>
                <a:off x="4897" y="2372"/>
                <a:ext cx="67" cy="219"/>
              </a:xfrm>
              <a:custGeom>
                <a:avLst/>
                <a:gdLst>
                  <a:gd name="T0" fmla="*/ 67 w 67"/>
                  <a:gd name="T1" fmla="*/ 219 h 219"/>
                  <a:gd name="T2" fmla="*/ 67 w 67"/>
                  <a:gd name="T3" fmla="*/ 5 h 219"/>
                  <a:gd name="T4" fmla="*/ 63 w 67"/>
                  <a:gd name="T5" fmla="*/ 6 h 219"/>
                  <a:gd name="T6" fmla="*/ 44 w 67"/>
                  <a:gd name="T7" fmla="*/ 2 h 219"/>
                  <a:gd name="T8" fmla="*/ 37 w 67"/>
                  <a:gd name="T9" fmla="*/ 0 h 219"/>
                  <a:gd name="T10" fmla="*/ 29 w 67"/>
                  <a:gd name="T11" fmla="*/ 0 h 219"/>
                  <a:gd name="T12" fmla="*/ 23 w 67"/>
                  <a:gd name="T13" fmla="*/ 3 h 219"/>
                  <a:gd name="T14" fmla="*/ 17 w 67"/>
                  <a:gd name="T15" fmla="*/ 13 h 219"/>
                  <a:gd name="T16" fmla="*/ 17 w 67"/>
                  <a:gd name="T17" fmla="*/ 29 h 219"/>
                  <a:gd name="T18" fmla="*/ 23 w 67"/>
                  <a:gd name="T19" fmla="*/ 46 h 219"/>
                  <a:gd name="T20" fmla="*/ 30 w 67"/>
                  <a:gd name="T21" fmla="*/ 63 h 219"/>
                  <a:gd name="T22" fmla="*/ 37 w 67"/>
                  <a:gd name="T23" fmla="*/ 79 h 219"/>
                  <a:gd name="T24" fmla="*/ 40 w 67"/>
                  <a:gd name="T25" fmla="*/ 119 h 219"/>
                  <a:gd name="T26" fmla="*/ 43 w 67"/>
                  <a:gd name="T27" fmla="*/ 139 h 219"/>
                  <a:gd name="T28" fmla="*/ 47 w 67"/>
                  <a:gd name="T29" fmla="*/ 148 h 219"/>
                  <a:gd name="T30" fmla="*/ 53 w 67"/>
                  <a:gd name="T31" fmla="*/ 156 h 219"/>
                  <a:gd name="T32" fmla="*/ 44 w 67"/>
                  <a:gd name="T33" fmla="*/ 163 h 219"/>
                  <a:gd name="T34" fmla="*/ 30 w 67"/>
                  <a:gd name="T35" fmla="*/ 168 h 219"/>
                  <a:gd name="T36" fmla="*/ 0 w 67"/>
                  <a:gd name="T37" fmla="*/ 172 h 219"/>
                  <a:gd name="T38" fmla="*/ 6 w 67"/>
                  <a:gd name="T39" fmla="*/ 180 h 219"/>
                  <a:gd name="T40" fmla="*/ 12 w 67"/>
                  <a:gd name="T41" fmla="*/ 186 h 219"/>
                  <a:gd name="T42" fmla="*/ 29 w 67"/>
                  <a:gd name="T43" fmla="*/ 196 h 219"/>
                  <a:gd name="T44" fmla="*/ 24 w 67"/>
                  <a:gd name="T45" fmla="*/ 199 h 219"/>
                  <a:gd name="T46" fmla="*/ 20 w 67"/>
                  <a:gd name="T47" fmla="*/ 206 h 219"/>
                  <a:gd name="T48" fmla="*/ 13 w 67"/>
                  <a:gd name="T49" fmla="*/ 217 h 219"/>
                  <a:gd name="T50" fmla="*/ 46 w 67"/>
                  <a:gd name="T51" fmla="*/ 212 h 219"/>
                  <a:gd name="T52" fmla="*/ 58 w 67"/>
                  <a:gd name="T53" fmla="*/ 211 h 219"/>
                  <a:gd name="T54" fmla="*/ 66 w 67"/>
                  <a:gd name="T55" fmla="*/ 212 h 219"/>
                  <a:gd name="T56" fmla="*/ 67 w 67"/>
                  <a:gd name="T57" fmla="*/ 219 h 2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219"/>
                  <a:gd name="T89" fmla="*/ 67 w 67"/>
                  <a:gd name="T90" fmla="*/ 219 h 2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219">
                    <a:moveTo>
                      <a:pt x="67" y="219"/>
                    </a:moveTo>
                    <a:lnTo>
                      <a:pt x="67" y="5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3"/>
                    </a:lnTo>
                    <a:lnTo>
                      <a:pt x="17" y="13"/>
                    </a:lnTo>
                    <a:lnTo>
                      <a:pt x="17" y="29"/>
                    </a:lnTo>
                    <a:lnTo>
                      <a:pt x="23" y="46"/>
                    </a:lnTo>
                    <a:lnTo>
                      <a:pt x="30" y="63"/>
                    </a:lnTo>
                    <a:lnTo>
                      <a:pt x="37" y="79"/>
                    </a:lnTo>
                    <a:lnTo>
                      <a:pt x="40" y="119"/>
                    </a:lnTo>
                    <a:lnTo>
                      <a:pt x="43" y="139"/>
                    </a:lnTo>
                    <a:lnTo>
                      <a:pt x="47" y="148"/>
                    </a:lnTo>
                    <a:lnTo>
                      <a:pt x="53" y="156"/>
                    </a:lnTo>
                    <a:lnTo>
                      <a:pt x="44" y="163"/>
                    </a:lnTo>
                    <a:lnTo>
                      <a:pt x="30" y="168"/>
                    </a:lnTo>
                    <a:lnTo>
                      <a:pt x="0" y="172"/>
                    </a:lnTo>
                    <a:lnTo>
                      <a:pt x="6" y="180"/>
                    </a:lnTo>
                    <a:lnTo>
                      <a:pt x="12" y="186"/>
                    </a:lnTo>
                    <a:lnTo>
                      <a:pt x="29" y="196"/>
                    </a:lnTo>
                    <a:lnTo>
                      <a:pt x="24" y="199"/>
                    </a:lnTo>
                    <a:lnTo>
                      <a:pt x="20" y="206"/>
                    </a:lnTo>
                    <a:lnTo>
                      <a:pt x="13" y="217"/>
                    </a:lnTo>
                    <a:lnTo>
                      <a:pt x="46" y="212"/>
                    </a:lnTo>
                    <a:lnTo>
                      <a:pt x="58" y="211"/>
                    </a:lnTo>
                    <a:lnTo>
                      <a:pt x="66" y="212"/>
                    </a:lnTo>
                    <a:lnTo>
                      <a:pt x="67" y="2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5" name="Freeform 1233"/>
              <p:cNvSpPr>
                <a:spLocks/>
              </p:cNvSpPr>
              <p:nvPr/>
            </p:nvSpPr>
            <p:spPr bwMode="auto">
              <a:xfrm>
                <a:off x="4897" y="2372"/>
                <a:ext cx="67" cy="219"/>
              </a:xfrm>
              <a:custGeom>
                <a:avLst/>
                <a:gdLst>
                  <a:gd name="T0" fmla="*/ 67 w 67"/>
                  <a:gd name="T1" fmla="*/ 219 h 219"/>
                  <a:gd name="T2" fmla="*/ 67 w 67"/>
                  <a:gd name="T3" fmla="*/ 5 h 219"/>
                  <a:gd name="T4" fmla="*/ 63 w 67"/>
                  <a:gd name="T5" fmla="*/ 6 h 219"/>
                  <a:gd name="T6" fmla="*/ 44 w 67"/>
                  <a:gd name="T7" fmla="*/ 2 h 219"/>
                  <a:gd name="T8" fmla="*/ 37 w 67"/>
                  <a:gd name="T9" fmla="*/ 0 h 219"/>
                  <a:gd name="T10" fmla="*/ 29 w 67"/>
                  <a:gd name="T11" fmla="*/ 0 h 219"/>
                  <a:gd name="T12" fmla="*/ 23 w 67"/>
                  <a:gd name="T13" fmla="*/ 3 h 219"/>
                  <a:gd name="T14" fmla="*/ 17 w 67"/>
                  <a:gd name="T15" fmla="*/ 13 h 219"/>
                  <a:gd name="T16" fmla="*/ 17 w 67"/>
                  <a:gd name="T17" fmla="*/ 29 h 219"/>
                  <a:gd name="T18" fmla="*/ 23 w 67"/>
                  <a:gd name="T19" fmla="*/ 46 h 219"/>
                  <a:gd name="T20" fmla="*/ 30 w 67"/>
                  <a:gd name="T21" fmla="*/ 63 h 219"/>
                  <a:gd name="T22" fmla="*/ 37 w 67"/>
                  <a:gd name="T23" fmla="*/ 79 h 219"/>
                  <a:gd name="T24" fmla="*/ 40 w 67"/>
                  <a:gd name="T25" fmla="*/ 119 h 219"/>
                  <a:gd name="T26" fmla="*/ 43 w 67"/>
                  <a:gd name="T27" fmla="*/ 139 h 219"/>
                  <a:gd name="T28" fmla="*/ 47 w 67"/>
                  <a:gd name="T29" fmla="*/ 148 h 219"/>
                  <a:gd name="T30" fmla="*/ 53 w 67"/>
                  <a:gd name="T31" fmla="*/ 156 h 219"/>
                  <a:gd name="T32" fmla="*/ 44 w 67"/>
                  <a:gd name="T33" fmla="*/ 163 h 219"/>
                  <a:gd name="T34" fmla="*/ 30 w 67"/>
                  <a:gd name="T35" fmla="*/ 168 h 219"/>
                  <a:gd name="T36" fmla="*/ 0 w 67"/>
                  <a:gd name="T37" fmla="*/ 172 h 219"/>
                  <a:gd name="T38" fmla="*/ 6 w 67"/>
                  <a:gd name="T39" fmla="*/ 180 h 219"/>
                  <a:gd name="T40" fmla="*/ 12 w 67"/>
                  <a:gd name="T41" fmla="*/ 186 h 219"/>
                  <a:gd name="T42" fmla="*/ 29 w 67"/>
                  <a:gd name="T43" fmla="*/ 196 h 219"/>
                  <a:gd name="T44" fmla="*/ 24 w 67"/>
                  <a:gd name="T45" fmla="*/ 199 h 219"/>
                  <a:gd name="T46" fmla="*/ 20 w 67"/>
                  <a:gd name="T47" fmla="*/ 206 h 219"/>
                  <a:gd name="T48" fmla="*/ 13 w 67"/>
                  <a:gd name="T49" fmla="*/ 217 h 219"/>
                  <a:gd name="T50" fmla="*/ 46 w 67"/>
                  <a:gd name="T51" fmla="*/ 212 h 219"/>
                  <a:gd name="T52" fmla="*/ 58 w 67"/>
                  <a:gd name="T53" fmla="*/ 211 h 219"/>
                  <a:gd name="T54" fmla="*/ 66 w 67"/>
                  <a:gd name="T55" fmla="*/ 212 h 219"/>
                  <a:gd name="T56" fmla="*/ 67 w 67"/>
                  <a:gd name="T57" fmla="*/ 219 h 2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219"/>
                  <a:gd name="T89" fmla="*/ 67 w 67"/>
                  <a:gd name="T90" fmla="*/ 219 h 2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219">
                    <a:moveTo>
                      <a:pt x="67" y="219"/>
                    </a:moveTo>
                    <a:lnTo>
                      <a:pt x="67" y="5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3"/>
                    </a:lnTo>
                    <a:lnTo>
                      <a:pt x="17" y="13"/>
                    </a:lnTo>
                    <a:lnTo>
                      <a:pt x="17" y="29"/>
                    </a:lnTo>
                    <a:lnTo>
                      <a:pt x="23" y="46"/>
                    </a:lnTo>
                    <a:lnTo>
                      <a:pt x="30" y="63"/>
                    </a:lnTo>
                    <a:lnTo>
                      <a:pt x="37" y="79"/>
                    </a:lnTo>
                    <a:lnTo>
                      <a:pt x="40" y="119"/>
                    </a:lnTo>
                    <a:lnTo>
                      <a:pt x="43" y="139"/>
                    </a:lnTo>
                    <a:lnTo>
                      <a:pt x="47" y="148"/>
                    </a:lnTo>
                    <a:lnTo>
                      <a:pt x="53" y="156"/>
                    </a:lnTo>
                    <a:lnTo>
                      <a:pt x="44" y="163"/>
                    </a:lnTo>
                    <a:lnTo>
                      <a:pt x="30" y="168"/>
                    </a:lnTo>
                    <a:lnTo>
                      <a:pt x="0" y="172"/>
                    </a:lnTo>
                    <a:lnTo>
                      <a:pt x="6" y="180"/>
                    </a:lnTo>
                    <a:lnTo>
                      <a:pt x="12" y="186"/>
                    </a:lnTo>
                    <a:lnTo>
                      <a:pt x="29" y="196"/>
                    </a:lnTo>
                    <a:lnTo>
                      <a:pt x="24" y="199"/>
                    </a:lnTo>
                    <a:lnTo>
                      <a:pt x="20" y="206"/>
                    </a:lnTo>
                    <a:lnTo>
                      <a:pt x="13" y="217"/>
                    </a:lnTo>
                    <a:lnTo>
                      <a:pt x="46" y="212"/>
                    </a:lnTo>
                    <a:lnTo>
                      <a:pt x="58" y="211"/>
                    </a:lnTo>
                    <a:lnTo>
                      <a:pt x="66" y="212"/>
                    </a:lnTo>
                    <a:lnTo>
                      <a:pt x="67" y="21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6" name="Freeform 1234"/>
              <p:cNvSpPr>
                <a:spLocks/>
              </p:cNvSpPr>
              <p:nvPr/>
            </p:nvSpPr>
            <p:spPr bwMode="auto">
              <a:xfrm>
                <a:off x="4941" y="2169"/>
                <a:ext cx="48" cy="22"/>
              </a:xfrm>
              <a:custGeom>
                <a:avLst/>
                <a:gdLst>
                  <a:gd name="T0" fmla="*/ 16 w 48"/>
                  <a:gd name="T1" fmla="*/ 0 h 22"/>
                  <a:gd name="T2" fmla="*/ 33 w 48"/>
                  <a:gd name="T3" fmla="*/ 3 h 22"/>
                  <a:gd name="T4" fmla="*/ 42 w 48"/>
                  <a:gd name="T5" fmla="*/ 8 h 22"/>
                  <a:gd name="T6" fmla="*/ 48 w 48"/>
                  <a:gd name="T7" fmla="*/ 14 h 22"/>
                  <a:gd name="T8" fmla="*/ 13 w 48"/>
                  <a:gd name="T9" fmla="*/ 22 h 22"/>
                  <a:gd name="T10" fmla="*/ 3 w 48"/>
                  <a:gd name="T11" fmla="*/ 16 h 22"/>
                  <a:gd name="T12" fmla="*/ 0 w 48"/>
                  <a:gd name="T13" fmla="*/ 11 h 22"/>
                  <a:gd name="T14" fmla="*/ 5 w 48"/>
                  <a:gd name="T15" fmla="*/ 6 h 22"/>
                  <a:gd name="T16" fmla="*/ 16 w 48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22"/>
                  <a:gd name="T29" fmla="*/ 48 w 48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22">
                    <a:moveTo>
                      <a:pt x="16" y="0"/>
                    </a:moveTo>
                    <a:lnTo>
                      <a:pt x="33" y="3"/>
                    </a:lnTo>
                    <a:lnTo>
                      <a:pt x="42" y="8"/>
                    </a:lnTo>
                    <a:lnTo>
                      <a:pt x="48" y="14"/>
                    </a:lnTo>
                    <a:lnTo>
                      <a:pt x="13" y="22"/>
                    </a:lnTo>
                    <a:lnTo>
                      <a:pt x="3" y="16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7" name="Freeform 1235"/>
              <p:cNvSpPr>
                <a:spLocks/>
              </p:cNvSpPr>
              <p:nvPr/>
            </p:nvSpPr>
            <p:spPr bwMode="auto">
              <a:xfrm>
                <a:off x="4941" y="2169"/>
                <a:ext cx="48" cy="22"/>
              </a:xfrm>
              <a:custGeom>
                <a:avLst/>
                <a:gdLst>
                  <a:gd name="T0" fmla="*/ 16 w 48"/>
                  <a:gd name="T1" fmla="*/ 0 h 22"/>
                  <a:gd name="T2" fmla="*/ 33 w 48"/>
                  <a:gd name="T3" fmla="*/ 3 h 22"/>
                  <a:gd name="T4" fmla="*/ 42 w 48"/>
                  <a:gd name="T5" fmla="*/ 8 h 22"/>
                  <a:gd name="T6" fmla="*/ 48 w 48"/>
                  <a:gd name="T7" fmla="*/ 14 h 22"/>
                  <a:gd name="T8" fmla="*/ 13 w 48"/>
                  <a:gd name="T9" fmla="*/ 22 h 22"/>
                  <a:gd name="T10" fmla="*/ 3 w 48"/>
                  <a:gd name="T11" fmla="*/ 16 h 22"/>
                  <a:gd name="T12" fmla="*/ 0 w 48"/>
                  <a:gd name="T13" fmla="*/ 11 h 22"/>
                  <a:gd name="T14" fmla="*/ 5 w 48"/>
                  <a:gd name="T15" fmla="*/ 6 h 22"/>
                  <a:gd name="T16" fmla="*/ 16 w 48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22"/>
                  <a:gd name="T29" fmla="*/ 48 w 48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22">
                    <a:moveTo>
                      <a:pt x="16" y="0"/>
                    </a:moveTo>
                    <a:lnTo>
                      <a:pt x="33" y="3"/>
                    </a:lnTo>
                    <a:lnTo>
                      <a:pt x="42" y="8"/>
                    </a:lnTo>
                    <a:lnTo>
                      <a:pt x="48" y="14"/>
                    </a:lnTo>
                    <a:lnTo>
                      <a:pt x="13" y="22"/>
                    </a:lnTo>
                    <a:lnTo>
                      <a:pt x="3" y="16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8" name="Freeform 1236"/>
              <p:cNvSpPr>
                <a:spLocks/>
              </p:cNvSpPr>
              <p:nvPr/>
            </p:nvSpPr>
            <p:spPr bwMode="auto">
              <a:xfrm>
                <a:off x="4937" y="2208"/>
                <a:ext cx="60" cy="53"/>
              </a:xfrm>
              <a:custGeom>
                <a:avLst/>
                <a:gdLst>
                  <a:gd name="T0" fmla="*/ 60 w 60"/>
                  <a:gd name="T1" fmla="*/ 0 h 53"/>
                  <a:gd name="T2" fmla="*/ 49 w 60"/>
                  <a:gd name="T3" fmla="*/ 13 h 53"/>
                  <a:gd name="T4" fmla="*/ 40 w 60"/>
                  <a:gd name="T5" fmla="*/ 29 h 53"/>
                  <a:gd name="T6" fmla="*/ 32 w 60"/>
                  <a:gd name="T7" fmla="*/ 43 h 53"/>
                  <a:gd name="T8" fmla="*/ 21 w 60"/>
                  <a:gd name="T9" fmla="*/ 53 h 53"/>
                  <a:gd name="T10" fmla="*/ 13 w 60"/>
                  <a:gd name="T11" fmla="*/ 50 h 53"/>
                  <a:gd name="T12" fmla="*/ 6 w 60"/>
                  <a:gd name="T13" fmla="*/ 46 h 53"/>
                  <a:gd name="T14" fmla="*/ 0 w 60"/>
                  <a:gd name="T15" fmla="*/ 38 h 53"/>
                  <a:gd name="T16" fmla="*/ 0 w 60"/>
                  <a:gd name="T17" fmla="*/ 35 h 53"/>
                  <a:gd name="T18" fmla="*/ 3 w 60"/>
                  <a:gd name="T19" fmla="*/ 30 h 53"/>
                  <a:gd name="T20" fmla="*/ 3 w 60"/>
                  <a:gd name="T21" fmla="*/ 21 h 53"/>
                  <a:gd name="T22" fmla="*/ 7 w 60"/>
                  <a:gd name="T23" fmla="*/ 13 h 53"/>
                  <a:gd name="T24" fmla="*/ 13 w 60"/>
                  <a:gd name="T25" fmla="*/ 9 h 53"/>
                  <a:gd name="T26" fmla="*/ 21 w 60"/>
                  <a:gd name="T27" fmla="*/ 6 h 53"/>
                  <a:gd name="T28" fmla="*/ 60 w 60"/>
                  <a:gd name="T29" fmla="*/ 0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53"/>
                  <a:gd name="T47" fmla="*/ 60 w 6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53">
                    <a:moveTo>
                      <a:pt x="60" y="0"/>
                    </a:moveTo>
                    <a:lnTo>
                      <a:pt x="49" y="13"/>
                    </a:lnTo>
                    <a:lnTo>
                      <a:pt x="40" y="29"/>
                    </a:lnTo>
                    <a:lnTo>
                      <a:pt x="32" y="43"/>
                    </a:lnTo>
                    <a:lnTo>
                      <a:pt x="21" y="53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3" y="21"/>
                    </a:lnTo>
                    <a:lnTo>
                      <a:pt x="7" y="13"/>
                    </a:lnTo>
                    <a:lnTo>
                      <a:pt x="13" y="9"/>
                    </a:lnTo>
                    <a:lnTo>
                      <a:pt x="21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9" name="Freeform 1237"/>
              <p:cNvSpPr>
                <a:spLocks/>
              </p:cNvSpPr>
              <p:nvPr/>
            </p:nvSpPr>
            <p:spPr bwMode="auto">
              <a:xfrm>
                <a:off x="4937" y="2208"/>
                <a:ext cx="60" cy="53"/>
              </a:xfrm>
              <a:custGeom>
                <a:avLst/>
                <a:gdLst>
                  <a:gd name="T0" fmla="*/ 60 w 60"/>
                  <a:gd name="T1" fmla="*/ 0 h 53"/>
                  <a:gd name="T2" fmla="*/ 49 w 60"/>
                  <a:gd name="T3" fmla="*/ 13 h 53"/>
                  <a:gd name="T4" fmla="*/ 40 w 60"/>
                  <a:gd name="T5" fmla="*/ 29 h 53"/>
                  <a:gd name="T6" fmla="*/ 32 w 60"/>
                  <a:gd name="T7" fmla="*/ 43 h 53"/>
                  <a:gd name="T8" fmla="*/ 21 w 60"/>
                  <a:gd name="T9" fmla="*/ 53 h 53"/>
                  <a:gd name="T10" fmla="*/ 13 w 60"/>
                  <a:gd name="T11" fmla="*/ 50 h 53"/>
                  <a:gd name="T12" fmla="*/ 6 w 60"/>
                  <a:gd name="T13" fmla="*/ 46 h 53"/>
                  <a:gd name="T14" fmla="*/ 0 w 60"/>
                  <a:gd name="T15" fmla="*/ 38 h 53"/>
                  <a:gd name="T16" fmla="*/ 0 w 60"/>
                  <a:gd name="T17" fmla="*/ 35 h 53"/>
                  <a:gd name="T18" fmla="*/ 3 w 60"/>
                  <a:gd name="T19" fmla="*/ 30 h 53"/>
                  <a:gd name="T20" fmla="*/ 3 w 60"/>
                  <a:gd name="T21" fmla="*/ 21 h 53"/>
                  <a:gd name="T22" fmla="*/ 7 w 60"/>
                  <a:gd name="T23" fmla="*/ 13 h 53"/>
                  <a:gd name="T24" fmla="*/ 13 w 60"/>
                  <a:gd name="T25" fmla="*/ 9 h 53"/>
                  <a:gd name="T26" fmla="*/ 21 w 60"/>
                  <a:gd name="T27" fmla="*/ 6 h 53"/>
                  <a:gd name="T28" fmla="*/ 60 w 60"/>
                  <a:gd name="T29" fmla="*/ 0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53"/>
                  <a:gd name="T47" fmla="*/ 60 w 6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53">
                    <a:moveTo>
                      <a:pt x="60" y="0"/>
                    </a:moveTo>
                    <a:lnTo>
                      <a:pt x="49" y="13"/>
                    </a:lnTo>
                    <a:lnTo>
                      <a:pt x="40" y="29"/>
                    </a:lnTo>
                    <a:lnTo>
                      <a:pt x="32" y="43"/>
                    </a:lnTo>
                    <a:lnTo>
                      <a:pt x="21" y="53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3" y="21"/>
                    </a:lnTo>
                    <a:lnTo>
                      <a:pt x="7" y="13"/>
                    </a:lnTo>
                    <a:lnTo>
                      <a:pt x="13" y="9"/>
                    </a:lnTo>
                    <a:lnTo>
                      <a:pt x="21" y="6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0" name="Freeform 1238"/>
              <p:cNvSpPr>
                <a:spLocks/>
              </p:cNvSpPr>
              <p:nvPr/>
            </p:nvSpPr>
            <p:spPr bwMode="auto">
              <a:xfrm>
                <a:off x="4897" y="1070"/>
                <a:ext cx="795" cy="2220"/>
              </a:xfrm>
              <a:custGeom>
                <a:avLst/>
                <a:gdLst>
                  <a:gd name="T0" fmla="*/ 244 w 795"/>
                  <a:gd name="T1" fmla="*/ 499 h 2220"/>
                  <a:gd name="T2" fmla="*/ 192 w 795"/>
                  <a:gd name="T3" fmla="*/ 256 h 2220"/>
                  <a:gd name="T4" fmla="*/ 143 w 795"/>
                  <a:gd name="T5" fmla="*/ 221 h 2220"/>
                  <a:gd name="T6" fmla="*/ 212 w 795"/>
                  <a:gd name="T7" fmla="*/ 41 h 2220"/>
                  <a:gd name="T8" fmla="*/ 257 w 795"/>
                  <a:gd name="T9" fmla="*/ 52 h 2220"/>
                  <a:gd name="T10" fmla="*/ 306 w 795"/>
                  <a:gd name="T11" fmla="*/ 70 h 2220"/>
                  <a:gd name="T12" fmla="*/ 452 w 795"/>
                  <a:gd name="T13" fmla="*/ 96 h 2220"/>
                  <a:gd name="T14" fmla="*/ 557 w 795"/>
                  <a:gd name="T15" fmla="*/ 119 h 2220"/>
                  <a:gd name="T16" fmla="*/ 604 w 795"/>
                  <a:gd name="T17" fmla="*/ 192 h 2220"/>
                  <a:gd name="T18" fmla="*/ 538 w 795"/>
                  <a:gd name="T19" fmla="*/ 304 h 2220"/>
                  <a:gd name="T20" fmla="*/ 297 w 795"/>
                  <a:gd name="T21" fmla="*/ 292 h 2220"/>
                  <a:gd name="T22" fmla="*/ 427 w 795"/>
                  <a:gd name="T23" fmla="*/ 384 h 2220"/>
                  <a:gd name="T24" fmla="*/ 444 w 795"/>
                  <a:gd name="T25" fmla="*/ 496 h 2220"/>
                  <a:gd name="T26" fmla="*/ 526 w 795"/>
                  <a:gd name="T27" fmla="*/ 506 h 2220"/>
                  <a:gd name="T28" fmla="*/ 595 w 795"/>
                  <a:gd name="T29" fmla="*/ 493 h 2220"/>
                  <a:gd name="T30" fmla="*/ 532 w 795"/>
                  <a:gd name="T31" fmla="*/ 442 h 2220"/>
                  <a:gd name="T32" fmla="*/ 630 w 795"/>
                  <a:gd name="T33" fmla="*/ 416 h 2220"/>
                  <a:gd name="T34" fmla="*/ 635 w 795"/>
                  <a:gd name="T35" fmla="*/ 344 h 2220"/>
                  <a:gd name="T36" fmla="*/ 647 w 795"/>
                  <a:gd name="T37" fmla="*/ 287 h 2220"/>
                  <a:gd name="T38" fmla="*/ 721 w 795"/>
                  <a:gd name="T39" fmla="*/ 223 h 2220"/>
                  <a:gd name="T40" fmla="*/ 709 w 795"/>
                  <a:gd name="T41" fmla="*/ 136 h 2220"/>
                  <a:gd name="T42" fmla="*/ 669 w 795"/>
                  <a:gd name="T43" fmla="*/ 92 h 2220"/>
                  <a:gd name="T44" fmla="*/ 638 w 795"/>
                  <a:gd name="T45" fmla="*/ 30 h 2220"/>
                  <a:gd name="T46" fmla="*/ 701 w 795"/>
                  <a:gd name="T47" fmla="*/ 1 h 2220"/>
                  <a:gd name="T48" fmla="*/ 707 w 795"/>
                  <a:gd name="T49" fmla="*/ 92 h 2220"/>
                  <a:gd name="T50" fmla="*/ 677 w 795"/>
                  <a:gd name="T51" fmla="*/ 150 h 2220"/>
                  <a:gd name="T52" fmla="*/ 744 w 795"/>
                  <a:gd name="T53" fmla="*/ 2063 h 2220"/>
                  <a:gd name="T54" fmla="*/ 692 w 795"/>
                  <a:gd name="T55" fmla="*/ 2142 h 2220"/>
                  <a:gd name="T56" fmla="*/ 618 w 795"/>
                  <a:gd name="T57" fmla="*/ 2219 h 2220"/>
                  <a:gd name="T58" fmla="*/ 586 w 795"/>
                  <a:gd name="T59" fmla="*/ 2128 h 2220"/>
                  <a:gd name="T60" fmla="*/ 466 w 795"/>
                  <a:gd name="T61" fmla="*/ 2022 h 2220"/>
                  <a:gd name="T62" fmla="*/ 361 w 795"/>
                  <a:gd name="T63" fmla="*/ 2054 h 2220"/>
                  <a:gd name="T64" fmla="*/ 267 w 795"/>
                  <a:gd name="T65" fmla="*/ 2070 h 2220"/>
                  <a:gd name="T66" fmla="*/ 272 w 795"/>
                  <a:gd name="T67" fmla="*/ 1816 h 2220"/>
                  <a:gd name="T68" fmla="*/ 217 w 795"/>
                  <a:gd name="T69" fmla="*/ 1708 h 2220"/>
                  <a:gd name="T70" fmla="*/ 201 w 795"/>
                  <a:gd name="T71" fmla="*/ 1662 h 2220"/>
                  <a:gd name="T72" fmla="*/ 197 w 795"/>
                  <a:gd name="T73" fmla="*/ 1542 h 2220"/>
                  <a:gd name="T74" fmla="*/ 58 w 795"/>
                  <a:gd name="T75" fmla="*/ 1513 h 2220"/>
                  <a:gd name="T76" fmla="*/ 12 w 795"/>
                  <a:gd name="T77" fmla="*/ 1488 h 2220"/>
                  <a:gd name="T78" fmla="*/ 47 w 795"/>
                  <a:gd name="T79" fmla="*/ 1450 h 2220"/>
                  <a:gd name="T80" fmla="*/ 17 w 795"/>
                  <a:gd name="T81" fmla="*/ 1331 h 2220"/>
                  <a:gd name="T82" fmla="*/ 63 w 795"/>
                  <a:gd name="T83" fmla="*/ 1308 h 2220"/>
                  <a:gd name="T84" fmla="*/ 129 w 795"/>
                  <a:gd name="T85" fmla="*/ 1310 h 2220"/>
                  <a:gd name="T86" fmla="*/ 244 w 795"/>
                  <a:gd name="T87" fmla="*/ 1333 h 2220"/>
                  <a:gd name="T88" fmla="*/ 323 w 795"/>
                  <a:gd name="T89" fmla="*/ 1339 h 2220"/>
                  <a:gd name="T90" fmla="*/ 367 w 795"/>
                  <a:gd name="T91" fmla="*/ 1210 h 2220"/>
                  <a:gd name="T92" fmla="*/ 286 w 795"/>
                  <a:gd name="T93" fmla="*/ 1167 h 2220"/>
                  <a:gd name="T94" fmla="*/ 290 w 795"/>
                  <a:gd name="T95" fmla="*/ 1099 h 2220"/>
                  <a:gd name="T96" fmla="*/ 280 w 795"/>
                  <a:gd name="T97" fmla="*/ 1064 h 2220"/>
                  <a:gd name="T98" fmla="*/ 307 w 795"/>
                  <a:gd name="T99" fmla="*/ 993 h 2220"/>
                  <a:gd name="T100" fmla="*/ 352 w 795"/>
                  <a:gd name="T101" fmla="*/ 930 h 2220"/>
                  <a:gd name="T102" fmla="*/ 303 w 795"/>
                  <a:gd name="T103" fmla="*/ 908 h 2220"/>
                  <a:gd name="T104" fmla="*/ 349 w 795"/>
                  <a:gd name="T105" fmla="*/ 798 h 2220"/>
                  <a:gd name="T106" fmla="*/ 360 w 795"/>
                  <a:gd name="T107" fmla="*/ 667 h 22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5"/>
                  <a:gd name="T163" fmla="*/ 0 h 2220"/>
                  <a:gd name="T164" fmla="*/ 795 w 795"/>
                  <a:gd name="T165" fmla="*/ 2220 h 22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5" h="2220">
                    <a:moveTo>
                      <a:pt x="310" y="587"/>
                    </a:moveTo>
                    <a:lnTo>
                      <a:pt x="326" y="567"/>
                    </a:lnTo>
                    <a:lnTo>
                      <a:pt x="281" y="562"/>
                    </a:lnTo>
                    <a:lnTo>
                      <a:pt x="272" y="530"/>
                    </a:lnTo>
                    <a:lnTo>
                      <a:pt x="253" y="519"/>
                    </a:lnTo>
                    <a:lnTo>
                      <a:pt x="244" y="499"/>
                    </a:lnTo>
                    <a:lnTo>
                      <a:pt x="261" y="419"/>
                    </a:lnTo>
                    <a:lnTo>
                      <a:pt x="204" y="346"/>
                    </a:lnTo>
                    <a:lnTo>
                      <a:pt x="198" y="326"/>
                    </a:lnTo>
                    <a:lnTo>
                      <a:pt x="198" y="307"/>
                    </a:lnTo>
                    <a:lnTo>
                      <a:pt x="201" y="272"/>
                    </a:lnTo>
                    <a:lnTo>
                      <a:pt x="192" y="256"/>
                    </a:lnTo>
                    <a:lnTo>
                      <a:pt x="184" y="244"/>
                    </a:lnTo>
                    <a:lnTo>
                      <a:pt x="170" y="232"/>
                    </a:lnTo>
                    <a:lnTo>
                      <a:pt x="155" y="226"/>
                    </a:lnTo>
                    <a:lnTo>
                      <a:pt x="147" y="223"/>
                    </a:lnTo>
                    <a:lnTo>
                      <a:pt x="143" y="223"/>
                    </a:lnTo>
                    <a:lnTo>
                      <a:pt x="143" y="221"/>
                    </a:lnTo>
                    <a:lnTo>
                      <a:pt x="124" y="143"/>
                    </a:lnTo>
                    <a:lnTo>
                      <a:pt x="123" y="119"/>
                    </a:lnTo>
                    <a:lnTo>
                      <a:pt x="149" y="109"/>
                    </a:lnTo>
                    <a:lnTo>
                      <a:pt x="177" y="72"/>
                    </a:lnTo>
                    <a:lnTo>
                      <a:pt x="210" y="49"/>
                    </a:lnTo>
                    <a:lnTo>
                      <a:pt x="212" y="41"/>
                    </a:lnTo>
                    <a:lnTo>
                      <a:pt x="212" y="35"/>
                    </a:lnTo>
                    <a:lnTo>
                      <a:pt x="210" y="29"/>
                    </a:lnTo>
                    <a:lnTo>
                      <a:pt x="217" y="24"/>
                    </a:lnTo>
                    <a:lnTo>
                      <a:pt x="250" y="47"/>
                    </a:lnTo>
                    <a:lnTo>
                      <a:pt x="257" y="50"/>
                    </a:lnTo>
                    <a:lnTo>
                      <a:pt x="257" y="52"/>
                    </a:lnTo>
                    <a:lnTo>
                      <a:pt x="246" y="53"/>
                    </a:lnTo>
                    <a:lnTo>
                      <a:pt x="238" y="58"/>
                    </a:lnTo>
                    <a:lnTo>
                      <a:pt x="230" y="69"/>
                    </a:lnTo>
                    <a:lnTo>
                      <a:pt x="247" y="73"/>
                    </a:lnTo>
                    <a:lnTo>
                      <a:pt x="266" y="75"/>
                    </a:lnTo>
                    <a:lnTo>
                      <a:pt x="306" y="70"/>
                    </a:lnTo>
                    <a:lnTo>
                      <a:pt x="346" y="67"/>
                    </a:lnTo>
                    <a:lnTo>
                      <a:pt x="366" y="66"/>
                    </a:lnTo>
                    <a:lnTo>
                      <a:pt x="384" y="69"/>
                    </a:lnTo>
                    <a:lnTo>
                      <a:pt x="400" y="73"/>
                    </a:lnTo>
                    <a:lnTo>
                      <a:pt x="417" y="80"/>
                    </a:lnTo>
                    <a:lnTo>
                      <a:pt x="452" y="96"/>
                    </a:lnTo>
                    <a:lnTo>
                      <a:pt x="470" y="104"/>
                    </a:lnTo>
                    <a:lnTo>
                      <a:pt x="489" y="112"/>
                    </a:lnTo>
                    <a:lnTo>
                      <a:pt x="509" y="115"/>
                    </a:lnTo>
                    <a:lnTo>
                      <a:pt x="527" y="115"/>
                    </a:lnTo>
                    <a:lnTo>
                      <a:pt x="541" y="115"/>
                    </a:lnTo>
                    <a:lnTo>
                      <a:pt x="557" y="119"/>
                    </a:lnTo>
                    <a:lnTo>
                      <a:pt x="570" y="129"/>
                    </a:lnTo>
                    <a:lnTo>
                      <a:pt x="581" y="139"/>
                    </a:lnTo>
                    <a:lnTo>
                      <a:pt x="592" y="152"/>
                    </a:lnTo>
                    <a:lnTo>
                      <a:pt x="598" y="167"/>
                    </a:lnTo>
                    <a:lnTo>
                      <a:pt x="603" y="179"/>
                    </a:lnTo>
                    <a:lnTo>
                      <a:pt x="604" y="192"/>
                    </a:lnTo>
                    <a:lnTo>
                      <a:pt x="598" y="238"/>
                    </a:lnTo>
                    <a:lnTo>
                      <a:pt x="593" y="259"/>
                    </a:lnTo>
                    <a:lnTo>
                      <a:pt x="583" y="276"/>
                    </a:lnTo>
                    <a:lnTo>
                      <a:pt x="570" y="289"/>
                    </a:lnTo>
                    <a:lnTo>
                      <a:pt x="555" y="298"/>
                    </a:lnTo>
                    <a:lnTo>
                      <a:pt x="538" y="304"/>
                    </a:lnTo>
                    <a:lnTo>
                      <a:pt x="517" y="309"/>
                    </a:lnTo>
                    <a:lnTo>
                      <a:pt x="472" y="310"/>
                    </a:lnTo>
                    <a:lnTo>
                      <a:pt x="424" y="307"/>
                    </a:lnTo>
                    <a:lnTo>
                      <a:pt x="375" y="299"/>
                    </a:lnTo>
                    <a:lnTo>
                      <a:pt x="332" y="295"/>
                    </a:lnTo>
                    <a:lnTo>
                      <a:pt x="297" y="292"/>
                    </a:lnTo>
                    <a:lnTo>
                      <a:pt x="317" y="310"/>
                    </a:lnTo>
                    <a:lnTo>
                      <a:pt x="340" y="326"/>
                    </a:lnTo>
                    <a:lnTo>
                      <a:pt x="387" y="349"/>
                    </a:lnTo>
                    <a:lnTo>
                      <a:pt x="406" y="361"/>
                    </a:lnTo>
                    <a:lnTo>
                      <a:pt x="421" y="375"/>
                    </a:lnTo>
                    <a:lnTo>
                      <a:pt x="427" y="384"/>
                    </a:lnTo>
                    <a:lnTo>
                      <a:pt x="430" y="395"/>
                    </a:lnTo>
                    <a:lnTo>
                      <a:pt x="432" y="406"/>
                    </a:lnTo>
                    <a:lnTo>
                      <a:pt x="430" y="419"/>
                    </a:lnTo>
                    <a:lnTo>
                      <a:pt x="437" y="438"/>
                    </a:lnTo>
                    <a:lnTo>
                      <a:pt x="441" y="458"/>
                    </a:lnTo>
                    <a:lnTo>
                      <a:pt x="444" y="496"/>
                    </a:lnTo>
                    <a:lnTo>
                      <a:pt x="449" y="504"/>
                    </a:lnTo>
                    <a:lnTo>
                      <a:pt x="455" y="507"/>
                    </a:lnTo>
                    <a:lnTo>
                      <a:pt x="475" y="507"/>
                    </a:lnTo>
                    <a:lnTo>
                      <a:pt x="495" y="502"/>
                    </a:lnTo>
                    <a:lnTo>
                      <a:pt x="509" y="501"/>
                    </a:lnTo>
                    <a:lnTo>
                      <a:pt x="526" y="506"/>
                    </a:lnTo>
                    <a:lnTo>
                      <a:pt x="543" y="513"/>
                    </a:lnTo>
                    <a:lnTo>
                      <a:pt x="560" y="521"/>
                    </a:lnTo>
                    <a:lnTo>
                      <a:pt x="580" y="521"/>
                    </a:lnTo>
                    <a:lnTo>
                      <a:pt x="587" y="518"/>
                    </a:lnTo>
                    <a:lnTo>
                      <a:pt x="592" y="512"/>
                    </a:lnTo>
                    <a:lnTo>
                      <a:pt x="595" y="493"/>
                    </a:lnTo>
                    <a:lnTo>
                      <a:pt x="592" y="462"/>
                    </a:lnTo>
                    <a:lnTo>
                      <a:pt x="563" y="461"/>
                    </a:lnTo>
                    <a:lnTo>
                      <a:pt x="552" y="459"/>
                    </a:lnTo>
                    <a:lnTo>
                      <a:pt x="544" y="455"/>
                    </a:lnTo>
                    <a:lnTo>
                      <a:pt x="537" y="450"/>
                    </a:lnTo>
                    <a:lnTo>
                      <a:pt x="532" y="442"/>
                    </a:lnTo>
                    <a:lnTo>
                      <a:pt x="526" y="418"/>
                    </a:lnTo>
                    <a:lnTo>
                      <a:pt x="538" y="410"/>
                    </a:lnTo>
                    <a:lnTo>
                      <a:pt x="555" y="409"/>
                    </a:lnTo>
                    <a:lnTo>
                      <a:pt x="592" y="413"/>
                    </a:lnTo>
                    <a:lnTo>
                      <a:pt x="612" y="416"/>
                    </a:lnTo>
                    <a:lnTo>
                      <a:pt x="630" y="416"/>
                    </a:lnTo>
                    <a:lnTo>
                      <a:pt x="647" y="413"/>
                    </a:lnTo>
                    <a:lnTo>
                      <a:pt x="663" y="402"/>
                    </a:lnTo>
                    <a:lnTo>
                      <a:pt x="661" y="386"/>
                    </a:lnTo>
                    <a:lnTo>
                      <a:pt x="657" y="372"/>
                    </a:lnTo>
                    <a:lnTo>
                      <a:pt x="643" y="352"/>
                    </a:lnTo>
                    <a:lnTo>
                      <a:pt x="635" y="344"/>
                    </a:lnTo>
                    <a:lnTo>
                      <a:pt x="630" y="335"/>
                    </a:lnTo>
                    <a:lnTo>
                      <a:pt x="627" y="323"/>
                    </a:lnTo>
                    <a:lnTo>
                      <a:pt x="630" y="310"/>
                    </a:lnTo>
                    <a:lnTo>
                      <a:pt x="637" y="292"/>
                    </a:lnTo>
                    <a:lnTo>
                      <a:pt x="641" y="289"/>
                    </a:lnTo>
                    <a:lnTo>
                      <a:pt x="647" y="287"/>
                    </a:lnTo>
                    <a:lnTo>
                      <a:pt x="655" y="275"/>
                    </a:lnTo>
                    <a:lnTo>
                      <a:pt x="663" y="255"/>
                    </a:lnTo>
                    <a:lnTo>
                      <a:pt x="669" y="235"/>
                    </a:lnTo>
                    <a:lnTo>
                      <a:pt x="673" y="219"/>
                    </a:lnTo>
                    <a:lnTo>
                      <a:pt x="680" y="210"/>
                    </a:lnTo>
                    <a:lnTo>
                      <a:pt x="721" y="223"/>
                    </a:lnTo>
                    <a:lnTo>
                      <a:pt x="764" y="232"/>
                    </a:lnTo>
                    <a:lnTo>
                      <a:pt x="750" y="218"/>
                    </a:lnTo>
                    <a:lnTo>
                      <a:pt x="741" y="201"/>
                    </a:lnTo>
                    <a:lnTo>
                      <a:pt x="727" y="164"/>
                    </a:lnTo>
                    <a:lnTo>
                      <a:pt x="720" y="147"/>
                    </a:lnTo>
                    <a:lnTo>
                      <a:pt x="709" y="136"/>
                    </a:lnTo>
                    <a:lnTo>
                      <a:pt x="703" y="132"/>
                    </a:lnTo>
                    <a:lnTo>
                      <a:pt x="697" y="129"/>
                    </a:lnTo>
                    <a:lnTo>
                      <a:pt x="678" y="129"/>
                    </a:lnTo>
                    <a:lnTo>
                      <a:pt x="672" y="123"/>
                    </a:lnTo>
                    <a:lnTo>
                      <a:pt x="669" y="115"/>
                    </a:lnTo>
                    <a:lnTo>
                      <a:pt x="669" y="92"/>
                    </a:lnTo>
                    <a:lnTo>
                      <a:pt x="673" y="69"/>
                    </a:lnTo>
                    <a:lnTo>
                      <a:pt x="675" y="60"/>
                    </a:lnTo>
                    <a:lnTo>
                      <a:pt x="673" y="50"/>
                    </a:lnTo>
                    <a:lnTo>
                      <a:pt x="669" y="44"/>
                    </a:lnTo>
                    <a:lnTo>
                      <a:pt x="661" y="38"/>
                    </a:lnTo>
                    <a:lnTo>
                      <a:pt x="638" y="30"/>
                    </a:lnTo>
                    <a:lnTo>
                      <a:pt x="615" y="24"/>
                    </a:lnTo>
                    <a:lnTo>
                      <a:pt x="607" y="18"/>
                    </a:lnTo>
                    <a:lnTo>
                      <a:pt x="601" y="10"/>
                    </a:lnTo>
                    <a:lnTo>
                      <a:pt x="655" y="4"/>
                    </a:lnTo>
                    <a:lnTo>
                      <a:pt x="687" y="0"/>
                    </a:lnTo>
                    <a:lnTo>
                      <a:pt x="701" y="1"/>
                    </a:lnTo>
                    <a:lnTo>
                      <a:pt x="718" y="7"/>
                    </a:lnTo>
                    <a:lnTo>
                      <a:pt x="766" y="29"/>
                    </a:lnTo>
                    <a:lnTo>
                      <a:pt x="733" y="53"/>
                    </a:lnTo>
                    <a:lnTo>
                      <a:pt x="717" y="69"/>
                    </a:lnTo>
                    <a:lnTo>
                      <a:pt x="704" y="86"/>
                    </a:lnTo>
                    <a:lnTo>
                      <a:pt x="707" y="92"/>
                    </a:lnTo>
                    <a:lnTo>
                      <a:pt x="704" y="99"/>
                    </a:lnTo>
                    <a:lnTo>
                      <a:pt x="692" y="116"/>
                    </a:lnTo>
                    <a:lnTo>
                      <a:pt x="663" y="146"/>
                    </a:lnTo>
                    <a:lnTo>
                      <a:pt x="661" y="150"/>
                    </a:lnTo>
                    <a:lnTo>
                      <a:pt x="661" y="153"/>
                    </a:lnTo>
                    <a:lnTo>
                      <a:pt x="677" y="150"/>
                    </a:lnTo>
                    <a:lnTo>
                      <a:pt x="718" y="135"/>
                    </a:lnTo>
                    <a:lnTo>
                      <a:pt x="793" y="104"/>
                    </a:lnTo>
                    <a:lnTo>
                      <a:pt x="795" y="2062"/>
                    </a:lnTo>
                    <a:lnTo>
                      <a:pt x="780" y="2059"/>
                    </a:lnTo>
                    <a:lnTo>
                      <a:pt x="763" y="2059"/>
                    </a:lnTo>
                    <a:lnTo>
                      <a:pt x="744" y="2063"/>
                    </a:lnTo>
                    <a:lnTo>
                      <a:pt x="726" y="2073"/>
                    </a:lnTo>
                    <a:lnTo>
                      <a:pt x="717" y="2082"/>
                    </a:lnTo>
                    <a:lnTo>
                      <a:pt x="709" y="2091"/>
                    </a:lnTo>
                    <a:lnTo>
                      <a:pt x="701" y="2105"/>
                    </a:lnTo>
                    <a:lnTo>
                      <a:pt x="695" y="2122"/>
                    </a:lnTo>
                    <a:lnTo>
                      <a:pt x="692" y="2142"/>
                    </a:lnTo>
                    <a:lnTo>
                      <a:pt x="689" y="2167"/>
                    </a:lnTo>
                    <a:lnTo>
                      <a:pt x="655" y="2159"/>
                    </a:lnTo>
                    <a:lnTo>
                      <a:pt x="670" y="2190"/>
                    </a:lnTo>
                    <a:lnTo>
                      <a:pt x="649" y="2219"/>
                    </a:lnTo>
                    <a:lnTo>
                      <a:pt x="632" y="2220"/>
                    </a:lnTo>
                    <a:lnTo>
                      <a:pt x="618" y="2219"/>
                    </a:lnTo>
                    <a:lnTo>
                      <a:pt x="612" y="2214"/>
                    </a:lnTo>
                    <a:lnTo>
                      <a:pt x="607" y="2210"/>
                    </a:lnTo>
                    <a:lnTo>
                      <a:pt x="600" y="2194"/>
                    </a:lnTo>
                    <a:lnTo>
                      <a:pt x="592" y="2163"/>
                    </a:lnTo>
                    <a:lnTo>
                      <a:pt x="587" y="2145"/>
                    </a:lnTo>
                    <a:lnTo>
                      <a:pt x="586" y="2128"/>
                    </a:lnTo>
                    <a:lnTo>
                      <a:pt x="583" y="2114"/>
                    </a:lnTo>
                    <a:lnTo>
                      <a:pt x="578" y="2103"/>
                    </a:lnTo>
                    <a:lnTo>
                      <a:pt x="561" y="2088"/>
                    </a:lnTo>
                    <a:lnTo>
                      <a:pt x="535" y="2070"/>
                    </a:lnTo>
                    <a:lnTo>
                      <a:pt x="490" y="2044"/>
                    </a:lnTo>
                    <a:lnTo>
                      <a:pt x="466" y="2022"/>
                    </a:lnTo>
                    <a:lnTo>
                      <a:pt x="444" y="1999"/>
                    </a:lnTo>
                    <a:lnTo>
                      <a:pt x="429" y="2011"/>
                    </a:lnTo>
                    <a:lnTo>
                      <a:pt x="413" y="2020"/>
                    </a:lnTo>
                    <a:lnTo>
                      <a:pt x="398" y="2034"/>
                    </a:lnTo>
                    <a:lnTo>
                      <a:pt x="378" y="2059"/>
                    </a:lnTo>
                    <a:lnTo>
                      <a:pt x="361" y="2054"/>
                    </a:lnTo>
                    <a:lnTo>
                      <a:pt x="350" y="2048"/>
                    </a:lnTo>
                    <a:lnTo>
                      <a:pt x="332" y="2033"/>
                    </a:lnTo>
                    <a:lnTo>
                      <a:pt x="318" y="2045"/>
                    </a:lnTo>
                    <a:lnTo>
                      <a:pt x="297" y="2060"/>
                    </a:lnTo>
                    <a:lnTo>
                      <a:pt x="283" y="2067"/>
                    </a:lnTo>
                    <a:lnTo>
                      <a:pt x="267" y="2070"/>
                    </a:lnTo>
                    <a:lnTo>
                      <a:pt x="252" y="2068"/>
                    </a:lnTo>
                    <a:lnTo>
                      <a:pt x="237" y="2063"/>
                    </a:lnTo>
                    <a:lnTo>
                      <a:pt x="178" y="2033"/>
                    </a:lnTo>
                    <a:lnTo>
                      <a:pt x="209" y="1953"/>
                    </a:lnTo>
                    <a:lnTo>
                      <a:pt x="207" y="1922"/>
                    </a:lnTo>
                    <a:lnTo>
                      <a:pt x="272" y="1816"/>
                    </a:lnTo>
                    <a:lnTo>
                      <a:pt x="258" y="1782"/>
                    </a:lnTo>
                    <a:lnTo>
                      <a:pt x="247" y="1761"/>
                    </a:lnTo>
                    <a:lnTo>
                      <a:pt x="237" y="1745"/>
                    </a:lnTo>
                    <a:lnTo>
                      <a:pt x="213" y="1724"/>
                    </a:lnTo>
                    <a:lnTo>
                      <a:pt x="217" y="1714"/>
                    </a:lnTo>
                    <a:lnTo>
                      <a:pt x="217" y="1708"/>
                    </a:lnTo>
                    <a:lnTo>
                      <a:pt x="215" y="1702"/>
                    </a:lnTo>
                    <a:lnTo>
                      <a:pt x="212" y="1699"/>
                    </a:lnTo>
                    <a:lnTo>
                      <a:pt x="200" y="1693"/>
                    </a:lnTo>
                    <a:lnTo>
                      <a:pt x="189" y="1685"/>
                    </a:lnTo>
                    <a:lnTo>
                      <a:pt x="193" y="1674"/>
                    </a:lnTo>
                    <a:lnTo>
                      <a:pt x="201" y="1662"/>
                    </a:lnTo>
                    <a:lnTo>
                      <a:pt x="209" y="1651"/>
                    </a:lnTo>
                    <a:lnTo>
                      <a:pt x="213" y="1641"/>
                    </a:lnTo>
                    <a:lnTo>
                      <a:pt x="213" y="1625"/>
                    </a:lnTo>
                    <a:lnTo>
                      <a:pt x="213" y="1607"/>
                    </a:lnTo>
                    <a:lnTo>
                      <a:pt x="204" y="1562"/>
                    </a:lnTo>
                    <a:lnTo>
                      <a:pt x="197" y="1542"/>
                    </a:lnTo>
                    <a:lnTo>
                      <a:pt x="189" y="1525"/>
                    </a:lnTo>
                    <a:lnTo>
                      <a:pt x="180" y="1511"/>
                    </a:lnTo>
                    <a:lnTo>
                      <a:pt x="172" y="1504"/>
                    </a:lnTo>
                    <a:lnTo>
                      <a:pt x="73" y="1533"/>
                    </a:lnTo>
                    <a:lnTo>
                      <a:pt x="66" y="1514"/>
                    </a:lnTo>
                    <a:lnTo>
                      <a:pt x="58" y="1513"/>
                    </a:lnTo>
                    <a:lnTo>
                      <a:pt x="46" y="1514"/>
                    </a:lnTo>
                    <a:lnTo>
                      <a:pt x="13" y="1519"/>
                    </a:lnTo>
                    <a:lnTo>
                      <a:pt x="20" y="1508"/>
                    </a:lnTo>
                    <a:lnTo>
                      <a:pt x="24" y="1501"/>
                    </a:lnTo>
                    <a:lnTo>
                      <a:pt x="29" y="1498"/>
                    </a:lnTo>
                    <a:lnTo>
                      <a:pt x="12" y="1488"/>
                    </a:lnTo>
                    <a:lnTo>
                      <a:pt x="6" y="1482"/>
                    </a:lnTo>
                    <a:lnTo>
                      <a:pt x="0" y="1474"/>
                    </a:lnTo>
                    <a:lnTo>
                      <a:pt x="30" y="1470"/>
                    </a:lnTo>
                    <a:lnTo>
                      <a:pt x="44" y="1465"/>
                    </a:lnTo>
                    <a:lnTo>
                      <a:pt x="53" y="1458"/>
                    </a:lnTo>
                    <a:lnTo>
                      <a:pt x="47" y="1450"/>
                    </a:lnTo>
                    <a:lnTo>
                      <a:pt x="43" y="1441"/>
                    </a:lnTo>
                    <a:lnTo>
                      <a:pt x="40" y="1421"/>
                    </a:lnTo>
                    <a:lnTo>
                      <a:pt x="37" y="1381"/>
                    </a:lnTo>
                    <a:lnTo>
                      <a:pt x="30" y="1365"/>
                    </a:lnTo>
                    <a:lnTo>
                      <a:pt x="23" y="1348"/>
                    </a:lnTo>
                    <a:lnTo>
                      <a:pt x="17" y="1331"/>
                    </a:lnTo>
                    <a:lnTo>
                      <a:pt x="17" y="1315"/>
                    </a:lnTo>
                    <a:lnTo>
                      <a:pt x="23" y="1305"/>
                    </a:lnTo>
                    <a:lnTo>
                      <a:pt x="29" y="1302"/>
                    </a:lnTo>
                    <a:lnTo>
                      <a:pt x="37" y="1302"/>
                    </a:lnTo>
                    <a:lnTo>
                      <a:pt x="44" y="1304"/>
                    </a:lnTo>
                    <a:lnTo>
                      <a:pt x="63" y="1308"/>
                    </a:lnTo>
                    <a:lnTo>
                      <a:pt x="73" y="1305"/>
                    </a:lnTo>
                    <a:lnTo>
                      <a:pt x="81" y="1301"/>
                    </a:lnTo>
                    <a:lnTo>
                      <a:pt x="89" y="1304"/>
                    </a:lnTo>
                    <a:lnTo>
                      <a:pt x="98" y="1302"/>
                    </a:lnTo>
                    <a:lnTo>
                      <a:pt x="120" y="1299"/>
                    </a:lnTo>
                    <a:lnTo>
                      <a:pt x="129" y="1310"/>
                    </a:lnTo>
                    <a:lnTo>
                      <a:pt x="140" y="1313"/>
                    </a:lnTo>
                    <a:lnTo>
                      <a:pt x="153" y="1311"/>
                    </a:lnTo>
                    <a:lnTo>
                      <a:pt x="173" y="1308"/>
                    </a:lnTo>
                    <a:lnTo>
                      <a:pt x="189" y="1308"/>
                    </a:lnTo>
                    <a:lnTo>
                      <a:pt x="206" y="1313"/>
                    </a:lnTo>
                    <a:lnTo>
                      <a:pt x="244" y="1333"/>
                    </a:lnTo>
                    <a:lnTo>
                      <a:pt x="264" y="1344"/>
                    </a:lnTo>
                    <a:lnTo>
                      <a:pt x="281" y="1351"/>
                    </a:lnTo>
                    <a:lnTo>
                      <a:pt x="297" y="1356"/>
                    </a:lnTo>
                    <a:lnTo>
                      <a:pt x="303" y="1354"/>
                    </a:lnTo>
                    <a:lnTo>
                      <a:pt x="307" y="1351"/>
                    </a:lnTo>
                    <a:lnTo>
                      <a:pt x="323" y="1339"/>
                    </a:lnTo>
                    <a:lnTo>
                      <a:pt x="333" y="1325"/>
                    </a:lnTo>
                    <a:lnTo>
                      <a:pt x="343" y="1311"/>
                    </a:lnTo>
                    <a:lnTo>
                      <a:pt x="352" y="1299"/>
                    </a:lnTo>
                    <a:lnTo>
                      <a:pt x="361" y="1271"/>
                    </a:lnTo>
                    <a:lnTo>
                      <a:pt x="367" y="1239"/>
                    </a:lnTo>
                    <a:lnTo>
                      <a:pt x="367" y="1210"/>
                    </a:lnTo>
                    <a:lnTo>
                      <a:pt x="364" y="1198"/>
                    </a:lnTo>
                    <a:lnTo>
                      <a:pt x="358" y="1188"/>
                    </a:lnTo>
                    <a:lnTo>
                      <a:pt x="343" y="1179"/>
                    </a:lnTo>
                    <a:lnTo>
                      <a:pt x="330" y="1175"/>
                    </a:lnTo>
                    <a:lnTo>
                      <a:pt x="306" y="1171"/>
                    </a:lnTo>
                    <a:lnTo>
                      <a:pt x="286" y="1167"/>
                    </a:lnTo>
                    <a:lnTo>
                      <a:pt x="275" y="1161"/>
                    </a:lnTo>
                    <a:lnTo>
                      <a:pt x="264" y="1150"/>
                    </a:lnTo>
                    <a:lnTo>
                      <a:pt x="270" y="1145"/>
                    </a:lnTo>
                    <a:lnTo>
                      <a:pt x="280" y="1136"/>
                    </a:lnTo>
                    <a:lnTo>
                      <a:pt x="303" y="1107"/>
                    </a:lnTo>
                    <a:lnTo>
                      <a:pt x="290" y="1099"/>
                    </a:lnTo>
                    <a:lnTo>
                      <a:pt x="283" y="1090"/>
                    </a:lnTo>
                    <a:lnTo>
                      <a:pt x="275" y="1084"/>
                    </a:lnTo>
                    <a:lnTo>
                      <a:pt x="272" y="1081"/>
                    </a:lnTo>
                    <a:lnTo>
                      <a:pt x="272" y="1076"/>
                    </a:lnTo>
                    <a:lnTo>
                      <a:pt x="273" y="1072"/>
                    </a:lnTo>
                    <a:lnTo>
                      <a:pt x="280" y="1064"/>
                    </a:lnTo>
                    <a:lnTo>
                      <a:pt x="284" y="1058"/>
                    </a:lnTo>
                    <a:lnTo>
                      <a:pt x="284" y="1047"/>
                    </a:lnTo>
                    <a:lnTo>
                      <a:pt x="286" y="1038"/>
                    </a:lnTo>
                    <a:lnTo>
                      <a:pt x="293" y="1024"/>
                    </a:lnTo>
                    <a:lnTo>
                      <a:pt x="297" y="1008"/>
                    </a:lnTo>
                    <a:lnTo>
                      <a:pt x="307" y="993"/>
                    </a:lnTo>
                    <a:lnTo>
                      <a:pt x="320" y="982"/>
                    </a:lnTo>
                    <a:lnTo>
                      <a:pt x="337" y="970"/>
                    </a:lnTo>
                    <a:lnTo>
                      <a:pt x="364" y="950"/>
                    </a:lnTo>
                    <a:lnTo>
                      <a:pt x="375" y="939"/>
                    </a:lnTo>
                    <a:lnTo>
                      <a:pt x="378" y="927"/>
                    </a:lnTo>
                    <a:lnTo>
                      <a:pt x="352" y="930"/>
                    </a:lnTo>
                    <a:lnTo>
                      <a:pt x="332" y="933"/>
                    </a:lnTo>
                    <a:lnTo>
                      <a:pt x="324" y="932"/>
                    </a:lnTo>
                    <a:lnTo>
                      <a:pt x="318" y="928"/>
                    </a:lnTo>
                    <a:lnTo>
                      <a:pt x="313" y="919"/>
                    </a:lnTo>
                    <a:lnTo>
                      <a:pt x="312" y="905"/>
                    </a:lnTo>
                    <a:lnTo>
                      <a:pt x="303" y="908"/>
                    </a:lnTo>
                    <a:lnTo>
                      <a:pt x="289" y="907"/>
                    </a:lnTo>
                    <a:lnTo>
                      <a:pt x="266" y="901"/>
                    </a:lnTo>
                    <a:lnTo>
                      <a:pt x="284" y="882"/>
                    </a:lnTo>
                    <a:lnTo>
                      <a:pt x="306" y="858"/>
                    </a:lnTo>
                    <a:lnTo>
                      <a:pt x="327" y="828"/>
                    </a:lnTo>
                    <a:lnTo>
                      <a:pt x="349" y="798"/>
                    </a:lnTo>
                    <a:lnTo>
                      <a:pt x="364" y="765"/>
                    </a:lnTo>
                    <a:lnTo>
                      <a:pt x="375" y="735"/>
                    </a:lnTo>
                    <a:lnTo>
                      <a:pt x="378" y="707"/>
                    </a:lnTo>
                    <a:lnTo>
                      <a:pt x="375" y="695"/>
                    </a:lnTo>
                    <a:lnTo>
                      <a:pt x="370" y="684"/>
                    </a:lnTo>
                    <a:lnTo>
                      <a:pt x="360" y="667"/>
                    </a:lnTo>
                    <a:lnTo>
                      <a:pt x="350" y="655"/>
                    </a:lnTo>
                    <a:lnTo>
                      <a:pt x="337" y="645"/>
                    </a:lnTo>
                    <a:lnTo>
                      <a:pt x="310" y="639"/>
                    </a:lnTo>
                    <a:lnTo>
                      <a:pt x="315" y="612"/>
                    </a:lnTo>
                    <a:lnTo>
                      <a:pt x="310" y="58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1" name="Freeform 1239"/>
              <p:cNvSpPr>
                <a:spLocks/>
              </p:cNvSpPr>
              <p:nvPr/>
            </p:nvSpPr>
            <p:spPr bwMode="auto">
              <a:xfrm>
                <a:off x="4897" y="1070"/>
                <a:ext cx="795" cy="2220"/>
              </a:xfrm>
              <a:custGeom>
                <a:avLst/>
                <a:gdLst>
                  <a:gd name="T0" fmla="*/ 244 w 795"/>
                  <a:gd name="T1" fmla="*/ 499 h 2220"/>
                  <a:gd name="T2" fmla="*/ 192 w 795"/>
                  <a:gd name="T3" fmla="*/ 256 h 2220"/>
                  <a:gd name="T4" fmla="*/ 143 w 795"/>
                  <a:gd name="T5" fmla="*/ 221 h 2220"/>
                  <a:gd name="T6" fmla="*/ 212 w 795"/>
                  <a:gd name="T7" fmla="*/ 41 h 2220"/>
                  <a:gd name="T8" fmla="*/ 257 w 795"/>
                  <a:gd name="T9" fmla="*/ 52 h 2220"/>
                  <a:gd name="T10" fmla="*/ 306 w 795"/>
                  <a:gd name="T11" fmla="*/ 70 h 2220"/>
                  <a:gd name="T12" fmla="*/ 452 w 795"/>
                  <a:gd name="T13" fmla="*/ 96 h 2220"/>
                  <a:gd name="T14" fmla="*/ 557 w 795"/>
                  <a:gd name="T15" fmla="*/ 119 h 2220"/>
                  <a:gd name="T16" fmla="*/ 604 w 795"/>
                  <a:gd name="T17" fmla="*/ 192 h 2220"/>
                  <a:gd name="T18" fmla="*/ 538 w 795"/>
                  <a:gd name="T19" fmla="*/ 304 h 2220"/>
                  <a:gd name="T20" fmla="*/ 297 w 795"/>
                  <a:gd name="T21" fmla="*/ 292 h 2220"/>
                  <a:gd name="T22" fmla="*/ 427 w 795"/>
                  <a:gd name="T23" fmla="*/ 384 h 2220"/>
                  <a:gd name="T24" fmla="*/ 444 w 795"/>
                  <a:gd name="T25" fmla="*/ 496 h 2220"/>
                  <a:gd name="T26" fmla="*/ 526 w 795"/>
                  <a:gd name="T27" fmla="*/ 506 h 2220"/>
                  <a:gd name="T28" fmla="*/ 595 w 795"/>
                  <a:gd name="T29" fmla="*/ 493 h 2220"/>
                  <a:gd name="T30" fmla="*/ 532 w 795"/>
                  <a:gd name="T31" fmla="*/ 442 h 2220"/>
                  <a:gd name="T32" fmla="*/ 630 w 795"/>
                  <a:gd name="T33" fmla="*/ 416 h 2220"/>
                  <a:gd name="T34" fmla="*/ 635 w 795"/>
                  <a:gd name="T35" fmla="*/ 344 h 2220"/>
                  <a:gd name="T36" fmla="*/ 647 w 795"/>
                  <a:gd name="T37" fmla="*/ 287 h 2220"/>
                  <a:gd name="T38" fmla="*/ 721 w 795"/>
                  <a:gd name="T39" fmla="*/ 223 h 2220"/>
                  <a:gd name="T40" fmla="*/ 709 w 795"/>
                  <a:gd name="T41" fmla="*/ 136 h 2220"/>
                  <a:gd name="T42" fmla="*/ 669 w 795"/>
                  <a:gd name="T43" fmla="*/ 92 h 2220"/>
                  <a:gd name="T44" fmla="*/ 638 w 795"/>
                  <a:gd name="T45" fmla="*/ 30 h 2220"/>
                  <a:gd name="T46" fmla="*/ 701 w 795"/>
                  <a:gd name="T47" fmla="*/ 1 h 2220"/>
                  <a:gd name="T48" fmla="*/ 707 w 795"/>
                  <a:gd name="T49" fmla="*/ 92 h 2220"/>
                  <a:gd name="T50" fmla="*/ 677 w 795"/>
                  <a:gd name="T51" fmla="*/ 150 h 2220"/>
                  <a:gd name="T52" fmla="*/ 744 w 795"/>
                  <a:gd name="T53" fmla="*/ 2063 h 2220"/>
                  <a:gd name="T54" fmla="*/ 692 w 795"/>
                  <a:gd name="T55" fmla="*/ 2142 h 2220"/>
                  <a:gd name="T56" fmla="*/ 618 w 795"/>
                  <a:gd name="T57" fmla="*/ 2219 h 2220"/>
                  <a:gd name="T58" fmla="*/ 586 w 795"/>
                  <a:gd name="T59" fmla="*/ 2128 h 2220"/>
                  <a:gd name="T60" fmla="*/ 466 w 795"/>
                  <a:gd name="T61" fmla="*/ 2022 h 2220"/>
                  <a:gd name="T62" fmla="*/ 361 w 795"/>
                  <a:gd name="T63" fmla="*/ 2054 h 2220"/>
                  <a:gd name="T64" fmla="*/ 267 w 795"/>
                  <a:gd name="T65" fmla="*/ 2070 h 2220"/>
                  <a:gd name="T66" fmla="*/ 272 w 795"/>
                  <a:gd name="T67" fmla="*/ 1816 h 2220"/>
                  <a:gd name="T68" fmla="*/ 217 w 795"/>
                  <a:gd name="T69" fmla="*/ 1708 h 2220"/>
                  <a:gd name="T70" fmla="*/ 201 w 795"/>
                  <a:gd name="T71" fmla="*/ 1662 h 2220"/>
                  <a:gd name="T72" fmla="*/ 197 w 795"/>
                  <a:gd name="T73" fmla="*/ 1542 h 2220"/>
                  <a:gd name="T74" fmla="*/ 58 w 795"/>
                  <a:gd name="T75" fmla="*/ 1513 h 2220"/>
                  <a:gd name="T76" fmla="*/ 12 w 795"/>
                  <a:gd name="T77" fmla="*/ 1488 h 2220"/>
                  <a:gd name="T78" fmla="*/ 47 w 795"/>
                  <a:gd name="T79" fmla="*/ 1450 h 2220"/>
                  <a:gd name="T80" fmla="*/ 17 w 795"/>
                  <a:gd name="T81" fmla="*/ 1331 h 2220"/>
                  <a:gd name="T82" fmla="*/ 63 w 795"/>
                  <a:gd name="T83" fmla="*/ 1308 h 2220"/>
                  <a:gd name="T84" fmla="*/ 129 w 795"/>
                  <a:gd name="T85" fmla="*/ 1310 h 2220"/>
                  <a:gd name="T86" fmla="*/ 244 w 795"/>
                  <a:gd name="T87" fmla="*/ 1333 h 2220"/>
                  <a:gd name="T88" fmla="*/ 323 w 795"/>
                  <a:gd name="T89" fmla="*/ 1339 h 2220"/>
                  <a:gd name="T90" fmla="*/ 367 w 795"/>
                  <a:gd name="T91" fmla="*/ 1210 h 2220"/>
                  <a:gd name="T92" fmla="*/ 286 w 795"/>
                  <a:gd name="T93" fmla="*/ 1167 h 2220"/>
                  <a:gd name="T94" fmla="*/ 290 w 795"/>
                  <a:gd name="T95" fmla="*/ 1099 h 2220"/>
                  <a:gd name="T96" fmla="*/ 280 w 795"/>
                  <a:gd name="T97" fmla="*/ 1064 h 2220"/>
                  <a:gd name="T98" fmla="*/ 307 w 795"/>
                  <a:gd name="T99" fmla="*/ 993 h 2220"/>
                  <a:gd name="T100" fmla="*/ 352 w 795"/>
                  <a:gd name="T101" fmla="*/ 930 h 2220"/>
                  <a:gd name="T102" fmla="*/ 303 w 795"/>
                  <a:gd name="T103" fmla="*/ 908 h 2220"/>
                  <a:gd name="T104" fmla="*/ 349 w 795"/>
                  <a:gd name="T105" fmla="*/ 798 h 2220"/>
                  <a:gd name="T106" fmla="*/ 360 w 795"/>
                  <a:gd name="T107" fmla="*/ 667 h 22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5"/>
                  <a:gd name="T163" fmla="*/ 0 h 2220"/>
                  <a:gd name="T164" fmla="*/ 795 w 795"/>
                  <a:gd name="T165" fmla="*/ 2220 h 22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5" h="2220">
                    <a:moveTo>
                      <a:pt x="310" y="587"/>
                    </a:moveTo>
                    <a:lnTo>
                      <a:pt x="326" y="567"/>
                    </a:lnTo>
                    <a:lnTo>
                      <a:pt x="281" y="562"/>
                    </a:lnTo>
                    <a:lnTo>
                      <a:pt x="272" y="530"/>
                    </a:lnTo>
                    <a:lnTo>
                      <a:pt x="253" y="519"/>
                    </a:lnTo>
                    <a:lnTo>
                      <a:pt x="244" y="499"/>
                    </a:lnTo>
                    <a:lnTo>
                      <a:pt x="261" y="419"/>
                    </a:lnTo>
                    <a:lnTo>
                      <a:pt x="204" y="346"/>
                    </a:lnTo>
                    <a:lnTo>
                      <a:pt x="198" y="326"/>
                    </a:lnTo>
                    <a:lnTo>
                      <a:pt x="198" y="307"/>
                    </a:lnTo>
                    <a:lnTo>
                      <a:pt x="201" y="272"/>
                    </a:lnTo>
                    <a:lnTo>
                      <a:pt x="192" y="256"/>
                    </a:lnTo>
                    <a:lnTo>
                      <a:pt x="184" y="244"/>
                    </a:lnTo>
                    <a:lnTo>
                      <a:pt x="170" y="232"/>
                    </a:lnTo>
                    <a:lnTo>
                      <a:pt x="155" y="226"/>
                    </a:lnTo>
                    <a:lnTo>
                      <a:pt x="147" y="223"/>
                    </a:lnTo>
                    <a:lnTo>
                      <a:pt x="143" y="223"/>
                    </a:lnTo>
                    <a:lnTo>
                      <a:pt x="143" y="221"/>
                    </a:lnTo>
                    <a:lnTo>
                      <a:pt x="124" y="143"/>
                    </a:lnTo>
                    <a:lnTo>
                      <a:pt x="123" y="119"/>
                    </a:lnTo>
                    <a:lnTo>
                      <a:pt x="149" y="109"/>
                    </a:lnTo>
                    <a:lnTo>
                      <a:pt x="177" y="72"/>
                    </a:lnTo>
                    <a:lnTo>
                      <a:pt x="210" y="49"/>
                    </a:lnTo>
                    <a:lnTo>
                      <a:pt x="212" y="41"/>
                    </a:lnTo>
                    <a:lnTo>
                      <a:pt x="212" y="35"/>
                    </a:lnTo>
                    <a:lnTo>
                      <a:pt x="210" y="29"/>
                    </a:lnTo>
                    <a:lnTo>
                      <a:pt x="217" y="24"/>
                    </a:lnTo>
                    <a:lnTo>
                      <a:pt x="250" y="47"/>
                    </a:lnTo>
                    <a:lnTo>
                      <a:pt x="257" y="50"/>
                    </a:lnTo>
                    <a:lnTo>
                      <a:pt x="257" y="52"/>
                    </a:lnTo>
                    <a:lnTo>
                      <a:pt x="246" y="53"/>
                    </a:lnTo>
                    <a:lnTo>
                      <a:pt x="238" y="58"/>
                    </a:lnTo>
                    <a:lnTo>
                      <a:pt x="230" y="69"/>
                    </a:lnTo>
                    <a:lnTo>
                      <a:pt x="247" y="73"/>
                    </a:lnTo>
                    <a:lnTo>
                      <a:pt x="266" y="75"/>
                    </a:lnTo>
                    <a:lnTo>
                      <a:pt x="306" y="70"/>
                    </a:lnTo>
                    <a:lnTo>
                      <a:pt x="346" y="67"/>
                    </a:lnTo>
                    <a:lnTo>
                      <a:pt x="366" y="66"/>
                    </a:lnTo>
                    <a:lnTo>
                      <a:pt x="384" y="69"/>
                    </a:lnTo>
                    <a:lnTo>
                      <a:pt x="400" y="73"/>
                    </a:lnTo>
                    <a:lnTo>
                      <a:pt x="417" y="80"/>
                    </a:lnTo>
                    <a:lnTo>
                      <a:pt x="452" y="96"/>
                    </a:lnTo>
                    <a:lnTo>
                      <a:pt x="470" y="104"/>
                    </a:lnTo>
                    <a:lnTo>
                      <a:pt x="489" y="112"/>
                    </a:lnTo>
                    <a:lnTo>
                      <a:pt x="509" y="115"/>
                    </a:lnTo>
                    <a:lnTo>
                      <a:pt x="527" y="115"/>
                    </a:lnTo>
                    <a:lnTo>
                      <a:pt x="541" y="115"/>
                    </a:lnTo>
                    <a:lnTo>
                      <a:pt x="557" y="119"/>
                    </a:lnTo>
                    <a:lnTo>
                      <a:pt x="570" y="129"/>
                    </a:lnTo>
                    <a:lnTo>
                      <a:pt x="581" y="139"/>
                    </a:lnTo>
                    <a:lnTo>
                      <a:pt x="592" y="152"/>
                    </a:lnTo>
                    <a:lnTo>
                      <a:pt x="598" y="167"/>
                    </a:lnTo>
                    <a:lnTo>
                      <a:pt x="603" y="179"/>
                    </a:lnTo>
                    <a:lnTo>
                      <a:pt x="604" y="192"/>
                    </a:lnTo>
                    <a:lnTo>
                      <a:pt x="598" y="238"/>
                    </a:lnTo>
                    <a:lnTo>
                      <a:pt x="593" y="259"/>
                    </a:lnTo>
                    <a:lnTo>
                      <a:pt x="583" y="276"/>
                    </a:lnTo>
                    <a:lnTo>
                      <a:pt x="570" y="289"/>
                    </a:lnTo>
                    <a:lnTo>
                      <a:pt x="555" y="298"/>
                    </a:lnTo>
                    <a:lnTo>
                      <a:pt x="538" y="304"/>
                    </a:lnTo>
                    <a:lnTo>
                      <a:pt x="517" y="309"/>
                    </a:lnTo>
                    <a:lnTo>
                      <a:pt x="472" y="310"/>
                    </a:lnTo>
                    <a:lnTo>
                      <a:pt x="424" y="307"/>
                    </a:lnTo>
                    <a:lnTo>
                      <a:pt x="375" y="299"/>
                    </a:lnTo>
                    <a:lnTo>
                      <a:pt x="332" y="295"/>
                    </a:lnTo>
                    <a:lnTo>
                      <a:pt x="297" y="292"/>
                    </a:lnTo>
                    <a:lnTo>
                      <a:pt x="317" y="310"/>
                    </a:lnTo>
                    <a:lnTo>
                      <a:pt x="340" y="326"/>
                    </a:lnTo>
                    <a:lnTo>
                      <a:pt x="387" y="349"/>
                    </a:lnTo>
                    <a:lnTo>
                      <a:pt x="406" y="361"/>
                    </a:lnTo>
                    <a:lnTo>
                      <a:pt x="421" y="375"/>
                    </a:lnTo>
                    <a:lnTo>
                      <a:pt x="427" y="384"/>
                    </a:lnTo>
                    <a:lnTo>
                      <a:pt x="430" y="395"/>
                    </a:lnTo>
                    <a:lnTo>
                      <a:pt x="432" y="406"/>
                    </a:lnTo>
                    <a:lnTo>
                      <a:pt x="430" y="419"/>
                    </a:lnTo>
                    <a:lnTo>
                      <a:pt x="437" y="438"/>
                    </a:lnTo>
                    <a:lnTo>
                      <a:pt x="441" y="458"/>
                    </a:lnTo>
                    <a:lnTo>
                      <a:pt x="444" y="496"/>
                    </a:lnTo>
                    <a:lnTo>
                      <a:pt x="449" y="504"/>
                    </a:lnTo>
                    <a:lnTo>
                      <a:pt x="455" y="507"/>
                    </a:lnTo>
                    <a:lnTo>
                      <a:pt x="475" y="507"/>
                    </a:lnTo>
                    <a:lnTo>
                      <a:pt x="495" y="502"/>
                    </a:lnTo>
                    <a:lnTo>
                      <a:pt x="509" y="501"/>
                    </a:lnTo>
                    <a:lnTo>
                      <a:pt x="526" y="506"/>
                    </a:lnTo>
                    <a:lnTo>
                      <a:pt x="543" y="513"/>
                    </a:lnTo>
                    <a:lnTo>
                      <a:pt x="560" y="521"/>
                    </a:lnTo>
                    <a:lnTo>
                      <a:pt x="580" y="521"/>
                    </a:lnTo>
                    <a:lnTo>
                      <a:pt x="587" y="518"/>
                    </a:lnTo>
                    <a:lnTo>
                      <a:pt x="592" y="512"/>
                    </a:lnTo>
                    <a:lnTo>
                      <a:pt x="595" y="493"/>
                    </a:lnTo>
                    <a:lnTo>
                      <a:pt x="592" y="462"/>
                    </a:lnTo>
                    <a:lnTo>
                      <a:pt x="563" y="461"/>
                    </a:lnTo>
                    <a:lnTo>
                      <a:pt x="552" y="459"/>
                    </a:lnTo>
                    <a:lnTo>
                      <a:pt x="544" y="455"/>
                    </a:lnTo>
                    <a:lnTo>
                      <a:pt x="537" y="450"/>
                    </a:lnTo>
                    <a:lnTo>
                      <a:pt x="532" y="442"/>
                    </a:lnTo>
                    <a:lnTo>
                      <a:pt x="526" y="418"/>
                    </a:lnTo>
                    <a:lnTo>
                      <a:pt x="538" y="410"/>
                    </a:lnTo>
                    <a:lnTo>
                      <a:pt x="555" y="409"/>
                    </a:lnTo>
                    <a:lnTo>
                      <a:pt x="592" y="413"/>
                    </a:lnTo>
                    <a:lnTo>
                      <a:pt x="612" y="416"/>
                    </a:lnTo>
                    <a:lnTo>
                      <a:pt x="630" y="416"/>
                    </a:lnTo>
                    <a:lnTo>
                      <a:pt x="647" y="413"/>
                    </a:lnTo>
                    <a:lnTo>
                      <a:pt x="663" y="402"/>
                    </a:lnTo>
                    <a:lnTo>
                      <a:pt x="661" y="386"/>
                    </a:lnTo>
                    <a:lnTo>
                      <a:pt x="657" y="372"/>
                    </a:lnTo>
                    <a:lnTo>
                      <a:pt x="643" y="352"/>
                    </a:lnTo>
                    <a:lnTo>
                      <a:pt x="635" y="344"/>
                    </a:lnTo>
                    <a:lnTo>
                      <a:pt x="630" y="335"/>
                    </a:lnTo>
                    <a:lnTo>
                      <a:pt x="627" y="323"/>
                    </a:lnTo>
                    <a:lnTo>
                      <a:pt x="630" y="310"/>
                    </a:lnTo>
                    <a:lnTo>
                      <a:pt x="637" y="292"/>
                    </a:lnTo>
                    <a:lnTo>
                      <a:pt x="641" y="289"/>
                    </a:lnTo>
                    <a:lnTo>
                      <a:pt x="647" y="287"/>
                    </a:lnTo>
                    <a:lnTo>
                      <a:pt x="655" y="275"/>
                    </a:lnTo>
                    <a:lnTo>
                      <a:pt x="663" y="255"/>
                    </a:lnTo>
                    <a:lnTo>
                      <a:pt x="669" y="235"/>
                    </a:lnTo>
                    <a:lnTo>
                      <a:pt x="673" y="219"/>
                    </a:lnTo>
                    <a:lnTo>
                      <a:pt x="680" y="210"/>
                    </a:lnTo>
                    <a:lnTo>
                      <a:pt x="721" y="223"/>
                    </a:lnTo>
                    <a:lnTo>
                      <a:pt x="764" y="232"/>
                    </a:lnTo>
                    <a:lnTo>
                      <a:pt x="750" y="218"/>
                    </a:lnTo>
                    <a:lnTo>
                      <a:pt x="741" y="201"/>
                    </a:lnTo>
                    <a:lnTo>
                      <a:pt x="727" y="164"/>
                    </a:lnTo>
                    <a:lnTo>
                      <a:pt x="720" y="147"/>
                    </a:lnTo>
                    <a:lnTo>
                      <a:pt x="709" y="136"/>
                    </a:lnTo>
                    <a:lnTo>
                      <a:pt x="703" y="132"/>
                    </a:lnTo>
                    <a:lnTo>
                      <a:pt x="697" y="129"/>
                    </a:lnTo>
                    <a:lnTo>
                      <a:pt x="678" y="129"/>
                    </a:lnTo>
                    <a:lnTo>
                      <a:pt x="672" y="123"/>
                    </a:lnTo>
                    <a:lnTo>
                      <a:pt x="669" y="115"/>
                    </a:lnTo>
                    <a:lnTo>
                      <a:pt x="669" y="92"/>
                    </a:lnTo>
                    <a:lnTo>
                      <a:pt x="673" y="69"/>
                    </a:lnTo>
                    <a:lnTo>
                      <a:pt x="675" y="60"/>
                    </a:lnTo>
                    <a:lnTo>
                      <a:pt x="673" y="50"/>
                    </a:lnTo>
                    <a:lnTo>
                      <a:pt x="669" y="44"/>
                    </a:lnTo>
                    <a:lnTo>
                      <a:pt x="661" y="38"/>
                    </a:lnTo>
                    <a:lnTo>
                      <a:pt x="638" y="30"/>
                    </a:lnTo>
                    <a:lnTo>
                      <a:pt x="615" y="24"/>
                    </a:lnTo>
                    <a:lnTo>
                      <a:pt x="607" y="18"/>
                    </a:lnTo>
                    <a:lnTo>
                      <a:pt x="601" y="10"/>
                    </a:lnTo>
                    <a:lnTo>
                      <a:pt x="655" y="4"/>
                    </a:lnTo>
                    <a:lnTo>
                      <a:pt x="687" y="0"/>
                    </a:lnTo>
                    <a:lnTo>
                      <a:pt x="701" y="1"/>
                    </a:lnTo>
                    <a:lnTo>
                      <a:pt x="718" y="7"/>
                    </a:lnTo>
                    <a:lnTo>
                      <a:pt x="766" y="29"/>
                    </a:lnTo>
                    <a:lnTo>
                      <a:pt x="733" y="53"/>
                    </a:lnTo>
                    <a:lnTo>
                      <a:pt x="717" y="69"/>
                    </a:lnTo>
                    <a:lnTo>
                      <a:pt x="704" y="86"/>
                    </a:lnTo>
                    <a:lnTo>
                      <a:pt x="707" y="92"/>
                    </a:lnTo>
                    <a:lnTo>
                      <a:pt x="704" y="99"/>
                    </a:lnTo>
                    <a:lnTo>
                      <a:pt x="692" y="116"/>
                    </a:lnTo>
                    <a:lnTo>
                      <a:pt x="663" y="146"/>
                    </a:lnTo>
                    <a:lnTo>
                      <a:pt x="661" y="150"/>
                    </a:lnTo>
                    <a:lnTo>
                      <a:pt x="661" y="153"/>
                    </a:lnTo>
                    <a:lnTo>
                      <a:pt x="677" y="150"/>
                    </a:lnTo>
                    <a:lnTo>
                      <a:pt x="718" y="135"/>
                    </a:lnTo>
                    <a:lnTo>
                      <a:pt x="793" y="104"/>
                    </a:lnTo>
                    <a:lnTo>
                      <a:pt x="795" y="2062"/>
                    </a:lnTo>
                    <a:lnTo>
                      <a:pt x="780" y="2059"/>
                    </a:lnTo>
                    <a:lnTo>
                      <a:pt x="763" y="2059"/>
                    </a:lnTo>
                    <a:lnTo>
                      <a:pt x="744" y="2063"/>
                    </a:lnTo>
                    <a:lnTo>
                      <a:pt x="726" y="2073"/>
                    </a:lnTo>
                    <a:lnTo>
                      <a:pt x="717" y="2082"/>
                    </a:lnTo>
                    <a:lnTo>
                      <a:pt x="709" y="2091"/>
                    </a:lnTo>
                    <a:lnTo>
                      <a:pt x="701" y="2105"/>
                    </a:lnTo>
                    <a:lnTo>
                      <a:pt x="695" y="2122"/>
                    </a:lnTo>
                    <a:lnTo>
                      <a:pt x="692" y="2142"/>
                    </a:lnTo>
                    <a:lnTo>
                      <a:pt x="689" y="2167"/>
                    </a:lnTo>
                    <a:lnTo>
                      <a:pt x="655" y="2159"/>
                    </a:lnTo>
                    <a:lnTo>
                      <a:pt x="670" y="2190"/>
                    </a:lnTo>
                    <a:lnTo>
                      <a:pt x="649" y="2219"/>
                    </a:lnTo>
                    <a:lnTo>
                      <a:pt x="632" y="2220"/>
                    </a:lnTo>
                    <a:lnTo>
                      <a:pt x="618" y="2219"/>
                    </a:lnTo>
                    <a:lnTo>
                      <a:pt x="612" y="2214"/>
                    </a:lnTo>
                    <a:lnTo>
                      <a:pt x="607" y="2210"/>
                    </a:lnTo>
                    <a:lnTo>
                      <a:pt x="600" y="2194"/>
                    </a:lnTo>
                    <a:lnTo>
                      <a:pt x="592" y="2163"/>
                    </a:lnTo>
                    <a:lnTo>
                      <a:pt x="587" y="2145"/>
                    </a:lnTo>
                    <a:lnTo>
                      <a:pt x="586" y="2128"/>
                    </a:lnTo>
                    <a:lnTo>
                      <a:pt x="583" y="2114"/>
                    </a:lnTo>
                    <a:lnTo>
                      <a:pt x="578" y="2103"/>
                    </a:lnTo>
                    <a:lnTo>
                      <a:pt x="561" y="2088"/>
                    </a:lnTo>
                    <a:lnTo>
                      <a:pt x="535" y="2070"/>
                    </a:lnTo>
                    <a:lnTo>
                      <a:pt x="490" y="2044"/>
                    </a:lnTo>
                    <a:lnTo>
                      <a:pt x="466" y="2022"/>
                    </a:lnTo>
                    <a:lnTo>
                      <a:pt x="444" y="1999"/>
                    </a:lnTo>
                    <a:lnTo>
                      <a:pt x="429" y="2011"/>
                    </a:lnTo>
                    <a:lnTo>
                      <a:pt x="413" y="2020"/>
                    </a:lnTo>
                    <a:lnTo>
                      <a:pt x="398" y="2034"/>
                    </a:lnTo>
                    <a:lnTo>
                      <a:pt x="378" y="2059"/>
                    </a:lnTo>
                    <a:lnTo>
                      <a:pt x="361" y="2054"/>
                    </a:lnTo>
                    <a:lnTo>
                      <a:pt x="350" y="2048"/>
                    </a:lnTo>
                    <a:lnTo>
                      <a:pt x="332" y="2033"/>
                    </a:lnTo>
                    <a:lnTo>
                      <a:pt x="318" y="2045"/>
                    </a:lnTo>
                    <a:lnTo>
                      <a:pt x="297" y="2060"/>
                    </a:lnTo>
                    <a:lnTo>
                      <a:pt x="283" y="2067"/>
                    </a:lnTo>
                    <a:lnTo>
                      <a:pt x="267" y="2070"/>
                    </a:lnTo>
                    <a:lnTo>
                      <a:pt x="252" y="2068"/>
                    </a:lnTo>
                    <a:lnTo>
                      <a:pt x="237" y="2063"/>
                    </a:lnTo>
                    <a:lnTo>
                      <a:pt x="178" y="2033"/>
                    </a:lnTo>
                    <a:lnTo>
                      <a:pt x="209" y="1953"/>
                    </a:lnTo>
                    <a:lnTo>
                      <a:pt x="207" y="1922"/>
                    </a:lnTo>
                    <a:lnTo>
                      <a:pt x="272" y="1816"/>
                    </a:lnTo>
                    <a:lnTo>
                      <a:pt x="258" y="1782"/>
                    </a:lnTo>
                    <a:lnTo>
                      <a:pt x="247" y="1761"/>
                    </a:lnTo>
                    <a:lnTo>
                      <a:pt x="237" y="1745"/>
                    </a:lnTo>
                    <a:lnTo>
                      <a:pt x="213" y="1724"/>
                    </a:lnTo>
                    <a:lnTo>
                      <a:pt x="217" y="1714"/>
                    </a:lnTo>
                    <a:lnTo>
                      <a:pt x="217" y="1708"/>
                    </a:lnTo>
                    <a:lnTo>
                      <a:pt x="215" y="1702"/>
                    </a:lnTo>
                    <a:lnTo>
                      <a:pt x="212" y="1699"/>
                    </a:lnTo>
                    <a:lnTo>
                      <a:pt x="200" y="1693"/>
                    </a:lnTo>
                    <a:lnTo>
                      <a:pt x="189" y="1685"/>
                    </a:lnTo>
                    <a:lnTo>
                      <a:pt x="193" y="1674"/>
                    </a:lnTo>
                    <a:lnTo>
                      <a:pt x="201" y="1662"/>
                    </a:lnTo>
                    <a:lnTo>
                      <a:pt x="209" y="1651"/>
                    </a:lnTo>
                    <a:lnTo>
                      <a:pt x="213" y="1641"/>
                    </a:lnTo>
                    <a:lnTo>
                      <a:pt x="213" y="1625"/>
                    </a:lnTo>
                    <a:lnTo>
                      <a:pt x="213" y="1607"/>
                    </a:lnTo>
                    <a:lnTo>
                      <a:pt x="204" y="1562"/>
                    </a:lnTo>
                    <a:lnTo>
                      <a:pt x="197" y="1542"/>
                    </a:lnTo>
                    <a:lnTo>
                      <a:pt x="189" y="1525"/>
                    </a:lnTo>
                    <a:lnTo>
                      <a:pt x="180" y="1511"/>
                    </a:lnTo>
                    <a:lnTo>
                      <a:pt x="172" y="1504"/>
                    </a:lnTo>
                    <a:lnTo>
                      <a:pt x="73" y="1533"/>
                    </a:lnTo>
                    <a:lnTo>
                      <a:pt x="66" y="1514"/>
                    </a:lnTo>
                    <a:lnTo>
                      <a:pt x="58" y="1513"/>
                    </a:lnTo>
                    <a:lnTo>
                      <a:pt x="46" y="1514"/>
                    </a:lnTo>
                    <a:lnTo>
                      <a:pt x="13" y="1519"/>
                    </a:lnTo>
                    <a:lnTo>
                      <a:pt x="20" y="1508"/>
                    </a:lnTo>
                    <a:lnTo>
                      <a:pt x="24" y="1501"/>
                    </a:lnTo>
                    <a:lnTo>
                      <a:pt x="29" y="1498"/>
                    </a:lnTo>
                    <a:lnTo>
                      <a:pt x="12" y="1488"/>
                    </a:lnTo>
                    <a:lnTo>
                      <a:pt x="6" y="1482"/>
                    </a:lnTo>
                    <a:lnTo>
                      <a:pt x="0" y="1474"/>
                    </a:lnTo>
                    <a:lnTo>
                      <a:pt x="30" y="1470"/>
                    </a:lnTo>
                    <a:lnTo>
                      <a:pt x="44" y="1465"/>
                    </a:lnTo>
                    <a:lnTo>
                      <a:pt x="53" y="1458"/>
                    </a:lnTo>
                    <a:lnTo>
                      <a:pt x="47" y="1450"/>
                    </a:lnTo>
                    <a:lnTo>
                      <a:pt x="43" y="1441"/>
                    </a:lnTo>
                    <a:lnTo>
                      <a:pt x="40" y="1421"/>
                    </a:lnTo>
                    <a:lnTo>
                      <a:pt x="37" y="1381"/>
                    </a:lnTo>
                    <a:lnTo>
                      <a:pt x="30" y="1365"/>
                    </a:lnTo>
                    <a:lnTo>
                      <a:pt x="23" y="1348"/>
                    </a:lnTo>
                    <a:lnTo>
                      <a:pt x="17" y="1331"/>
                    </a:lnTo>
                    <a:lnTo>
                      <a:pt x="17" y="1315"/>
                    </a:lnTo>
                    <a:lnTo>
                      <a:pt x="23" y="1305"/>
                    </a:lnTo>
                    <a:lnTo>
                      <a:pt x="29" y="1302"/>
                    </a:lnTo>
                    <a:lnTo>
                      <a:pt x="37" y="1302"/>
                    </a:lnTo>
                    <a:lnTo>
                      <a:pt x="44" y="1304"/>
                    </a:lnTo>
                    <a:lnTo>
                      <a:pt x="63" y="1308"/>
                    </a:lnTo>
                    <a:lnTo>
                      <a:pt x="73" y="1305"/>
                    </a:lnTo>
                    <a:lnTo>
                      <a:pt x="81" y="1301"/>
                    </a:lnTo>
                    <a:lnTo>
                      <a:pt x="89" y="1304"/>
                    </a:lnTo>
                    <a:lnTo>
                      <a:pt x="98" y="1302"/>
                    </a:lnTo>
                    <a:lnTo>
                      <a:pt x="120" y="1299"/>
                    </a:lnTo>
                    <a:lnTo>
                      <a:pt x="129" y="1310"/>
                    </a:lnTo>
                    <a:lnTo>
                      <a:pt x="140" y="1313"/>
                    </a:lnTo>
                    <a:lnTo>
                      <a:pt x="153" y="1311"/>
                    </a:lnTo>
                    <a:lnTo>
                      <a:pt x="173" y="1308"/>
                    </a:lnTo>
                    <a:lnTo>
                      <a:pt x="189" y="1308"/>
                    </a:lnTo>
                    <a:lnTo>
                      <a:pt x="206" y="1313"/>
                    </a:lnTo>
                    <a:lnTo>
                      <a:pt x="244" y="1333"/>
                    </a:lnTo>
                    <a:lnTo>
                      <a:pt x="264" y="1344"/>
                    </a:lnTo>
                    <a:lnTo>
                      <a:pt x="281" y="1351"/>
                    </a:lnTo>
                    <a:lnTo>
                      <a:pt x="297" y="1356"/>
                    </a:lnTo>
                    <a:lnTo>
                      <a:pt x="303" y="1354"/>
                    </a:lnTo>
                    <a:lnTo>
                      <a:pt x="307" y="1351"/>
                    </a:lnTo>
                    <a:lnTo>
                      <a:pt x="323" y="1339"/>
                    </a:lnTo>
                    <a:lnTo>
                      <a:pt x="333" y="1325"/>
                    </a:lnTo>
                    <a:lnTo>
                      <a:pt x="343" y="1311"/>
                    </a:lnTo>
                    <a:lnTo>
                      <a:pt x="352" y="1299"/>
                    </a:lnTo>
                    <a:lnTo>
                      <a:pt x="361" y="1271"/>
                    </a:lnTo>
                    <a:lnTo>
                      <a:pt x="367" y="1239"/>
                    </a:lnTo>
                    <a:lnTo>
                      <a:pt x="367" y="1210"/>
                    </a:lnTo>
                    <a:lnTo>
                      <a:pt x="364" y="1198"/>
                    </a:lnTo>
                    <a:lnTo>
                      <a:pt x="358" y="1188"/>
                    </a:lnTo>
                    <a:lnTo>
                      <a:pt x="343" y="1179"/>
                    </a:lnTo>
                    <a:lnTo>
                      <a:pt x="330" y="1175"/>
                    </a:lnTo>
                    <a:lnTo>
                      <a:pt x="306" y="1171"/>
                    </a:lnTo>
                    <a:lnTo>
                      <a:pt x="286" y="1167"/>
                    </a:lnTo>
                    <a:lnTo>
                      <a:pt x="275" y="1161"/>
                    </a:lnTo>
                    <a:lnTo>
                      <a:pt x="264" y="1150"/>
                    </a:lnTo>
                    <a:lnTo>
                      <a:pt x="270" y="1145"/>
                    </a:lnTo>
                    <a:lnTo>
                      <a:pt x="280" y="1136"/>
                    </a:lnTo>
                    <a:lnTo>
                      <a:pt x="303" y="1107"/>
                    </a:lnTo>
                    <a:lnTo>
                      <a:pt x="290" y="1099"/>
                    </a:lnTo>
                    <a:lnTo>
                      <a:pt x="283" y="1090"/>
                    </a:lnTo>
                    <a:lnTo>
                      <a:pt x="275" y="1084"/>
                    </a:lnTo>
                    <a:lnTo>
                      <a:pt x="272" y="1081"/>
                    </a:lnTo>
                    <a:lnTo>
                      <a:pt x="272" y="1076"/>
                    </a:lnTo>
                    <a:lnTo>
                      <a:pt x="273" y="1072"/>
                    </a:lnTo>
                    <a:lnTo>
                      <a:pt x="280" y="1064"/>
                    </a:lnTo>
                    <a:lnTo>
                      <a:pt x="284" y="1058"/>
                    </a:lnTo>
                    <a:lnTo>
                      <a:pt x="284" y="1047"/>
                    </a:lnTo>
                    <a:lnTo>
                      <a:pt x="286" y="1038"/>
                    </a:lnTo>
                    <a:lnTo>
                      <a:pt x="293" y="1024"/>
                    </a:lnTo>
                    <a:lnTo>
                      <a:pt x="297" y="1008"/>
                    </a:lnTo>
                    <a:lnTo>
                      <a:pt x="307" y="993"/>
                    </a:lnTo>
                    <a:lnTo>
                      <a:pt x="320" y="982"/>
                    </a:lnTo>
                    <a:lnTo>
                      <a:pt x="337" y="970"/>
                    </a:lnTo>
                    <a:lnTo>
                      <a:pt x="364" y="950"/>
                    </a:lnTo>
                    <a:lnTo>
                      <a:pt x="375" y="939"/>
                    </a:lnTo>
                    <a:lnTo>
                      <a:pt x="378" y="927"/>
                    </a:lnTo>
                    <a:lnTo>
                      <a:pt x="352" y="930"/>
                    </a:lnTo>
                    <a:lnTo>
                      <a:pt x="332" y="933"/>
                    </a:lnTo>
                    <a:lnTo>
                      <a:pt x="324" y="932"/>
                    </a:lnTo>
                    <a:lnTo>
                      <a:pt x="318" y="928"/>
                    </a:lnTo>
                    <a:lnTo>
                      <a:pt x="313" y="919"/>
                    </a:lnTo>
                    <a:lnTo>
                      <a:pt x="312" y="905"/>
                    </a:lnTo>
                    <a:lnTo>
                      <a:pt x="303" y="908"/>
                    </a:lnTo>
                    <a:lnTo>
                      <a:pt x="289" y="907"/>
                    </a:lnTo>
                    <a:lnTo>
                      <a:pt x="266" y="901"/>
                    </a:lnTo>
                    <a:lnTo>
                      <a:pt x="284" y="882"/>
                    </a:lnTo>
                    <a:lnTo>
                      <a:pt x="306" y="858"/>
                    </a:lnTo>
                    <a:lnTo>
                      <a:pt x="327" y="828"/>
                    </a:lnTo>
                    <a:lnTo>
                      <a:pt x="349" y="798"/>
                    </a:lnTo>
                    <a:lnTo>
                      <a:pt x="364" y="765"/>
                    </a:lnTo>
                    <a:lnTo>
                      <a:pt x="375" y="735"/>
                    </a:lnTo>
                    <a:lnTo>
                      <a:pt x="378" y="707"/>
                    </a:lnTo>
                    <a:lnTo>
                      <a:pt x="375" y="695"/>
                    </a:lnTo>
                    <a:lnTo>
                      <a:pt x="370" y="684"/>
                    </a:lnTo>
                    <a:lnTo>
                      <a:pt x="360" y="667"/>
                    </a:lnTo>
                    <a:lnTo>
                      <a:pt x="350" y="655"/>
                    </a:lnTo>
                    <a:lnTo>
                      <a:pt x="337" y="645"/>
                    </a:lnTo>
                    <a:lnTo>
                      <a:pt x="310" y="639"/>
                    </a:lnTo>
                    <a:lnTo>
                      <a:pt x="315" y="612"/>
                    </a:lnTo>
                    <a:lnTo>
                      <a:pt x="310" y="58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2" name="Freeform 1240"/>
              <p:cNvSpPr>
                <a:spLocks/>
              </p:cNvSpPr>
              <p:nvPr/>
            </p:nvSpPr>
            <p:spPr bwMode="auto">
              <a:xfrm>
                <a:off x="5389" y="1712"/>
                <a:ext cx="123" cy="154"/>
              </a:xfrm>
              <a:custGeom>
                <a:avLst/>
                <a:gdLst>
                  <a:gd name="T0" fmla="*/ 23 w 123"/>
                  <a:gd name="T1" fmla="*/ 60 h 154"/>
                  <a:gd name="T2" fmla="*/ 32 w 123"/>
                  <a:gd name="T3" fmla="*/ 51 h 154"/>
                  <a:gd name="T4" fmla="*/ 37 w 123"/>
                  <a:gd name="T5" fmla="*/ 50 h 154"/>
                  <a:gd name="T6" fmla="*/ 40 w 123"/>
                  <a:gd name="T7" fmla="*/ 53 h 154"/>
                  <a:gd name="T8" fmla="*/ 52 w 123"/>
                  <a:gd name="T9" fmla="*/ 56 h 154"/>
                  <a:gd name="T10" fmla="*/ 54 w 123"/>
                  <a:gd name="T11" fmla="*/ 45 h 154"/>
                  <a:gd name="T12" fmla="*/ 51 w 123"/>
                  <a:gd name="T13" fmla="*/ 36 h 154"/>
                  <a:gd name="T14" fmla="*/ 43 w 123"/>
                  <a:gd name="T15" fmla="*/ 28 h 154"/>
                  <a:gd name="T16" fmla="*/ 34 w 123"/>
                  <a:gd name="T17" fmla="*/ 22 h 154"/>
                  <a:gd name="T18" fmla="*/ 14 w 123"/>
                  <a:gd name="T19" fmla="*/ 11 h 154"/>
                  <a:gd name="T20" fmla="*/ 0 w 123"/>
                  <a:gd name="T21" fmla="*/ 2 h 154"/>
                  <a:gd name="T22" fmla="*/ 18 w 123"/>
                  <a:gd name="T23" fmla="*/ 0 h 154"/>
                  <a:gd name="T24" fmla="*/ 45 w 123"/>
                  <a:gd name="T25" fmla="*/ 3 h 154"/>
                  <a:gd name="T26" fmla="*/ 57 w 123"/>
                  <a:gd name="T27" fmla="*/ 7 h 154"/>
                  <a:gd name="T28" fmla="*/ 69 w 123"/>
                  <a:gd name="T29" fmla="*/ 11 h 154"/>
                  <a:gd name="T30" fmla="*/ 77 w 123"/>
                  <a:gd name="T31" fmla="*/ 17 h 154"/>
                  <a:gd name="T32" fmla="*/ 81 w 123"/>
                  <a:gd name="T33" fmla="*/ 25 h 154"/>
                  <a:gd name="T34" fmla="*/ 98 w 123"/>
                  <a:gd name="T35" fmla="*/ 56 h 154"/>
                  <a:gd name="T36" fmla="*/ 109 w 123"/>
                  <a:gd name="T37" fmla="*/ 77 h 154"/>
                  <a:gd name="T38" fmla="*/ 118 w 123"/>
                  <a:gd name="T39" fmla="*/ 99 h 154"/>
                  <a:gd name="T40" fmla="*/ 123 w 123"/>
                  <a:gd name="T41" fmla="*/ 120 h 154"/>
                  <a:gd name="T42" fmla="*/ 121 w 123"/>
                  <a:gd name="T43" fmla="*/ 137 h 154"/>
                  <a:gd name="T44" fmla="*/ 117 w 123"/>
                  <a:gd name="T45" fmla="*/ 145 h 154"/>
                  <a:gd name="T46" fmla="*/ 109 w 123"/>
                  <a:gd name="T47" fmla="*/ 151 h 154"/>
                  <a:gd name="T48" fmla="*/ 100 w 123"/>
                  <a:gd name="T49" fmla="*/ 153 h 154"/>
                  <a:gd name="T50" fmla="*/ 88 w 123"/>
                  <a:gd name="T51" fmla="*/ 154 h 154"/>
                  <a:gd name="T52" fmla="*/ 89 w 123"/>
                  <a:gd name="T53" fmla="*/ 145 h 154"/>
                  <a:gd name="T54" fmla="*/ 86 w 123"/>
                  <a:gd name="T55" fmla="*/ 131 h 154"/>
                  <a:gd name="T56" fmla="*/ 75 w 123"/>
                  <a:gd name="T57" fmla="*/ 108 h 154"/>
                  <a:gd name="T58" fmla="*/ 55 w 123"/>
                  <a:gd name="T59" fmla="*/ 107 h 154"/>
                  <a:gd name="T60" fmla="*/ 48 w 123"/>
                  <a:gd name="T61" fmla="*/ 103 h 154"/>
                  <a:gd name="T62" fmla="*/ 40 w 123"/>
                  <a:gd name="T63" fmla="*/ 100 h 154"/>
                  <a:gd name="T64" fmla="*/ 34 w 123"/>
                  <a:gd name="T65" fmla="*/ 94 h 154"/>
                  <a:gd name="T66" fmla="*/ 29 w 123"/>
                  <a:gd name="T67" fmla="*/ 87 h 154"/>
                  <a:gd name="T68" fmla="*/ 23 w 123"/>
                  <a:gd name="T69" fmla="*/ 60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154"/>
                  <a:gd name="T107" fmla="*/ 123 w 123"/>
                  <a:gd name="T108" fmla="*/ 154 h 1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154">
                    <a:moveTo>
                      <a:pt x="23" y="60"/>
                    </a:moveTo>
                    <a:lnTo>
                      <a:pt x="32" y="51"/>
                    </a:lnTo>
                    <a:lnTo>
                      <a:pt x="37" y="50"/>
                    </a:lnTo>
                    <a:lnTo>
                      <a:pt x="40" y="53"/>
                    </a:lnTo>
                    <a:lnTo>
                      <a:pt x="52" y="56"/>
                    </a:lnTo>
                    <a:lnTo>
                      <a:pt x="54" y="45"/>
                    </a:lnTo>
                    <a:lnTo>
                      <a:pt x="51" y="36"/>
                    </a:lnTo>
                    <a:lnTo>
                      <a:pt x="43" y="28"/>
                    </a:lnTo>
                    <a:lnTo>
                      <a:pt x="34" y="22"/>
                    </a:lnTo>
                    <a:lnTo>
                      <a:pt x="14" y="11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45" y="3"/>
                    </a:lnTo>
                    <a:lnTo>
                      <a:pt x="57" y="7"/>
                    </a:lnTo>
                    <a:lnTo>
                      <a:pt x="69" y="11"/>
                    </a:lnTo>
                    <a:lnTo>
                      <a:pt x="77" y="17"/>
                    </a:lnTo>
                    <a:lnTo>
                      <a:pt x="81" y="25"/>
                    </a:lnTo>
                    <a:lnTo>
                      <a:pt x="98" y="56"/>
                    </a:lnTo>
                    <a:lnTo>
                      <a:pt x="109" y="77"/>
                    </a:lnTo>
                    <a:lnTo>
                      <a:pt x="118" y="99"/>
                    </a:lnTo>
                    <a:lnTo>
                      <a:pt x="123" y="120"/>
                    </a:lnTo>
                    <a:lnTo>
                      <a:pt x="121" y="137"/>
                    </a:lnTo>
                    <a:lnTo>
                      <a:pt x="117" y="145"/>
                    </a:lnTo>
                    <a:lnTo>
                      <a:pt x="109" y="151"/>
                    </a:lnTo>
                    <a:lnTo>
                      <a:pt x="100" y="153"/>
                    </a:lnTo>
                    <a:lnTo>
                      <a:pt x="88" y="154"/>
                    </a:lnTo>
                    <a:lnTo>
                      <a:pt x="89" y="145"/>
                    </a:lnTo>
                    <a:lnTo>
                      <a:pt x="86" y="131"/>
                    </a:lnTo>
                    <a:lnTo>
                      <a:pt x="75" y="108"/>
                    </a:lnTo>
                    <a:lnTo>
                      <a:pt x="55" y="107"/>
                    </a:lnTo>
                    <a:lnTo>
                      <a:pt x="48" y="103"/>
                    </a:lnTo>
                    <a:lnTo>
                      <a:pt x="40" y="100"/>
                    </a:lnTo>
                    <a:lnTo>
                      <a:pt x="34" y="94"/>
                    </a:lnTo>
                    <a:lnTo>
                      <a:pt x="29" y="87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3" name="Freeform 1241"/>
              <p:cNvSpPr>
                <a:spLocks/>
              </p:cNvSpPr>
              <p:nvPr/>
            </p:nvSpPr>
            <p:spPr bwMode="auto">
              <a:xfrm>
                <a:off x="5389" y="1712"/>
                <a:ext cx="123" cy="154"/>
              </a:xfrm>
              <a:custGeom>
                <a:avLst/>
                <a:gdLst>
                  <a:gd name="T0" fmla="*/ 23 w 123"/>
                  <a:gd name="T1" fmla="*/ 60 h 154"/>
                  <a:gd name="T2" fmla="*/ 32 w 123"/>
                  <a:gd name="T3" fmla="*/ 51 h 154"/>
                  <a:gd name="T4" fmla="*/ 37 w 123"/>
                  <a:gd name="T5" fmla="*/ 50 h 154"/>
                  <a:gd name="T6" fmla="*/ 40 w 123"/>
                  <a:gd name="T7" fmla="*/ 53 h 154"/>
                  <a:gd name="T8" fmla="*/ 52 w 123"/>
                  <a:gd name="T9" fmla="*/ 56 h 154"/>
                  <a:gd name="T10" fmla="*/ 54 w 123"/>
                  <a:gd name="T11" fmla="*/ 45 h 154"/>
                  <a:gd name="T12" fmla="*/ 51 w 123"/>
                  <a:gd name="T13" fmla="*/ 36 h 154"/>
                  <a:gd name="T14" fmla="*/ 43 w 123"/>
                  <a:gd name="T15" fmla="*/ 28 h 154"/>
                  <a:gd name="T16" fmla="*/ 34 w 123"/>
                  <a:gd name="T17" fmla="*/ 22 h 154"/>
                  <a:gd name="T18" fmla="*/ 14 w 123"/>
                  <a:gd name="T19" fmla="*/ 11 h 154"/>
                  <a:gd name="T20" fmla="*/ 0 w 123"/>
                  <a:gd name="T21" fmla="*/ 2 h 154"/>
                  <a:gd name="T22" fmla="*/ 18 w 123"/>
                  <a:gd name="T23" fmla="*/ 0 h 154"/>
                  <a:gd name="T24" fmla="*/ 45 w 123"/>
                  <a:gd name="T25" fmla="*/ 3 h 154"/>
                  <a:gd name="T26" fmla="*/ 57 w 123"/>
                  <a:gd name="T27" fmla="*/ 7 h 154"/>
                  <a:gd name="T28" fmla="*/ 69 w 123"/>
                  <a:gd name="T29" fmla="*/ 11 h 154"/>
                  <a:gd name="T30" fmla="*/ 77 w 123"/>
                  <a:gd name="T31" fmla="*/ 17 h 154"/>
                  <a:gd name="T32" fmla="*/ 81 w 123"/>
                  <a:gd name="T33" fmla="*/ 25 h 154"/>
                  <a:gd name="T34" fmla="*/ 98 w 123"/>
                  <a:gd name="T35" fmla="*/ 56 h 154"/>
                  <a:gd name="T36" fmla="*/ 109 w 123"/>
                  <a:gd name="T37" fmla="*/ 77 h 154"/>
                  <a:gd name="T38" fmla="*/ 118 w 123"/>
                  <a:gd name="T39" fmla="*/ 99 h 154"/>
                  <a:gd name="T40" fmla="*/ 123 w 123"/>
                  <a:gd name="T41" fmla="*/ 120 h 154"/>
                  <a:gd name="T42" fmla="*/ 121 w 123"/>
                  <a:gd name="T43" fmla="*/ 137 h 154"/>
                  <a:gd name="T44" fmla="*/ 117 w 123"/>
                  <a:gd name="T45" fmla="*/ 145 h 154"/>
                  <a:gd name="T46" fmla="*/ 109 w 123"/>
                  <a:gd name="T47" fmla="*/ 151 h 154"/>
                  <a:gd name="T48" fmla="*/ 100 w 123"/>
                  <a:gd name="T49" fmla="*/ 153 h 154"/>
                  <a:gd name="T50" fmla="*/ 88 w 123"/>
                  <a:gd name="T51" fmla="*/ 154 h 154"/>
                  <a:gd name="T52" fmla="*/ 89 w 123"/>
                  <a:gd name="T53" fmla="*/ 145 h 154"/>
                  <a:gd name="T54" fmla="*/ 86 w 123"/>
                  <a:gd name="T55" fmla="*/ 131 h 154"/>
                  <a:gd name="T56" fmla="*/ 75 w 123"/>
                  <a:gd name="T57" fmla="*/ 108 h 154"/>
                  <a:gd name="T58" fmla="*/ 55 w 123"/>
                  <a:gd name="T59" fmla="*/ 107 h 154"/>
                  <a:gd name="T60" fmla="*/ 48 w 123"/>
                  <a:gd name="T61" fmla="*/ 103 h 154"/>
                  <a:gd name="T62" fmla="*/ 40 w 123"/>
                  <a:gd name="T63" fmla="*/ 100 h 154"/>
                  <a:gd name="T64" fmla="*/ 34 w 123"/>
                  <a:gd name="T65" fmla="*/ 94 h 154"/>
                  <a:gd name="T66" fmla="*/ 29 w 123"/>
                  <a:gd name="T67" fmla="*/ 87 h 154"/>
                  <a:gd name="T68" fmla="*/ 23 w 123"/>
                  <a:gd name="T69" fmla="*/ 60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154"/>
                  <a:gd name="T107" fmla="*/ 123 w 123"/>
                  <a:gd name="T108" fmla="*/ 154 h 1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154">
                    <a:moveTo>
                      <a:pt x="23" y="60"/>
                    </a:moveTo>
                    <a:lnTo>
                      <a:pt x="32" y="51"/>
                    </a:lnTo>
                    <a:lnTo>
                      <a:pt x="37" y="50"/>
                    </a:lnTo>
                    <a:lnTo>
                      <a:pt x="40" y="53"/>
                    </a:lnTo>
                    <a:lnTo>
                      <a:pt x="52" y="56"/>
                    </a:lnTo>
                    <a:lnTo>
                      <a:pt x="54" y="45"/>
                    </a:lnTo>
                    <a:lnTo>
                      <a:pt x="51" y="36"/>
                    </a:lnTo>
                    <a:lnTo>
                      <a:pt x="43" y="28"/>
                    </a:lnTo>
                    <a:lnTo>
                      <a:pt x="34" y="22"/>
                    </a:lnTo>
                    <a:lnTo>
                      <a:pt x="14" y="11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45" y="3"/>
                    </a:lnTo>
                    <a:lnTo>
                      <a:pt x="57" y="7"/>
                    </a:lnTo>
                    <a:lnTo>
                      <a:pt x="69" y="11"/>
                    </a:lnTo>
                    <a:lnTo>
                      <a:pt x="77" y="17"/>
                    </a:lnTo>
                    <a:lnTo>
                      <a:pt x="81" y="25"/>
                    </a:lnTo>
                    <a:lnTo>
                      <a:pt x="98" y="56"/>
                    </a:lnTo>
                    <a:lnTo>
                      <a:pt x="109" y="77"/>
                    </a:lnTo>
                    <a:lnTo>
                      <a:pt x="118" y="99"/>
                    </a:lnTo>
                    <a:lnTo>
                      <a:pt x="123" y="120"/>
                    </a:lnTo>
                    <a:lnTo>
                      <a:pt x="121" y="137"/>
                    </a:lnTo>
                    <a:lnTo>
                      <a:pt x="117" y="145"/>
                    </a:lnTo>
                    <a:lnTo>
                      <a:pt x="109" y="151"/>
                    </a:lnTo>
                    <a:lnTo>
                      <a:pt x="100" y="153"/>
                    </a:lnTo>
                    <a:lnTo>
                      <a:pt x="88" y="154"/>
                    </a:lnTo>
                    <a:lnTo>
                      <a:pt x="89" y="145"/>
                    </a:lnTo>
                    <a:lnTo>
                      <a:pt x="86" y="131"/>
                    </a:lnTo>
                    <a:lnTo>
                      <a:pt x="75" y="108"/>
                    </a:lnTo>
                    <a:lnTo>
                      <a:pt x="55" y="107"/>
                    </a:lnTo>
                    <a:lnTo>
                      <a:pt x="48" y="103"/>
                    </a:lnTo>
                    <a:lnTo>
                      <a:pt x="40" y="100"/>
                    </a:lnTo>
                    <a:lnTo>
                      <a:pt x="34" y="94"/>
                    </a:lnTo>
                    <a:lnTo>
                      <a:pt x="29" y="87"/>
                    </a:lnTo>
                    <a:lnTo>
                      <a:pt x="23" y="6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4" name="Freeform 1242"/>
              <p:cNvSpPr>
                <a:spLocks/>
              </p:cNvSpPr>
              <p:nvPr/>
            </p:nvSpPr>
            <p:spPr bwMode="auto">
              <a:xfrm>
                <a:off x="5252" y="1855"/>
                <a:ext cx="123" cy="136"/>
              </a:xfrm>
              <a:custGeom>
                <a:avLst/>
                <a:gdLst>
                  <a:gd name="T0" fmla="*/ 11 w 123"/>
                  <a:gd name="T1" fmla="*/ 17 h 136"/>
                  <a:gd name="T2" fmla="*/ 9 w 123"/>
                  <a:gd name="T3" fmla="*/ 37 h 136"/>
                  <a:gd name="T4" fmla="*/ 6 w 123"/>
                  <a:gd name="T5" fmla="*/ 43 h 136"/>
                  <a:gd name="T6" fmla="*/ 0 w 123"/>
                  <a:gd name="T7" fmla="*/ 48 h 136"/>
                  <a:gd name="T8" fmla="*/ 17 w 123"/>
                  <a:gd name="T9" fmla="*/ 68 h 136"/>
                  <a:gd name="T10" fmla="*/ 38 w 123"/>
                  <a:gd name="T11" fmla="*/ 90 h 136"/>
                  <a:gd name="T12" fmla="*/ 60 w 123"/>
                  <a:gd name="T13" fmla="*/ 111 h 136"/>
                  <a:gd name="T14" fmla="*/ 69 w 123"/>
                  <a:gd name="T15" fmla="*/ 123 h 136"/>
                  <a:gd name="T16" fmla="*/ 77 w 123"/>
                  <a:gd name="T17" fmla="*/ 136 h 136"/>
                  <a:gd name="T18" fmla="*/ 94 w 123"/>
                  <a:gd name="T19" fmla="*/ 116 h 136"/>
                  <a:gd name="T20" fmla="*/ 102 w 123"/>
                  <a:gd name="T21" fmla="*/ 114 h 136"/>
                  <a:gd name="T22" fmla="*/ 118 w 123"/>
                  <a:gd name="T23" fmla="*/ 117 h 136"/>
                  <a:gd name="T24" fmla="*/ 123 w 123"/>
                  <a:gd name="T25" fmla="*/ 99 h 136"/>
                  <a:gd name="T26" fmla="*/ 120 w 123"/>
                  <a:gd name="T27" fmla="*/ 76 h 136"/>
                  <a:gd name="T28" fmla="*/ 111 w 123"/>
                  <a:gd name="T29" fmla="*/ 51 h 136"/>
                  <a:gd name="T30" fmla="*/ 97 w 123"/>
                  <a:gd name="T31" fmla="*/ 28 h 136"/>
                  <a:gd name="T32" fmla="*/ 80 w 123"/>
                  <a:gd name="T33" fmla="*/ 10 h 136"/>
                  <a:gd name="T34" fmla="*/ 69 w 123"/>
                  <a:gd name="T35" fmla="*/ 4 h 136"/>
                  <a:gd name="T36" fmla="*/ 58 w 123"/>
                  <a:gd name="T37" fmla="*/ 0 h 136"/>
                  <a:gd name="T38" fmla="*/ 48 w 123"/>
                  <a:gd name="T39" fmla="*/ 0 h 136"/>
                  <a:gd name="T40" fmla="*/ 35 w 123"/>
                  <a:gd name="T41" fmla="*/ 2 h 136"/>
                  <a:gd name="T42" fmla="*/ 25 w 123"/>
                  <a:gd name="T43" fmla="*/ 8 h 136"/>
                  <a:gd name="T44" fmla="*/ 11 w 123"/>
                  <a:gd name="T45" fmla="*/ 17 h 1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3"/>
                  <a:gd name="T70" fmla="*/ 0 h 136"/>
                  <a:gd name="T71" fmla="*/ 123 w 123"/>
                  <a:gd name="T72" fmla="*/ 136 h 1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3" h="136">
                    <a:moveTo>
                      <a:pt x="11" y="17"/>
                    </a:moveTo>
                    <a:lnTo>
                      <a:pt x="9" y="37"/>
                    </a:lnTo>
                    <a:lnTo>
                      <a:pt x="6" y="43"/>
                    </a:lnTo>
                    <a:lnTo>
                      <a:pt x="0" y="48"/>
                    </a:lnTo>
                    <a:lnTo>
                      <a:pt x="17" y="68"/>
                    </a:lnTo>
                    <a:lnTo>
                      <a:pt x="38" y="90"/>
                    </a:lnTo>
                    <a:lnTo>
                      <a:pt x="60" y="111"/>
                    </a:lnTo>
                    <a:lnTo>
                      <a:pt x="69" y="123"/>
                    </a:lnTo>
                    <a:lnTo>
                      <a:pt x="77" y="136"/>
                    </a:lnTo>
                    <a:lnTo>
                      <a:pt x="94" y="116"/>
                    </a:lnTo>
                    <a:lnTo>
                      <a:pt x="102" y="114"/>
                    </a:lnTo>
                    <a:lnTo>
                      <a:pt x="118" y="117"/>
                    </a:lnTo>
                    <a:lnTo>
                      <a:pt x="123" y="99"/>
                    </a:lnTo>
                    <a:lnTo>
                      <a:pt x="120" y="76"/>
                    </a:lnTo>
                    <a:lnTo>
                      <a:pt x="111" y="51"/>
                    </a:lnTo>
                    <a:lnTo>
                      <a:pt x="97" y="28"/>
                    </a:lnTo>
                    <a:lnTo>
                      <a:pt x="80" y="10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35" y="2"/>
                    </a:lnTo>
                    <a:lnTo>
                      <a:pt x="25" y="8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5" name="Freeform 1243"/>
              <p:cNvSpPr>
                <a:spLocks/>
              </p:cNvSpPr>
              <p:nvPr/>
            </p:nvSpPr>
            <p:spPr bwMode="auto">
              <a:xfrm>
                <a:off x="5252" y="1855"/>
                <a:ext cx="123" cy="136"/>
              </a:xfrm>
              <a:custGeom>
                <a:avLst/>
                <a:gdLst>
                  <a:gd name="T0" fmla="*/ 11 w 123"/>
                  <a:gd name="T1" fmla="*/ 17 h 136"/>
                  <a:gd name="T2" fmla="*/ 9 w 123"/>
                  <a:gd name="T3" fmla="*/ 37 h 136"/>
                  <a:gd name="T4" fmla="*/ 6 w 123"/>
                  <a:gd name="T5" fmla="*/ 43 h 136"/>
                  <a:gd name="T6" fmla="*/ 0 w 123"/>
                  <a:gd name="T7" fmla="*/ 48 h 136"/>
                  <a:gd name="T8" fmla="*/ 17 w 123"/>
                  <a:gd name="T9" fmla="*/ 68 h 136"/>
                  <a:gd name="T10" fmla="*/ 38 w 123"/>
                  <a:gd name="T11" fmla="*/ 90 h 136"/>
                  <a:gd name="T12" fmla="*/ 60 w 123"/>
                  <a:gd name="T13" fmla="*/ 111 h 136"/>
                  <a:gd name="T14" fmla="*/ 69 w 123"/>
                  <a:gd name="T15" fmla="*/ 123 h 136"/>
                  <a:gd name="T16" fmla="*/ 77 w 123"/>
                  <a:gd name="T17" fmla="*/ 136 h 136"/>
                  <a:gd name="T18" fmla="*/ 94 w 123"/>
                  <a:gd name="T19" fmla="*/ 116 h 136"/>
                  <a:gd name="T20" fmla="*/ 102 w 123"/>
                  <a:gd name="T21" fmla="*/ 114 h 136"/>
                  <a:gd name="T22" fmla="*/ 118 w 123"/>
                  <a:gd name="T23" fmla="*/ 117 h 136"/>
                  <a:gd name="T24" fmla="*/ 123 w 123"/>
                  <a:gd name="T25" fmla="*/ 99 h 136"/>
                  <a:gd name="T26" fmla="*/ 120 w 123"/>
                  <a:gd name="T27" fmla="*/ 76 h 136"/>
                  <a:gd name="T28" fmla="*/ 111 w 123"/>
                  <a:gd name="T29" fmla="*/ 51 h 136"/>
                  <a:gd name="T30" fmla="*/ 97 w 123"/>
                  <a:gd name="T31" fmla="*/ 28 h 136"/>
                  <a:gd name="T32" fmla="*/ 80 w 123"/>
                  <a:gd name="T33" fmla="*/ 10 h 136"/>
                  <a:gd name="T34" fmla="*/ 69 w 123"/>
                  <a:gd name="T35" fmla="*/ 4 h 136"/>
                  <a:gd name="T36" fmla="*/ 58 w 123"/>
                  <a:gd name="T37" fmla="*/ 0 h 136"/>
                  <a:gd name="T38" fmla="*/ 48 w 123"/>
                  <a:gd name="T39" fmla="*/ 0 h 136"/>
                  <a:gd name="T40" fmla="*/ 35 w 123"/>
                  <a:gd name="T41" fmla="*/ 2 h 136"/>
                  <a:gd name="T42" fmla="*/ 25 w 123"/>
                  <a:gd name="T43" fmla="*/ 8 h 136"/>
                  <a:gd name="T44" fmla="*/ 11 w 123"/>
                  <a:gd name="T45" fmla="*/ 17 h 1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3"/>
                  <a:gd name="T70" fmla="*/ 0 h 136"/>
                  <a:gd name="T71" fmla="*/ 123 w 123"/>
                  <a:gd name="T72" fmla="*/ 136 h 1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3" h="136">
                    <a:moveTo>
                      <a:pt x="11" y="17"/>
                    </a:moveTo>
                    <a:lnTo>
                      <a:pt x="9" y="37"/>
                    </a:lnTo>
                    <a:lnTo>
                      <a:pt x="6" y="43"/>
                    </a:lnTo>
                    <a:lnTo>
                      <a:pt x="0" y="48"/>
                    </a:lnTo>
                    <a:lnTo>
                      <a:pt x="17" y="68"/>
                    </a:lnTo>
                    <a:lnTo>
                      <a:pt x="38" y="90"/>
                    </a:lnTo>
                    <a:lnTo>
                      <a:pt x="60" y="111"/>
                    </a:lnTo>
                    <a:lnTo>
                      <a:pt x="69" y="123"/>
                    </a:lnTo>
                    <a:lnTo>
                      <a:pt x="77" y="136"/>
                    </a:lnTo>
                    <a:lnTo>
                      <a:pt x="94" y="116"/>
                    </a:lnTo>
                    <a:lnTo>
                      <a:pt x="102" y="114"/>
                    </a:lnTo>
                    <a:lnTo>
                      <a:pt x="118" y="117"/>
                    </a:lnTo>
                    <a:lnTo>
                      <a:pt x="123" y="99"/>
                    </a:lnTo>
                    <a:lnTo>
                      <a:pt x="120" y="76"/>
                    </a:lnTo>
                    <a:lnTo>
                      <a:pt x="111" y="51"/>
                    </a:lnTo>
                    <a:lnTo>
                      <a:pt x="97" y="28"/>
                    </a:lnTo>
                    <a:lnTo>
                      <a:pt x="80" y="10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35" y="2"/>
                    </a:lnTo>
                    <a:lnTo>
                      <a:pt x="25" y="8"/>
                    </a:lnTo>
                    <a:lnTo>
                      <a:pt x="11" y="1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6" name="Freeform 1244"/>
              <p:cNvSpPr>
                <a:spLocks/>
              </p:cNvSpPr>
              <p:nvPr/>
            </p:nvSpPr>
            <p:spPr bwMode="auto">
              <a:xfrm>
                <a:off x="5464" y="3630"/>
                <a:ext cx="228" cy="422"/>
              </a:xfrm>
              <a:custGeom>
                <a:avLst/>
                <a:gdLst>
                  <a:gd name="T0" fmla="*/ 194 w 228"/>
                  <a:gd name="T1" fmla="*/ 3 h 422"/>
                  <a:gd name="T2" fmla="*/ 163 w 228"/>
                  <a:gd name="T3" fmla="*/ 3 h 422"/>
                  <a:gd name="T4" fmla="*/ 191 w 228"/>
                  <a:gd name="T5" fmla="*/ 31 h 422"/>
                  <a:gd name="T6" fmla="*/ 197 w 228"/>
                  <a:gd name="T7" fmla="*/ 51 h 422"/>
                  <a:gd name="T8" fmla="*/ 183 w 228"/>
                  <a:gd name="T9" fmla="*/ 73 h 422"/>
                  <a:gd name="T10" fmla="*/ 162 w 228"/>
                  <a:gd name="T11" fmla="*/ 85 h 422"/>
                  <a:gd name="T12" fmla="*/ 102 w 228"/>
                  <a:gd name="T13" fmla="*/ 93 h 422"/>
                  <a:gd name="T14" fmla="*/ 39 w 228"/>
                  <a:gd name="T15" fmla="*/ 102 h 422"/>
                  <a:gd name="T16" fmla="*/ 16 w 228"/>
                  <a:gd name="T17" fmla="*/ 116 h 422"/>
                  <a:gd name="T18" fmla="*/ 0 w 228"/>
                  <a:gd name="T19" fmla="*/ 140 h 422"/>
                  <a:gd name="T20" fmla="*/ 6 w 228"/>
                  <a:gd name="T21" fmla="*/ 176 h 422"/>
                  <a:gd name="T22" fmla="*/ 23 w 228"/>
                  <a:gd name="T23" fmla="*/ 183 h 422"/>
                  <a:gd name="T24" fmla="*/ 50 w 228"/>
                  <a:gd name="T25" fmla="*/ 183 h 422"/>
                  <a:gd name="T26" fmla="*/ 59 w 228"/>
                  <a:gd name="T27" fmla="*/ 191 h 422"/>
                  <a:gd name="T28" fmla="*/ 48 w 228"/>
                  <a:gd name="T29" fmla="*/ 202 h 422"/>
                  <a:gd name="T30" fmla="*/ 51 w 228"/>
                  <a:gd name="T31" fmla="*/ 206 h 422"/>
                  <a:gd name="T32" fmla="*/ 60 w 228"/>
                  <a:gd name="T33" fmla="*/ 222 h 422"/>
                  <a:gd name="T34" fmla="*/ 71 w 228"/>
                  <a:gd name="T35" fmla="*/ 248 h 422"/>
                  <a:gd name="T36" fmla="*/ 88 w 228"/>
                  <a:gd name="T37" fmla="*/ 256 h 422"/>
                  <a:gd name="T38" fmla="*/ 99 w 228"/>
                  <a:gd name="T39" fmla="*/ 268 h 422"/>
                  <a:gd name="T40" fmla="*/ 70 w 228"/>
                  <a:gd name="T41" fmla="*/ 265 h 422"/>
                  <a:gd name="T42" fmla="*/ 62 w 228"/>
                  <a:gd name="T43" fmla="*/ 269 h 422"/>
                  <a:gd name="T44" fmla="*/ 65 w 228"/>
                  <a:gd name="T45" fmla="*/ 279 h 422"/>
                  <a:gd name="T46" fmla="*/ 93 w 228"/>
                  <a:gd name="T47" fmla="*/ 300 h 422"/>
                  <a:gd name="T48" fmla="*/ 73 w 228"/>
                  <a:gd name="T49" fmla="*/ 297 h 422"/>
                  <a:gd name="T50" fmla="*/ 65 w 228"/>
                  <a:gd name="T51" fmla="*/ 305 h 422"/>
                  <a:gd name="T52" fmla="*/ 113 w 228"/>
                  <a:gd name="T53" fmla="*/ 314 h 422"/>
                  <a:gd name="T54" fmla="*/ 111 w 228"/>
                  <a:gd name="T55" fmla="*/ 354 h 422"/>
                  <a:gd name="T56" fmla="*/ 120 w 228"/>
                  <a:gd name="T57" fmla="*/ 368 h 422"/>
                  <a:gd name="T58" fmla="*/ 133 w 228"/>
                  <a:gd name="T59" fmla="*/ 365 h 422"/>
                  <a:gd name="T60" fmla="*/ 137 w 228"/>
                  <a:gd name="T61" fmla="*/ 368 h 422"/>
                  <a:gd name="T62" fmla="*/ 123 w 228"/>
                  <a:gd name="T63" fmla="*/ 385 h 422"/>
                  <a:gd name="T64" fmla="*/ 128 w 228"/>
                  <a:gd name="T65" fmla="*/ 392 h 422"/>
                  <a:gd name="T66" fmla="*/ 140 w 228"/>
                  <a:gd name="T67" fmla="*/ 392 h 422"/>
                  <a:gd name="T68" fmla="*/ 162 w 228"/>
                  <a:gd name="T69" fmla="*/ 376 h 422"/>
                  <a:gd name="T70" fmla="*/ 166 w 228"/>
                  <a:gd name="T71" fmla="*/ 374 h 422"/>
                  <a:gd name="T72" fmla="*/ 193 w 228"/>
                  <a:gd name="T73" fmla="*/ 377 h 422"/>
                  <a:gd name="T74" fmla="*/ 150 w 228"/>
                  <a:gd name="T75" fmla="*/ 411 h 422"/>
                  <a:gd name="T76" fmla="*/ 157 w 228"/>
                  <a:gd name="T77" fmla="*/ 419 h 422"/>
                  <a:gd name="T78" fmla="*/ 170 w 228"/>
                  <a:gd name="T79" fmla="*/ 422 h 422"/>
                  <a:gd name="T80" fmla="*/ 182 w 228"/>
                  <a:gd name="T81" fmla="*/ 412 h 422"/>
                  <a:gd name="T82" fmla="*/ 193 w 228"/>
                  <a:gd name="T83" fmla="*/ 409 h 422"/>
                  <a:gd name="T84" fmla="*/ 202 w 228"/>
                  <a:gd name="T85" fmla="*/ 416 h 422"/>
                  <a:gd name="T86" fmla="*/ 217 w 228"/>
                  <a:gd name="T87" fmla="*/ 405 h 422"/>
                  <a:gd name="T88" fmla="*/ 228 w 228"/>
                  <a:gd name="T89" fmla="*/ 8 h 4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8"/>
                  <a:gd name="T136" fmla="*/ 0 h 422"/>
                  <a:gd name="T137" fmla="*/ 228 w 228"/>
                  <a:gd name="T138" fmla="*/ 422 h 4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8" h="422">
                    <a:moveTo>
                      <a:pt x="228" y="8"/>
                    </a:moveTo>
                    <a:lnTo>
                      <a:pt x="194" y="3"/>
                    </a:lnTo>
                    <a:lnTo>
                      <a:pt x="177" y="0"/>
                    </a:lnTo>
                    <a:lnTo>
                      <a:pt x="163" y="3"/>
                    </a:lnTo>
                    <a:lnTo>
                      <a:pt x="179" y="19"/>
                    </a:lnTo>
                    <a:lnTo>
                      <a:pt x="191" y="31"/>
                    </a:lnTo>
                    <a:lnTo>
                      <a:pt x="197" y="39"/>
                    </a:lnTo>
                    <a:lnTo>
                      <a:pt x="197" y="51"/>
                    </a:lnTo>
                    <a:lnTo>
                      <a:pt x="191" y="63"/>
                    </a:lnTo>
                    <a:lnTo>
                      <a:pt x="183" y="73"/>
                    </a:lnTo>
                    <a:lnTo>
                      <a:pt x="174" y="80"/>
                    </a:lnTo>
                    <a:lnTo>
                      <a:pt x="162" y="85"/>
                    </a:lnTo>
                    <a:lnTo>
                      <a:pt x="133" y="91"/>
                    </a:lnTo>
                    <a:lnTo>
                      <a:pt x="102" y="93"/>
                    </a:lnTo>
                    <a:lnTo>
                      <a:pt x="68" y="96"/>
                    </a:lnTo>
                    <a:lnTo>
                      <a:pt x="39" y="102"/>
                    </a:lnTo>
                    <a:lnTo>
                      <a:pt x="26" y="108"/>
                    </a:lnTo>
                    <a:lnTo>
                      <a:pt x="16" y="116"/>
                    </a:lnTo>
                    <a:lnTo>
                      <a:pt x="6" y="125"/>
                    </a:lnTo>
                    <a:lnTo>
                      <a:pt x="0" y="140"/>
                    </a:lnTo>
                    <a:lnTo>
                      <a:pt x="2" y="163"/>
                    </a:lnTo>
                    <a:lnTo>
                      <a:pt x="6" y="176"/>
                    </a:lnTo>
                    <a:lnTo>
                      <a:pt x="13" y="186"/>
                    </a:lnTo>
                    <a:lnTo>
                      <a:pt x="23" y="183"/>
                    </a:lnTo>
                    <a:lnTo>
                      <a:pt x="36" y="182"/>
                    </a:lnTo>
                    <a:lnTo>
                      <a:pt x="50" y="183"/>
                    </a:lnTo>
                    <a:lnTo>
                      <a:pt x="60" y="186"/>
                    </a:lnTo>
                    <a:lnTo>
                      <a:pt x="59" y="191"/>
                    </a:lnTo>
                    <a:lnTo>
                      <a:pt x="54" y="197"/>
                    </a:lnTo>
                    <a:lnTo>
                      <a:pt x="48" y="202"/>
                    </a:lnTo>
                    <a:lnTo>
                      <a:pt x="43" y="203"/>
                    </a:lnTo>
                    <a:lnTo>
                      <a:pt x="51" y="206"/>
                    </a:lnTo>
                    <a:lnTo>
                      <a:pt x="60" y="209"/>
                    </a:lnTo>
                    <a:lnTo>
                      <a:pt x="60" y="222"/>
                    </a:lnTo>
                    <a:lnTo>
                      <a:pt x="63" y="236"/>
                    </a:lnTo>
                    <a:lnTo>
                      <a:pt x="71" y="248"/>
                    </a:lnTo>
                    <a:lnTo>
                      <a:pt x="79" y="252"/>
                    </a:lnTo>
                    <a:lnTo>
                      <a:pt x="88" y="256"/>
                    </a:lnTo>
                    <a:lnTo>
                      <a:pt x="97" y="265"/>
                    </a:lnTo>
                    <a:lnTo>
                      <a:pt x="99" y="268"/>
                    </a:lnTo>
                    <a:lnTo>
                      <a:pt x="86" y="268"/>
                    </a:lnTo>
                    <a:lnTo>
                      <a:pt x="70" y="265"/>
                    </a:lnTo>
                    <a:lnTo>
                      <a:pt x="63" y="266"/>
                    </a:lnTo>
                    <a:lnTo>
                      <a:pt x="62" y="269"/>
                    </a:lnTo>
                    <a:lnTo>
                      <a:pt x="63" y="272"/>
                    </a:lnTo>
                    <a:lnTo>
                      <a:pt x="65" y="279"/>
                    </a:lnTo>
                    <a:lnTo>
                      <a:pt x="82" y="292"/>
                    </a:lnTo>
                    <a:lnTo>
                      <a:pt x="93" y="300"/>
                    </a:lnTo>
                    <a:lnTo>
                      <a:pt x="86" y="300"/>
                    </a:lnTo>
                    <a:lnTo>
                      <a:pt x="73" y="297"/>
                    </a:lnTo>
                    <a:lnTo>
                      <a:pt x="63" y="297"/>
                    </a:lnTo>
                    <a:lnTo>
                      <a:pt x="65" y="305"/>
                    </a:lnTo>
                    <a:lnTo>
                      <a:pt x="66" y="311"/>
                    </a:lnTo>
                    <a:lnTo>
                      <a:pt x="113" y="314"/>
                    </a:lnTo>
                    <a:lnTo>
                      <a:pt x="111" y="339"/>
                    </a:lnTo>
                    <a:lnTo>
                      <a:pt x="111" y="354"/>
                    </a:lnTo>
                    <a:lnTo>
                      <a:pt x="114" y="365"/>
                    </a:lnTo>
                    <a:lnTo>
                      <a:pt x="120" y="368"/>
                    </a:lnTo>
                    <a:lnTo>
                      <a:pt x="126" y="366"/>
                    </a:lnTo>
                    <a:lnTo>
                      <a:pt x="133" y="365"/>
                    </a:lnTo>
                    <a:lnTo>
                      <a:pt x="139" y="366"/>
                    </a:lnTo>
                    <a:lnTo>
                      <a:pt x="137" y="368"/>
                    </a:lnTo>
                    <a:lnTo>
                      <a:pt x="130" y="376"/>
                    </a:lnTo>
                    <a:lnTo>
                      <a:pt x="123" y="385"/>
                    </a:lnTo>
                    <a:lnTo>
                      <a:pt x="123" y="389"/>
                    </a:lnTo>
                    <a:lnTo>
                      <a:pt x="128" y="392"/>
                    </a:lnTo>
                    <a:lnTo>
                      <a:pt x="133" y="394"/>
                    </a:lnTo>
                    <a:lnTo>
                      <a:pt x="140" y="392"/>
                    </a:lnTo>
                    <a:lnTo>
                      <a:pt x="151" y="385"/>
                    </a:lnTo>
                    <a:lnTo>
                      <a:pt x="162" y="376"/>
                    </a:lnTo>
                    <a:lnTo>
                      <a:pt x="165" y="374"/>
                    </a:lnTo>
                    <a:lnTo>
                      <a:pt x="166" y="374"/>
                    </a:lnTo>
                    <a:lnTo>
                      <a:pt x="183" y="376"/>
                    </a:lnTo>
                    <a:lnTo>
                      <a:pt x="193" y="377"/>
                    </a:lnTo>
                    <a:lnTo>
                      <a:pt x="197" y="380"/>
                    </a:lnTo>
                    <a:lnTo>
                      <a:pt x="150" y="411"/>
                    </a:lnTo>
                    <a:lnTo>
                      <a:pt x="154" y="416"/>
                    </a:lnTo>
                    <a:lnTo>
                      <a:pt x="157" y="419"/>
                    </a:lnTo>
                    <a:lnTo>
                      <a:pt x="162" y="420"/>
                    </a:lnTo>
                    <a:lnTo>
                      <a:pt x="170" y="422"/>
                    </a:lnTo>
                    <a:lnTo>
                      <a:pt x="174" y="420"/>
                    </a:lnTo>
                    <a:lnTo>
                      <a:pt x="182" y="412"/>
                    </a:lnTo>
                    <a:lnTo>
                      <a:pt x="188" y="408"/>
                    </a:lnTo>
                    <a:lnTo>
                      <a:pt x="193" y="409"/>
                    </a:lnTo>
                    <a:lnTo>
                      <a:pt x="196" y="414"/>
                    </a:lnTo>
                    <a:lnTo>
                      <a:pt x="202" y="416"/>
                    </a:lnTo>
                    <a:lnTo>
                      <a:pt x="210" y="412"/>
                    </a:lnTo>
                    <a:lnTo>
                      <a:pt x="217" y="405"/>
                    </a:lnTo>
                    <a:lnTo>
                      <a:pt x="226" y="392"/>
                    </a:lnTo>
                    <a:lnTo>
                      <a:pt x="228" y="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7" name="Freeform 1245"/>
              <p:cNvSpPr>
                <a:spLocks/>
              </p:cNvSpPr>
              <p:nvPr/>
            </p:nvSpPr>
            <p:spPr bwMode="auto">
              <a:xfrm>
                <a:off x="5464" y="3630"/>
                <a:ext cx="228" cy="422"/>
              </a:xfrm>
              <a:custGeom>
                <a:avLst/>
                <a:gdLst>
                  <a:gd name="T0" fmla="*/ 194 w 228"/>
                  <a:gd name="T1" fmla="*/ 3 h 422"/>
                  <a:gd name="T2" fmla="*/ 163 w 228"/>
                  <a:gd name="T3" fmla="*/ 3 h 422"/>
                  <a:gd name="T4" fmla="*/ 191 w 228"/>
                  <a:gd name="T5" fmla="*/ 31 h 422"/>
                  <a:gd name="T6" fmla="*/ 197 w 228"/>
                  <a:gd name="T7" fmla="*/ 51 h 422"/>
                  <a:gd name="T8" fmla="*/ 183 w 228"/>
                  <a:gd name="T9" fmla="*/ 73 h 422"/>
                  <a:gd name="T10" fmla="*/ 162 w 228"/>
                  <a:gd name="T11" fmla="*/ 85 h 422"/>
                  <a:gd name="T12" fmla="*/ 102 w 228"/>
                  <a:gd name="T13" fmla="*/ 93 h 422"/>
                  <a:gd name="T14" fmla="*/ 39 w 228"/>
                  <a:gd name="T15" fmla="*/ 102 h 422"/>
                  <a:gd name="T16" fmla="*/ 16 w 228"/>
                  <a:gd name="T17" fmla="*/ 116 h 422"/>
                  <a:gd name="T18" fmla="*/ 0 w 228"/>
                  <a:gd name="T19" fmla="*/ 140 h 422"/>
                  <a:gd name="T20" fmla="*/ 6 w 228"/>
                  <a:gd name="T21" fmla="*/ 176 h 422"/>
                  <a:gd name="T22" fmla="*/ 23 w 228"/>
                  <a:gd name="T23" fmla="*/ 183 h 422"/>
                  <a:gd name="T24" fmla="*/ 50 w 228"/>
                  <a:gd name="T25" fmla="*/ 183 h 422"/>
                  <a:gd name="T26" fmla="*/ 59 w 228"/>
                  <a:gd name="T27" fmla="*/ 191 h 422"/>
                  <a:gd name="T28" fmla="*/ 48 w 228"/>
                  <a:gd name="T29" fmla="*/ 202 h 422"/>
                  <a:gd name="T30" fmla="*/ 51 w 228"/>
                  <a:gd name="T31" fmla="*/ 206 h 422"/>
                  <a:gd name="T32" fmla="*/ 60 w 228"/>
                  <a:gd name="T33" fmla="*/ 222 h 422"/>
                  <a:gd name="T34" fmla="*/ 71 w 228"/>
                  <a:gd name="T35" fmla="*/ 248 h 422"/>
                  <a:gd name="T36" fmla="*/ 88 w 228"/>
                  <a:gd name="T37" fmla="*/ 256 h 422"/>
                  <a:gd name="T38" fmla="*/ 99 w 228"/>
                  <a:gd name="T39" fmla="*/ 268 h 422"/>
                  <a:gd name="T40" fmla="*/ 70 w 228"/>
                  <a:gd name="T41" fmla="*/ 265 h 422"/>
                  <a:gd name="T42" fmla="*/ 62 w 228"/>
                  <a:gd name="T43" fmla="*/ 269 h 422"/>
                  <a:gd name="T44" fmla="*/ 65 w 228"/>
                  <a:gd name="T45" fmla="*/ 279 h 422"/>
                  <a:gd name="T46" fmla="*/ 93 w 228"/>
                  <a:gd name="T47" fmla="*/ 300 h 422"/>
                  <a:gd name="T48" fmla="*/ 73 w 228"/>
                  <a:gd name="T49" fmla="*/ 297 h 422"/>
                  <a:gd name="T50" fmla="*/ 65 w 228"/>
                  <a:gd name="T51" fmla="*/ 305 h 422"/>
                  <a:gd name="T52" fmla="*/ 113 w 228"/>
                  <a:gd name="T53" fmla="*/ 314 h 422"/>
                  <a:gd name="T54" fmla="*/ 111 w 228"/>
                  <a:gd name="T55" fmla="*/ 354 h 422"/>
                  <a:gd name="T56" fmla="*/ 120 w 228"/>
                  <a:gd name="T57" fmla="*/ 368 h 422"/>
                  <a:gd name="T58" fmla="*/ 133 w 228"/>
                  <a:gd name="T59" fmla="*/ 365 h 422"/>
                  <a:gd name="T60" fmla="*/ 137 w 228"/>
                  <a:gd name="T61" fmla="*/ 368 h 422"/>
                  <a:gd name="T62" fmla="*/ 123 w 228"/>
                  <a:gd name="T63" fmla="*/ 385 h 422"/>
                  <a:gd name="T64" fmla="*/ 128 w 228"/>
                  <a:gd name="T65" fmla="*/ 392 h 422"/>
                  <a:gd name="T66" fmla="*/ 140 w 228"/>
                  <a:gd name="T67" fmla="*/ 392 h 422"/>
                  <a:gd name="T68" fmla="*/ 162 w 228"/>
                  <a:gd name="T69" fmla="*/ 376 h 422"/>
                  <a:gd name="T70" fmla="*/ 166 w 228"/>
                  <a:gd name="T71" fmla="*/ 374 h 422"/>
                  <a:gd name="T72" fmla="*/ 193 w 228"/>
                  <a:gd name="T73" fmla="*/ 377 h 422"/>
                  <a:gd name="T74" fmla="*/ 150 w 228"/>
                  <a:gd name="T75" fmla="*/ 411 h 422"/>
                  <a:gd name="T76" fmla="*/ 157 w 228"/>
                  <a:gd name="T77" fmla="*/ 419 h 422"/>
                  <a:gd name="T78" fmla="*/ 170 w 228"/>
                  <a:gd name="T79" fmla="*/ 422 h 422"/>
                  <a:gd name="T80" fmla="*/ 182 w 228"/>
                  <a:gd name="T81" fmla="*/ 412 h 422"/>
                  <a:gd name="T82" fmla="*/ 193 w 228"/>
                  <a:gd name="T83" fmla="*/ 409 h 422"/>
                  <a:gd name="T84" fmla="*/ 202 w 228"/>
                  <a:gd name="T85" fmla="*/ 416 h 422"/>
                  <a:gd name="T86" fmla="*/ 217 w 228"/>
                  <a:gd name="T87" fmla="*/ 405 h 422"/>
                  <a:gd name="T88" fmla="*/ 228 w 228"/>
                  <a:gd name="T89" fmla="*/ 8 h 4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8"/>
                  <a:gd name="T136" fmla="*/ 0 h 422"/>
                  <a:gd name="T137" fmla="*/ 228 w 228"/>
                  <a:gd name="T138" fmla="*/ 422 h 4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8" h="422">
                    <a:moveTo>
                      <a:pt x="228" y="8"/>
                    </a:moveTo>
                    <a:lnTo>
                      <a:pt x="194" y="3"/>
                    </a:lnTo>
                    <a:lnTo>
                      <a:pt x="177" y="0"/>
                    </a:lnTo>
                    <a:lnTo>
                      <a:pt x="163" y="3"/>
                    </a:lnTo>
                    <a:lnTo>
                      <a:pt x="179" y="19"/>
                    </a:lnTo>
                    <a:lnTo>
                      <a:pt x="191" y="31"/>
                    </a:lnTo>
                    <a:lnTo>
                      <a:pt x="197" y="39"/>
                    </a:lnTo>
                    <a:lnTo>
                      <a:pt x="197" y="51"/>
                    </a:lnTo>
                    <a:lnTo>
                      <a:pt x="191" y="63"/>
                    </a:lnTo>
                    <a:lnTo>
                      <a:pt x="183" y="73"/>
                    </a:lnTo>
                    <a:lnTo>
                      <a:pt x="174" y="80"/>
                    </a:lnTo>
                    <a:lnTo>
                      <a:pt x="162" y="85"/>
                    </a:lnTo>
                    <a:lnTo>
                      <a:pt x="133" y="91"/>
                    </a:lnTo>
                    <a:lnTo>
                      <a:pt x="102" y="93"/>
                    </a:lnTo>
                    <a:lnTo>
                      <a:pt x="68" y="96"/>
                    </a:lnTo>
                    <a:lnTo>
                      <a:pt x="39" y="102"/>
                    </a:lnTo>
                    <a:lnTo>
                      <a:pt x="26" y="108"/>
                    </a:lnTo>
                    <a:lnTo>
                      <a:pt x="16" y="116"/>
                    </a:lnTo>
                    <a:lnTo>
                      <a:pt x="6" y="125"/>
                    </a:lnTo>
                    <a:lnTo>
                      <a:pt x="0" y="140"/>
                    </a:lnTo>
                    <a:lnTo>
                      <a:pt x="2" y="163"/>
                    </a:lnTo>
                    <a:lnTo>
                      <a:pt x="6" y="176"/>
                    </a:lnTo>
                    <a:lnTo>
                      <a:pt x="13" y="186"/>
                    </a:lnTo>
                    <a:lnTo>
                      <a:pt x="23" y="183"/>
                    </a:lnTo>
                    <a:lnTo>
                      <a:pt x="36" y="182"/>
                    </a:lnTo>
                    <a:lnTo>
                      <a:pt x="50" y="183"/>
                    </a:lnTo>
                    <a:lnTo>
                      <a:pt x="60" y="186"/>
                    </a:lnTo>
                    <a:lnTo>
                      <a:pt x="59" y="191"/>
                    </a:lnTo>
                    <a:lnTo>
                      <a:pt x="54" y="197"/>
                    </a:lnTo>
                    <a:lnTo>
                      <a:pt x="48" y="202"/>
                    </a:lnTo>
                    <a:lnTo>
                      <a:pt x="43" y="203"/>
                    </a:lnTo>
                    <a:lnTo>
                      <a:pt x="51" y="206"/>
                    </a:lnTo>
                    <a:lnTo>
                      <a:pt x="60" y="209"/>
                    </a:lnTo>
                    <a:lnTo>
                      <a:pt x="60" y="222"/>
                    </a:lnTo>
                    <a:lnTo>
                      <a:pt x="63" y="236"/>
                    </a:lnTo>
                    <a:lnTo>
                      <a:pt x="71" y="248"/>
                    </a:lnTo>
                    <a:lnTo>
                      <a:pt x="79" y="252"/>
                    </a:lnTo>
                    <a:lnTo>
                      <a:pt x="88" y="256"/>
                    </a:lnTo>
                    <a:lnTo>
                      <a:pt x="97" y="265"/>
                    </a:lnTo>
                    <a:lnTo>
                      <a:pt x="99" y="268"/>
                    </a:lnTo>
                    <a:lnTo>
                      <a:pt x="86" y="268"/>
                    </a:lnTo>
                    <a:lnTo>
                      <a:pt x="70" y="265"/>
                    </a:lnTo>
                    <a:lnTo>
                      <a:pt x="63" y="266"/>
                    </a:lnTo>
                    <a:lnTo>
                      <a:pt x="62" y="269"/>
                    </a:lnTo>
                    <a:lnTo>
                      <a:pt x="63" y="272"/>
                    </a:lnTo>
                    <a:lnTo>
                      <a:pt x="65" y="279"/>
                    </a:lnTo>
                    <a:lnTo>
                      <a:pt x="82" y="292"/>
                    </a:lnTo>
                    <a:lnTo>
                      <a:pt x="93" y="300"/>
                    </a:lnTo>
                    <a:lnTo>
                      <a:pt x="86" y="300"/>
                    </a:lnTo>
                    <a:lnTo>
                      <a:pt x="73" y="297"/>
                    </a:lnTo>
                    <a:lnTo>
                      <a:pt x="63" y="297"/>
                    </a:lnTo>
                    <a:lnTo>
                      <a:pt x="65" y="305"/>
                    </a:lnTo>
                    <a:lnTo>
                      <a:pt x="66" y="311"/>
                    </a:lnTo>
                    <a:lnTo>
                      <a:pt x="113" y="314"/>
                    </a:lnTo>
                    <a:lnTo>
                      <a:pt x="111" y="339"/>
                    </a:lnTo>
                    <a:lnTo>
                      <a:pt x="111" y="354"/>
                    </a:lnTo>
                    <a:lnTo>
                      <a:pt x="114" y="365"/>
                    </a:lnTo>
                    <a:lnTo>
                      <a:pt x="120" y="368"/>
                    </a:lnTo>
                    <a:lnTo>
                      <a:pt x="126" y="366"/>
                    </a:lnTo>
                    <a:lnTo>
                      <a:pt x="133" y="365"/>
                    </a:lnTo>
                    <a:lnTo>
                      <a:pt x="139" y="366"/>
                    </a:lnTo>
                    <a:lnTo>
                      <a:pt x="137" y="368"/>
                    </a:lnTo>
                    <a:lnTo>
                      <a:pt x="130" y="376"/>
                    </a:lnTo>
                    <a:lnTo>
                      <a:pt x="123" y="385"/>
                    </a:lnTo>
                    <a:lnTo>
                      <a:pt x="123" y="389"/>
                    </a:lnTo>
                    <a:lnTo>
                      <a:pt x="128" y="392"/>
                    </a:lnTo>
                    <a:lnTo>
                      <a:pt x="133" y="394"/>
                    </a:lnTo>
                    <a:lnTo>
                      <a:pt x="140" y="392"/>
                    </a:lnTo>
                    <a:lnTo>
                      <a:pt x="151" y="385"/>
                    </a:lnTo>
                    <a:lnTo>
                      <a:pt x="162" y="376"/>
                    </a:lnTo>
                    <a:lnTo>
                      <a:pt x="165" y="374"/>
                    </a:lnTo>
                    <a:lnTo>
                      <a:pt x="166" y="374"/>
                    </a:lnTo>
                    <a:lnTo>
                      <a:pt x="183" y="376"/>
                    </a:lnTo>
                    <a:lnTo>
                      <a:pt x="193" y="377"/>
                    </a:lnTo>
                    <a:lnTo>
                      <a:pt x="197" y="380"/>
                    </a:lnTo>
                    <a:lnTo>
                      <a:pt x="150" y="411"/>
                    </a:lnTo>
                    <a:lnTo>
                      <a:pt x="154" y="416"/>
                    </a:lnTo>
                    <a:lnTo>
                      <a:pt x="157" y="419"/>
                    </a:lnTo>
                    <a:lnTo>
                      <a:pt x="162" y="420"/>
                    </a:lnTo>
                    <a:lnTo>
                      <a:pt x="170" y="422"/>
                    </a:lnTo>
                    <a:lnTo>
                      <a:pt x="174" y="420"/>
                    </a:lnTo>
                    <a:lnTo>
                      <a:pt x="182" y="412"/>
                    </a:lnTo>
                    <a:lnTo>
                      <a:pt x="188" y="408"/>
                    </a:lnTo>
                    <a:lnTo>
                      <a:pt x="193" y="409"/>
                    </a:lnTo>
                    <a:lnTo>
                      <a:pt x="196" y="414"/>
                    </a:lnTo>
                    <a:lnTo>
                      <a:pt x="202" y="416"/>
                    </a:lnTo>
                    <a:lnTo>
                      <a:pt x="210" y="412"/>
                    </a:lnTo>
                    <a:lnTo>
                      <a:pt x="217" y="405"/>
                    </a:lnTo>
                    <a:lnTo>
                      <a:pt x="226" y="392"/>
                    </a:lnTo>
                    <a:lnTo>
                      <a:pt x="228" y="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8" name="Freeform 1246"/>
              <p:cNvSpPr>
                <a:spLocks/>
              </p:cNvSpPr>
              <p:nvPr/>
            </p:nvSpPr>
            <p:spPr bwMode="auto">
              <a:xfrm>
                <a:off x="3107" y="1254"/>
                <a:ext cx="400" cy="328"/>
              </a:xfrm>
              <a:custGeom>
                <a:avLst/>
                <a:gdLst>
                  <a:gd name="T0" fmla="*/ 53 w 400"/>
                  <a:gd name="T1" fmla="*/ 29 h 328"/>
                  <a:gd name="T2" fmla="*/ 82 w 400"/>
                  <a:gd name="T3" fmla="*/ 12 h 328"/>
                  <a:gd name="T4" fmla="*/ 99 w 400"/>
                  <a:gd name="T5" fmla="*/ 28 h 328"/>
                  <a:gd name="T6" fmla="*/ 113 w 400"/>
                  <a:gd name="T7" fmla="*/ 3 h 328"/>
                  <a:gd name="T8" fmla="*/ 128 w 400"/>
                  <a:gd name="T9" fmla="*/ 15 h 328"/>
                  <a:gd name="T10" fmla="*/ 142 w 400"/>
                  <a:gd name="T11" fmla="*/ 48 h 328"/>
                  <a:gd name="T12" fmla="*/ 139 w 400"/>
                  <a:gd name="T13" fmla="*/ 91 h 328"/>
                  <a:gd name="T14" fmla="*/ 137 w 400"/>
                  <a:gd name="T15" fmla="*/ 108 h 328"/>
                  <a:gd name="T16" fmla="*/ 157 w 400"/>
                  <a:gd name="T17" fmla="*/ 108 h 328"/>
                  <a:gd name="T18" fmla="*/ 164 w 400"/>
                  <a:gd name="T19" fmla="*/ 100 h 328"/>
                  <a:gd name="T20" fmla="*/ 170 w 400"/>
                  <a:gd name="T21" fmla="*/ 75 h 328"/>
                  <a:gd name="T22" fmla="*/ 191 w 400"/>
                  <a:gd name="T23" fmla="*/ 69 h 328"/>
                  <a:gd name="T24" fmla="*/ 197 w 400"/>
                  <a:gd name="T25" fmla="*/ 71 h 328"/>
                  <a:gd name="T26" fmla="*/ 196 w 400"/>
                  <a:gd name="T27" fmla="*/ 108 h 328"/>
                  <a:gd name="T28" fmla="*/ 202 w 400"/>
                  <a:gd name="T29" fmla="*/ 106 h 328"/>
                  <a:gd name="T30" fmla="*/ 208 w 400"/>
                  <a:gd name="T31" fmla="*/ 89 h 328"/>
                  <a:gd name="T32" fmla="*/ 254 w 400"/>
                  <a:gd name="T33" fmla="*/ 85 h 328"/>
                  <a:gd name="T34" fmla="*/ 271 w 400"/>
                  <a:gd name="T35" fmla="*/ 95 h 328"/>
                  <a:gd name="T36" fmla="*/ 276 w 400"/>
                  <a:gd name="T37" fmla="*/ 114 h 328"/>
                  <a:gd name="T38" fmla="*/ 296 w 400"/>
                  <a:gd name="T39" fmla="*/ 97 h 328"/>
                  <a:gd name="T40" fmla="*/ 305 w 400"/>
                  <a:gd name="T41" fmla="*/ 99 h 328"/>
                  <a:gd name="T42" fmla="*/ 317 w 400"/>
                  <a:gd name="T43" fmla="*/ 120 h 328"/>
                  <a:gd name="T44" fmla="*/ 324 w 400"/>
                  <a:gd name="T45" fmla="*/ 105 h 328"/>
                  <a:gd name="T46" fmla="*/ 327 w 400"/>
                  <a:gd name="T47" fmla="*/ 83 h 328"/>
                  <a:gd name="T48" fmla="*/ 342 w 400"/>
                  <a:gd name="T49" fmla="*/ 88 h 328"/>
                  <a:gd name="T50" fmla="*/ 356 w 400"/>
                  <a:gd name="T51" fmla="*/ 115 h 328"/>
                  <a:gd name="T52" fmla="*/ 373 w 400"/>
                  <a:gd name="T53" fmla="*/ 115 h 328"/>
                  <a:gd name="T54" fmla="*/ 379 w 400"/>
                  <a:gd name="T55" fmla="*/ 123 h 328"/>
                  <a:gd name="T56" fmla="*/ 385 w 400"/>
                  <a:gd name="T57" fmla="*/ 134 h 328"/>
                  <a:gd name="T58" fmla="*/ 379 w 400"/>
                  <a:gd name="T59" fmla="*/ 146 h 328"/>
                  <a:gd name="T60" fmla="*/ 379 w 400"/>
                  <a:gd name="T61" fmla="*/ 165 h 328"/>
                  <a:gd name="T62" fmla="*/ 391 w 400"/>
                  <a:gd name="T63" fmla="*/ 189 h 328"/>
                  <a:gd name="T64" fmla="*/ 400 w 400"/>
                  <a:gd name="T65" fmla="*/ 217 h 328"/>
                  <a:gd name="T66" fmla="*/ 397 w 400"/>
                  <a:gd name="T67" fmla="*/ 243 h 328"/>
                  <a:gd name="T68" fmla="*/ 376 w 400"/>
                  <a:gd name="T69" fmla="*/ 271 h 328"/>
                  <a:gd name="T70" fmla="*/ 305 w 400"/>
                  <a:gd name="T71" fmla="*/ 298 h 328"/>
                  <a:gd name="T72" fmla="*/ 265 w 400"/>
                  <a:gd name="T73" fmla="*/ 318 h 328"/>
                  <a:gd name="T74" fmla="*/ 237 w 400"/>
                  <a:gd name="T75" fmla="*/ 311 h 328"/>
                  <a:gd name="T76" fmla="*/ 176 w 400"/>
                  <a:gd name="T77" fmla="*/ 326 h 328"/>
                  <a:gd name="T78" fmla="*/ 150 w 400"/>
                  <a:gd name="T79" fmla="*/ 328 h 328"/>
                  <a:gd name="T80" fmla="*/ 116 w 400"/>
                  <a:gd name="T81" fmla="*/ 305 h 328"/>
                  <a:gd name="T82" fmla="*/ 71 w 400"/>
                  <a:gd name="T83" fmla="*/ 257 h 328"/>
                  <a:gd name="T84" fmla="*/ 36 w 400"/>
                  <a:gd name="T85" fmla="*/ 235 h 328"/>
                  <a:gd name="T86" fmla="*/ 13 w 400"/>
                  <a:gd name="T87" fmla="*/ 212 h 328"/>
                  <a:gd name="T88" fmla="*/ 22 w 400"/>
                  <a:gd name="T89" fmla="*/ 206 h 328"/>
                  <a:gd name="T90" fmla="*/ 53 w 400"/>
                  <a:gd name="T91" fmla="*/ 194 h 328"/>
                  <a:gd name="T92" fmla="*/ 57 w 400"/>
                  <a:gd name="T93" fmla="*/ 169 h 328"/>
                  <a:gd name="T94" fmla="*/ 45 w 400"/>
                  <a:gd name="T95" fmla="*/ 149 h 328"/>
                  <a:gd name="T96" fmla="*/ 20 w 400"/>
                  <a:gd name="T97" fmla="*/ 140 h 328"/>
                  <a:gd name="T98" fmla="*/ 0 w 400"/>
                  <a:gd name="T99" fmla="*/ 128 h 328"/>
                  <a:gd name="T100" fmla="*/ 8 w 400"/>
                  <a:gd name="T101" fmla="*/ 114 h 328"/>
                  <a:gd name="T102" fmla="*/ 40 w 400"/>
                  <a:gd name="T103" fmla="*/ 112 h 328"/>
                  <a:gd name="T104" fmla="*/ 84 w 400"/>
                  <a:gd name="T105" fmla="*/ 95 h 328"/>
                  <a:gd name="T106" fmla="*/ 67 w 400"/>
                  <a:gd name="T107" fmla="*/ 85 h 328"/>
                  <a:gd name="T108" fmla="*/ 40 w 400"/>
                  <a:gd name="T109" fmla="*/ 74 h 328"/>
                  <a:gd name="T110" fmla="*/ 28 w 400"/>
                  <a:gd name="T111" fmla="*/ 62 h 3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0"/>
                  <a:gd name="T169" fmla="*/ 0 h 328"/>
                  <a:gd name="T170" fmla="*/ 400 w 400"/>
                  <a:gd name="T171" fmla="*/ 328 h 3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0" h="328">
                    <a:moveTo>
                      <a:pt x="27" y="51"/>
                    </a:moveTo>
                    <a:lnTo>
                      <a:pt x="53" y="29"/>
                    </a:lnTo>
                    <a:lnTo>
                      <a:pt x="68" y="19"/>
                    </a:lnTo>
                    <a:lnTo>
                      <a:pt x="82" y="12"/>
                    </a:lnTo>
                    <a:lnTo>
                      <a:pt x="94" y="25"/>
                    </a:lnTo>
                    <a:lnTo>
                      <a:pt x="99" y="28"/>
                    </a:lnTo>
                    <a:lnTo>
                      <a:pt x="102" y="0"/>
                    </a:lnTo>
                    <a:lnTo>
                      <a:pt x="113" y="3"/>
                    </a:lnTo>
                    <a:lnTo>
                      <a:pt x="120" y="8"/>
                    </a:lnTo>
                    <a:lnTo>
                      <a:pt x="128" y="15"/>
                    </a:lnTo>
                    <a:lnTo>
                      <a:pt x="134" y="26"/>
                    </a:lnTo>
                    <a:lnTo>
                      <a:pt x="142" y="48"/>
                    </a:lnTo>
                    <a:lnTo>
                      <a:pt x="144" y="68"/>
                    </a:lnTo>
                    <a:lnTo>
                      <a:pt x="139" y="91"/>
                    </a:lnTo>
                    <a:lnTo>
                      <a:pt x="136" y="105"/>
                    </a:lnTo>
                    <a:lnTo>
                      <a:pt x="137" y="108"/>
                    </a:lnTo>
                    <a:lnTo>
                      <a:pt x="140" y="109"/>
                    </a:lnTo>
                    <a:lnTo>
                      <a:pt x="157" y="108"/>
                    </a:lnTo>
                    <a:lnTo>
                      <a:pt x="162" y="105"/>
                    </a:lnTo>
                    <a:lnTo>
                      <a:pt x="164" y="100"/>
                    </a:lnTo>
                    <a:lnTo>
                      <a:pt x="167" y="86"/>
                    </a:lnTo>
                    <a:lnTo>
                      <a:pt x="170" y="75"/>
                    </a:lnTo>
                    <a:lnTo>
                      <a:pt x="173" y="69"/>
                    </a:lnTo>
                    <a:lnTo>
                      <a:pt x="191" y="69"/>
                    </a:lnTo>
                    <a:lnTo>
                      <a:pt x="196" y="69"/>
                    </a:lnTo>
                    <a:lnTo>
                      <a:pt x="197" y="71"/>
                    </a:lnTo>
                    <a:lnTo>
                      <a:pt x="199" y="82"/>
                    </a:lnTo>
                    <a:lnTo>
                      <a:pt x="196" y="108"/>
                    </a:lnTo>
                    <a:lnTo>
                      <a:pt x="197" y="106"/>
                    </a:lnTo>
                    <a:lnTo>
                      <a:pt x="202" y="106"/>
                    </a:lnTo>
                    <a:lnTo>
                      <a:pt x="205" y="102"/>
                    </a:lnTo>
                    <a:lnTo>
                      <a:pt x="208" y="89"/>
                    </a:lnTo>
                    <a:lnTo>
                      <a:pt x="231" y="85"/>
                    </a:lnTo>
                    <a:lnTo>
                      <a:pt x="254" y="85"/>
                    </a:lnTo>
                    <a:lnTo>
                      <a:pt x="264" y="89"/>
                    </a:lnTo>
                    <a:lnTo>
                      <a:pt x="271" y="95"/>
                    </a:lnTo>
                    <a:lnTo>
                      <a:pt x="274" y="103"/>
                    </a:lnTo>
                    <a:lnTo>
                      <a:pt x="276" y="114"/>
                    </a:lnTo>
                    <a:lnTo>
                      <a:pt x="290" y="100"/>
                    </a:lnTo>
                    <a:lnTo>
                      <a:pt x="296" y="97"/>
                    </a:lnTo>
                    <a:lnTo>
                      <a:pt x="300" y="95"/>
                    </a:lnTo>
                    <a:lnTo>
                      <a:pt x="305" y="99"/>
                    </a:lnTo>
                    <a:lnTo>
                      <a:pt x="308" y="103"/>
                    </a:lnTo>
                    <a:lnTo>
                      <a:pt x="317" y="120"/>
                    </a:lnTo>
                    <a:lnTo>
                      <a:pt x="322" y="114"/>
                    </a:lnTo>
                    <a:lnTo>
                      <a:pt x="324" y="105"/>
                    </a:lnTo>
                    <a:lnTo>
                      <a:pt x="324" y="92"/>
                    </a:lnTo>
                    <a:lnTo>
                      <a:pt x="327" y="83"/>
                    </a:lnTo>
                    <a:lnTo>
                      <a:pt x="334" y="85"/>
                    </a:lnTo>
                    <a:lnTo>
                      <a:pt x="342" y="88"/>
                    </a:lnTo>
                    <a:lnTo>
                      <a:pt x="351" y="100"/>
                    </a:lnTo>
                    <a:lnTo>
                      <a:pt x="356" y="115"/>
                    </a:lnTo>
                    <a:lnTo>
                      <a:pt x="357" y="128"/>
                    </a:lnTo>
                    <a:lnTo>
                      <a:pt x="373" y="115"/>
                    </a:lnTo>
                    <a:lnTo>
                      <a:pt x="376" y="115"/>
                    </a:lnTo>
                    <a:lnTo>
                      <a:pt x="379" y="123"/>
                    </a:lnTo>
                    <a:lnTo>
                      <a:pt x="384" y="129"/>
                    </a:lnTo>
                    <a:lnTo>
                      <a:pt x="385" y="134"/>
                    </a:lnTo>
                    <a:lnTo>
                      <a:pt x="384" y="142"/>
                    </a:lnTo>
                    <a:lnTo>
                      <a:pt x="379" y="146"/>
                    </a:lnTo>
                    <a:lnTo>
                      <a:pt x="376" y="152"/>
                    </a:lnTo>
                    <a:lnTo>
                      <a:pt x="379" y="165"/>
                    </a:lnTo>
                    <a:lnTo>
                      <a:pt x="385" y="177"/>
                    </a:lnTo>
                    <a:lnTo>
                      <a:pt x="391" y="189"/>
                    </a:lnTo>
                    <a:lnTo>
                      <a:pt x="397" y="202"/>
                    </a:lnTo>
                    <a:lnTo>
                      <a:pt x="400" y="217"/>
                    </a:lnTo>
                    <a:lnTo>
                      <a:pt x="400" y="232"/>
                    </a:lnTo>
                    <a:lnTo>
                      <a:pt x="397" y="243"/>
                    </a:lnTo>
                    <a:lnTo>
                      <a:pt x="391" y="254"/>
                    </a:lnTo>
                    <a:lnTo>
                      <a:pt x="376" y="271"/>
                    </a:lnTo>
                    <a:lnTo>
                      <a:pt x="354" y="282"/>
                    </a:lnTo>
                    <a:lnTo>
                      <a:pt x="305" y="298"/>
                    </a:lnTo>
                    <a:lnTo>
                      <a:pt x="282" y="306"/>
                    </a:lnTo>
                    <a:lnTo>
                      <a:pt x="265" y="318"/>
                    </a:lnTo>
                    <a:lnTo>
                      <a:pt x="253" y="312"/>
                    </a:lnTo>
                    <a:lnTo>
                      <a:pt x="237" y="311"/>
                    </a:lnTo>
                    <a:lnTo>
                      <a:pt x="207" y="317"/>
                    </a:lnTo>
                    <a:lnTo>
                      <a:pt x="176" y="326"/>
                    </a:lnTo>
                    <a:lnTo>
                      <a:pt x="162" y="328"/>
                    </a:lnTo>
                    <a:lnTo>
                      <a:pt x="150" y="328"/>
                    </a:lnTo>
                    <a:lnTo>
                      <a:pt x="131" y="318"/>
                    </a:lnTo>
                    <a:lnTo>
                      <a:pt x="116" y="305"/>
                    </a:lnTo>
                    <a:lnTo>
                      <a:pt x="85" y="272"/>
                    </a:lnTo>
                    <a:lnTo>
                      <a:pt x="71" y="257"/>
                    </a:lnTo>
                    <a:lnTo>
                      <a:pt x="54" y="245"/>
                    </a:lnTo>
                    <a:lnTo>
                      <a:pt x="36" y="235"/>
                    </a:lnTo>
                    <a:lnTo>
                      <a:pt x="14" y="234"/>
                    </a:lnTo>
                    <a:lnTo>
                      <a:pt x="13" y="212"/>
                    </a:lnTo>
                    <a:lnTo>
                      <a:pt x="14" y="205"/>
                    </a:lnTo>
                    <a:lnTo>
                      <a:pt x="22" y="206"/>
                    </a:lnTo>
                    <a:lnTo>
                      <a:pt x="42" y="206"/>
                    </a:lnTo>
                    <a:lnTo>
                      <a:pt x="53" y="194"/>
                    </a:lnTo>
                    <a:lnTo>
                      <a:pt x="57" y="182"/>
                    </a:lnTo>
                    <a:lnTo>
                      <a:pt x="57" y="169"/>
                    </a:lnTo>
                    <a:lnTo>
                      <a:pt x="53" y="158"/>
                    </a:lnTo>
                    <a:lnTo>
                      <a:pt x="45" y="149"/>
                    </a:lnTo>
                    <a:lnTo>
                      <a:pt x="34" y="143"/>
                    </a:lnTo>
                    <a:lnTo>
                      <a:pt x="20" y="140"/>
                    </a:lnTo>
                    <a:lnTo>
                      <a:pt x="5" y="140"/>
                    </a:lnTo>
                    <a:lnTo>
                      <a:pt x="0" y="128"/>
                    </a:lnTo>
                    <a:lnTo>
                      <a:pt x="2" y="119"/>
                    </a:lnTo>
                    <a:lnTo>
                      <a:pt x="8" y="114"/>
                    </a:lnTo>
                    <a:lnTo>
                      <a:pt x="17" y="111"/>
                    </a:lnTo>
                    <a:lnTo>
                      <a:pt x="40" y="112"/>
                    </a:lnTo>
                    <a:lnTo>
                      <a:pt x="60" y="119"/>
                    </a:lnTo>
                    <a:lnTo>
                      <a:pt x="84" y="95"/>
                    </a:lnTo>
                    <a:lnTo>
                      <a:pt x="76" y="89"/>
                    </a:lnTo>
                    <a:lnTo>
                      <a:pt x="67" y="85"/>
                    </a:lnTo>
                    <a:lnTo>
                      <a:pt x="48" y="77"/>
                    </a:lnTo>
                    <a:lnTo>
                      <a:pt x="40" y="74"/>
                    </a:lnTo>
                    <a:lnTo>
                      <a:pt x="33" y="68"/>
                    </a:lnTo>
                    <a:lnTo>
                      <a:pt x="28" y="62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9" name="Freeform 1247"/>
              <p:cNvSpPr>
                <a:spLocks/>
              </p:cNvSpPr>
              <p:nvPr/>
            </p:nvSpPr>
            <p:spPr bwMode="auto">
              <a:xfrm>
                <a:off x="3107" y="1254"/>
                <a:ext cx="400" cy="328"/>
              </a:xfrm>
              <a:custGeom>
                <a:avLst/>
                <a:gdLst>
                  <a:gd name="T0" fmla="*/ 53 w 400"/>
                  <a:gd name="T1" fmla="*/ 29 h 328"/>
                  <a:gd name="T2" fmla="*/ 82 w 400"/>
                  <a:gd name="T3" fmla="*/ 12 h 328"/>
                  <a:gd name="T4" fmla="*/ 99 w 400"/>
                  <a:gd name="T5" fmla="*/ 28 h 328"/>
                  <a:gd name="T6" fmla="*/ 113 w 400"/>
                  <a:gd name="T7" fmla="*/ 3 h 328"/>
                  <a:gd name="T8" fmla="*/ 128 w 400"/>
                  <a:gd name="T9" fmla="*/ 15 h 328"/>
                  <a:gd name="T10" fmla="*/ 142 w 400"/>
                  <a:gd name="T11" fmla="*/ 48 h 328"/>
                  <a:gd name="T12" fmla="*/ 139 w 400"/>
                  <a:gd name="T13" fmla="*/ 91 h 328"/>
                  <a:gd name="T14" fmla="*/ 137 w 400"/>
                  <a:gd name="T15" fmla="*/ 108 h 328"/>
                  <a:gd name="T16" fmla="*/ 157 w 400"/>
                  <a:gd name="T17" fmla="*/ 108 h 328"/>
                  <a:gd name="T18" fmla="*/ 164 w 400"/>
                  <a:gd name="T19" fmla="*/ 100 h 328"/>
                  <a:gd name="T20" fmla="*/ 170 w 400"/>
                  <a:gd name="T21" fmla="*/ 75 h 328"/>
                  <a:gd name="T22" fmla="*/ 191 w 400"/>
                  <a:gd name="T23" fmla="*/ 69 h 328"/>
                  <a:gd name="T24" fmla="*/ 197 w 400"/>
                  <a:gd name="T25" fmla="*/ 71 h 328"/>
                  <a:gd name="T26" fmla="*/ 196 w 400"/>
                  <a:gd name="T27" fmla="*/ 108 h 328"/>
                  <a:gd name="T28" fmla="*/ 202 w 400"/>
                  <a:gd name="T29" fmla="*/ 106 h 328"/>
                  <a:gd name="T30" fmla="*/ 208 w 400"/>
                  <a:gd name="T31" fmla="*/ 89 h 328"/>
                  <a:gd name="T32" fmla="*/ 254 w 400"/>
                  <a:gd name="T33" fmla="*/ 85 h 328"/>
                  <a:gd name="T34" fmla="*/ 271 w 400"/>
                  <a:gd name="T35" fmla="*/ 95 h 328"/>
                  <a:gd name="T36" fmla="*/ 276 w 400"/>
                  <a:gd name="T37" fmla="*/ 114 h 328"/>
                  <a:gd name="T38" fmla="*/ 296 w 400"/>
                  <a:gd name="T39" fmla="*/ 97 h 328"/>
                  <a:gd name="T40" fmla="*/ 305 w 400"/>
                  <a:gd name="T41" fmla="*/ 99 h 328"/>
                  <a:gd name="T42" fmla="*/ 317 w 400"/>
                  <a:gd name="T43" fmla="*/ 120 h 328"/>
                  <a:gd name="T44" fmla="*/ 324 w 400"/>
                  <a:gd name="T45" fmla="*/ 105 h 328"/>
                  <a:gd name="T46" fmla="*/ 327 w 400"/>
                  <a:gd name="T47" fmla="*/ 83 h 328"/>
                  <a:gd name="T48" fmla="*/ 342 w 400"/>
                  <a:gd name="T49" fmla="*/ 88 h 328"/>
                  <a:gd name="T50" fmla="*/ 356 w 400"/>
                  <a:gd name="T51" fmla="*/ 115 h 328"/>
                  <a:gd name="T52" fmla="*/ 373 w 400"/>
                  <a:gd name="T53" fmla="*/ 115 h 328"/>
                  <a:gd name="T54" fmla="*/ 379 w 400"/>
                  <a:gd name="T55" fmla="*/ 123 h 328"/>
                  <a:gd name="T56" fmla="*/ 385 w 400"/>
                  <a:gd name="T57" fmla="*/ 134 h 328"/>
                  <a:gd name="T58" fmla="*/ 379 w 400"/>
                  <a:gd name="T59" fmla="*/ 146 h 328"/>
                  <a:gd name="T60" fmla="*/ 379 w 400"/>
                  <a:gd name="T61" fmla="*/ 165 h 328"/>
                  <a:gd name="T62" fmla="*/ 391 w 400"/>
                  <a:gd name="T63" fmla="*/ 189 h 328"/>
                  <a:gd name="T64" fmla="*/ 400 w 400"/>
                  <a:gd name="T65" fmla="*/ 217 h 328"/>
                  <a:gd name="T66" fmla="*/ 397 w 400"/>
                  <a:gd name="T67" fmla="*/ 243 h 328"/>
                  <a:gd name="T68" fmla="*/ 376 w 400"/>
                  <a:gd name="T69" fmla="*/ 271 h 328"/>
                  <a:gd name="T70" fmla="*/ 305 w 400"/>
                  <a:gd name="T71" fmla="*/ 298 h 328"/>
                  <a:gd name="T72" fmla="*/ 265 w 400"/>
                  <a:gd name="T73" fmla="*/ 318 h 328"/>
                  <a:gd name="T74" fmla="*/ 237 w 400"/>
                  <a:gd name="T75" fmla="*/ 311 h 328"/>
                  <a:gd name="T76" fmla="*/ 176 w 400"/>
                  <a:gd name="T77" fmla="*/ 326 h 328"/>
                  <a:gd name="T78" fmla="*/ 150 w 400"/>
                  <a:gd name="T79" fmla="*/ 328 h 328"/>
                  <a:gd name="T80" fmla="*/ 116 w 400"/>
                  <a:gd name="T81" fmla="*/ 305 h 328"/>
                  <a:gd name="T82" fmla="*/ 71 w 400"/>
                  <a:gd name="T83" fmla="*/ 257 h 328"/>
                  <a:gd name="T84" fmla="*/ 36 w 400"/>
                  <a:gd name="T85" fmla="*/ 235 h 328"/>
                  <a:gd name="T86" fmla="*/ 13 w 400"/>
                  <a:gd name="T87" fmla="*/ 212 h 328"/>
                  <a:gd name="T88" fmla="*/ 22 w 400"/>
                  <a:gd name="T89" fmla="*/ 206 h 328"/>
                  <a:gd name="T90" fmla="*/ 53 w 400"/>
                  <a:gd name="T91" fmla="*/ 194 h 328"/>
                  <a:gd name="T92" fmla="*/ 57 w 400"/>
                  <a:gd name="T93" fmla="*/ 169 h 328"/>
                  <a:gd name="T94" fmla="*/ 45 w 400"/>
                  <a:gd name="T95" fmla="*/ 149 h 328"/>
                  <a:gd name="T96" fmla="*/ 20 w 400"/>
                  <a:gd name="T97" fmla="*/ 140 h 328"/>
                  <a:gd name="T98" fmla="*/ 0 w 400"/>
                  <a:gd name="T99" fmla="*/ 128 h 328"/>
                  <a:gd name="T100" fmla="*/ 8 w 400"/>
                  <a:gd name="T101" fmla="*/ 114 h 328"/>
                  <a:gd name="T102" fmla="*/ 40 w 400"/>
                  <a:gd name="T103" fmla="*/ 112 h 328"/>
                  <a:gd name="T104" fmla="*/ 84 w 400"/>
                  <a:gd name="T105" fmla="*/ 95 h 328"/>
                  <a:gd name="T106" fmla="*/ 67 w 400"/>
                  <a:gd name="T107" fmla="*/ 85 h 328"/>
                  <a:gd name="T108" fmla="*/ 40 w 400"/>
                  <a:gd name="T109" fmla="*/ 74 h 328"/>
                  <a:gd name="T110" fmla="*/ 28 w 400"/>
                  <a:gd name="T111" fmla="*/ 62 h 3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0"/>
                  <a:gd name="T169" fmla="*/ 0 h 328"/>
                  <a:gd name="T170" fmla="*/ 400 w 400"/>
                  <a:gd name="T171" fmla="*/ 328 h 3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0" h="328">
                    <a:moveTo>
                      <a:pt x="27" y="51"/>
                    </a:moveTo>
                    <a:lnTo>
                      <a:pt x="53" y="29"/>
                    </a:lnTo>
                    <a:lnTo>
                      <a:pt x="68" y="19"/>
                    </a:lnTo>
                    <a:lnTo>
                      <a:pt x="82" y="12"/>
                    </a:lnTo>
                    <a:lnTo>
                      <a:pt x="94" y="25"/>
                    </a:lnTo>
                    <a:lnTo>
                      <a:pt x="99" y="28"/>
                    </a:lnTo>
                    <a:lnTo>
                      <a:pt x="102" y="0"/>
                    </a:lnTo>
                    <a:lnTo>
                      <a:pt x="113" y="3"/>
                    </a:lnTo>
                    <a:lnTo>
                      <a:pt x="120" y="8"/>
                    </a:lnTo>
                    <a:lnTo>
                      <a:pt x="128" y="15"/>
                    </a:lnTo>
                    <a:lnTo>
                      <a:pt x="134" y="26"/>
                    </a:lnTo>
                    <a:lnTo>
                      <a:pt x="142" y="48"/>
                    </a:lnTo>
                    <a:lnTo>
                      <a:pt x="144" y="68"/>
                    </a:lnTo>
                    <a:lnTo>
                      <a:pt x="139" y="91"/>
                    </a:lnTo>
                    <a:lnTo>
                      <a:pt x="136" y="105"/>
                    </a:lnTo>
                    <a:lnTo>
                      <a:pt x="137" y="108"/>
                    </a:lnTo>
                    <a:lnTo>
                      <a:pt x="140" y="109"/>
                    </a:lnTo>
                    <a:lnTo>
                      <a:pt x="157" y="108"/>
                    </a:lnTo>
                    <a:lnTo>
                      <a:pt x="162" y="105"/>
                    </a:lnTo>
                    <a:lnTo>
                      <a:pt x="164" y="100"/>
                    </a:lnTo>
                    <a:lnTo>
                      <a:pt x="167" y="86"/>
                    </a:lnTo>
                    <a:lnTo>
                      <a:pt x="170" y="75"/>
                    </a:lnTo>
                    <a:lnTo>
                      <a:pt x="173" y="69"/>
                    </a:lnTo>
                    <a:lnTo>
                      <a:pt x="191" y="69"/>
                    </a:lnTo>
                    <a:lnTo>
                      <a:pt x="196" y="69"/>
                    </a:lnTo>
                    <a:lnTo>
                      <a:pt x="197" y="71"/>
                    </a:lnTo>
                    <a:lnTo>
                      <a:pt x="199" y="82"/>
                    </a:lnTo>
                    <a:lnTo>
                      <a:pt x="196" y="108"/>
                    </a:lnTo>
                    <a:lnTo>
                      <a:pt x="197" y="106"/>
                    </a:lnTo>
                    <a:lnTo>
                      <a:pt x="202" y="106"/>
                    </a:lnTo>
                    <a:lnTo>
                      <a:pt x="205" y="102"/>
                    </a:lnTo>
                    <a:lnTo>
                      <a:pt x="208" y="89"/>
                    </a:lnTo>
                    <a:lnTo>
                      <a:pt x="231" y="85"/>
                    </a:lnTo>
                    <a:lnTo>
                      <a:pt x="254" y="85"/>
                    </a:lnTo>
                    <a:lnTo>
                      <a:pt x="264" y="89"/>
                    </a:lnTo>
                    <a:lnTo>
                      <a:pt x="271" y="95"/>
                    </a:lnTo>
                    <a:lnTo>
                      <a:pt x="274" y="103"/>
                    </a:lnTo>
                    <a:lnTo>
                      <a:pt x="276" y="114"/>
                    </a:lnTo>
                    <a:lnTo>
                      <a:pt x="290" y="100"/>
                    </a:lnTo>
                    <a:lnTo>
                      <a:pt x="296" y="97"/>
                    </a:lnTo>
                    <a:lnTo>
                      <a:pt x="300" y="95"/>
                    </a:lnTo>
                    <a:lnTo>
                      <a:pt x="305" y="99"/>
                    </a:lnTo>
                    <a:lnTo>
                      <a:pt x="308" y="103"/>
                    </a:lnTo>
                    <a:lnTo>
                      <a:pt x="317" y="120"/>
                    </a:lnTo>
                    <a:lnTo>
                      <a:pt x="322" y="114"/>
                    </a:lnTo>
                    <a:lnTo>
                      <a:pt x="324" y="105"/>
                    </a:lnTo>
                    <a:lnTo>
                      <a:pt x="324" y="92"/>
                    </a:lnTo>
                    <a:lnTo>
                      <a:pt x="327" y="83"/>
                    </a:lnTo>
                    <a:lnTo>
                      <a:pt x="334" y="85"/>
                    </a:lnTo>
                    <a:lnTo>
                      <a:pt x="342" y="88"/>
                    </a:lnTo>
                    <a:lnTo>
                      <a:pt x="351" y="100"/>
                    </a:lnTo>
                    <a:lnTo>
                      <a:pt x="356" y="115"/>
                    </a:lnTo>
                    <a:lnTo>
                      <a:pt x="357" y="128"/>
                    </a:lnTo>
                    <a:lnTo>
                      <a:pt x="373" y="115"/>
                    </a:lnTo>
                    <a:lnTo>
                      <a:pt x="376" y="115"/>
                    </a:lnTo>
                    <a:lnTo>
                      <a:pt x="379" y="123"/>
                    </a:lnTo>
                    <a:lnTo>
                      <a:pt x="384" y="129"/>
                    </a:lnTo>
                    <a:lnTo>
                      <a:pt x="385" y="134"/>
                    </a:lnTo>
                    <a:lnTo>
                      <a:pt x="384" y="142"/>
                    </a:lnTo>
                    <a:lnTo>
                      <a:pt x="379" y="146"/>
                    </a:lnTo>
                    <a:lnTo>
                      <a:pt x="376" y="152"/>
                    </a:lnTo>
                    <a:lnTo>
                      <a:pt x="379" y="165"/>
                    </a:lnTo>
                    <a:lnTo>
                      <a:pt x="385" y="177"/>
                    </a:lnTo>
                    <a:lnTo>
                      <a:pt x="391" y="189"/>
                    </a:lnTo>
                    <a:lnTo>
                      <a:pt x="397" y="202"/>
                    </a:lnTo>
                    <a:lnTo>
                      <a:pt x="400" y="217"/>
                    </a:lnTo>
                    <a:lnTo>
                      <a:pt x="400" y="232"/>
                    </a:lnTo>
                    <a:lnTo>
                      <a:pt x="397" y="243"/>
                    </a:lnTo>
                    <a:lnTo>
                      <a:pt x="391" y="254"/>
                    </a:lnTo>
                    <a:lnTo>
                      <a:pt x="376" y="271"/>
                    </a:lnTo>
                    <a:lnTo>
                      <a:pt x="354" y="282"/>
                    </a:lnTo>
                    <a:lnTo>
                      <a:pt x="305" y="298"/>
                    </a:lnTo>
                    <a:lnTo>
                      <a:pt x="282" y="306"/>
                    </a:lnTo>
                    <a:lnTo>
                      <a:pt x="265" y="318"/>
                    </a:lnTo>
                    <a:lnTo>
                      <a:pt x="253" y="312"/>
                    </a:lnTo>
                    <a:lnTo>
                      <a:pt x="237" y="311"/>
                    </a:lnTo>
                    <a:lnTo>
                      <a:pt x="207" y="317"/>
                    </a:lnTo>
                    <a:lnTo>
                      <a:pt x="176" y="326"/>
                    </a:lnTo>
                    <a:lnTo>
                      <a:pt x="162" y="328"/>
                    </a:lnTo>
                    <a:lnTo>
                      <a:pt x="150" y="328"/>
                    </a:lnTo>
                    <a:lnTo>
                      <a:pt x="131" y="318"/>
                    </a:lnTo>
                    <a:lnTo>
                      <a:pt x="116" y="305"/>
                    </a:lnTo>
                    <a:lnTo>
                      <a:pt x="85" y="272"/>
                    </a:lnTo>
                    <a:lnTo>
                      <a:pt x="71" y="257"/>
                    </a:lnTo>
                    <a:lnTo>
                      <a:pt x="54" y="245"/>
                    </a:lnTo>
                    <a:lnTo>
                      <a:pt x="36" y="235"/>
                    </a:lnTo>
                    <a:lnTo>
                      <a:pt x="14" y="234"/>
                    </a:lnTo>
                    <a:lnTo>
                      <a:pt x="13" y="212"/>
                    </a:lnTo>
                    <a:lnTo>
                      <a:pt x="14" y="205"/>
                    </a:lnTo>
                    <a:lnTo>
                      <a:pt x="22" y="206"/>
                    </a:lnTo>
                    <a:lnTo>
                      <a:pt x="42" y="206"/>
                    </a:lnTo>
                    <a:lnTo>
                      <a:pt x="53" y="194"/>
                    </a:lnTo>
                    <a:lnTo>
                      <a:pt x="57" y="182"/>
                    </a:lnTo>
                    <a:lnTo>
                      <a:pt x="57" y="169"/>
                    </a:lnTo>
                    <a:lnTo>
                      <a:pt x="53" y="158"/>
                    </a:lnTo>
                    <a:lnTo>
                      <a:pt x="45" y="149"/>
                    </a:lnTo>
                    <a:lnTo>
                      <a:pt x="34" y="143"/>
                    </a:lnTo>
                    <a:lnTo>
                      <a:pt x="20" y="140"/>
                    </a:lnTo>
                    <a:lnTo>
                      <a:pt x="5" y="140"/>
                    </a:lnTo>
                    <a:lnTo>
                      <a:pt x="0" y="128"/>
                    </a:lnTo>
                    <a:lnTo>
                      <a:pt x="2" y="119"/>
                    </a:lnTo>
                    <a:lnTo>
                      <a:pt x="8" y="114"/>
                    </a:lnTo>
                    <a:lnTo>
                      <a:pt x="17" y="111"/>
                    </a:lnTo>
                    <a:lnTo>
                      <a:pt x="40" y="112"/>
                    </a:lnTo>
                    <a:lnTo>
                      <a:pt x="60" y="119"/>
                    </a:lnTo>
                    <a:lnTo>
                      <a:pt x="84" y="95"/>
                    </a:lnTo>
                    <a:lnTo>
                      <a:pt x="76" y="89"/>
                    </a:lnTo>
                    <a:lnTo>
                      <a:pt x="67" y="85"/>
                    </a:lnTo>
                    <a:lnTo>
                      <a:pt x="48" y="77"/>
                    </a:lnTo>
                    <a:lnTo>
                      <a:pt x="40" y="74"/>
                    </a:lnTo>
                    <a:lnTo>
                      <a:pt x="33" y="68"/>
                    </a:lnTo>
                    <a:lnTo>
                      <a:pt x="28" y="62"/>
                    </a:lnTo>
                    <a:lnTo>
                      <a:pt x="27" y="5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0" name="Freeform 1248"/>
              <p:cNvSpPr>
                <a:spLocks/>
              </p:cNvSpPr>
              <p:nvPr/>
            </p:nvSpPr>
            <p:spPr bwMode="auto">
              <a:xfrm>
                <a:off x="4757" y="1120"/>
                <a:ext cx="517" cy="958"/>
              </a:xfrm>
              <a:custGeom>
                <a:avLst/>
                <a:gdLst>
                  <a:gd name="T0" fmla="*/ 463 w 517"/>
                  <a:gd name="T1" fmla="*/ 516 h 958"/>
                  <a:gd name="T2" fmla="*/ 415 w 517"/>
                  <a:gd name="T3" fmla="*/ 494 h 958"/>
                  <a:gd name="T4" fmla="*/ 401 w 517"/>
                  <a:gd name="T5" fmla="*/ 474 h 958"/>
                  <a:gd name="T6" fmla="*/ 383 w 517"/>
                  <a:gd name="T7" fmla="*/ 446 h 958"/>
                  <a:gd name="T8" fmla="*/ 344 w 517"/>
                  <a:gd name="T9" fmla="*/ 297 h 958"/>
                  <a:gd name="T10" fmla="*/ 335 w 517"/>
                  <a:gd name="T11" fmla="*/ 263 h 958"/>
                  <a:gd name="T12" fmla="*/ 326 w 517"/>
                  <a:gd name="T13" fmla="*/ 200 h 958"/>
                  <a:gd name="T14" fmla="*/ 303 w 517"/>
                  <a:gd name="T15" fmla="*/ 177 h 958"/>
                  <a:gd name="T16" fmla="*/ 258 w 517"/>
                  <a:gd name="T17" fmla="*/ 71 h 958"/>
                  <a:gd name="T18" fmla="*/ 255 w 517"/>
                  <a:gd name="T19" fmla="*/ 28 h 958"/>
                  <a:gd name="T20" fmla="*/ 183 w 517"/>
                  <a:gd name="T21" fmla="*/ 23 h 958"/>
                  <a:gd name="T22" fmla="*/ 172 w 517"/>
                  <a:gd name="T23" fmla="*/ 105 h 958"/>
                  <a:gd name="T24" fmla="*/ 150 w 517"/>
                  <a:gd name="T25" fmla="*/ 157 h 958"/>
                  <a:gd name="T26" fmla="*/ 115 w 517"/>
                  <a:gd name="T27" fmla="*/ 146 h 958"/>
                  <a:gd name="T28" fmla="*/ 80 w 517"/>
                  <a:gd name="T29" fmla="*/ 154 h 958"/>
                  <a:gd name="T30" fmla="*/ 55 w 517"/>
                  <a:gd name="T31" fmla="*/ 133 h 958"/>
                  <a:gd name="T32" fmla="*/ 17 w 517"/>
                  <a:gd name="T33" fmla="*/ 119 h 958"/>
                  <a:gd name="T34" fmla="*/ 17 w 517"/>
                  <a:gd name="T35" fmla="*/ 151 h 958"/>
                  <a:gd name="T36" fmla="*/ 61 w 517"/>
                  <a:gd name="T37" fmla="*/ 176 h 958"/>
                  <a:gd name="T38" fmla="*/ 98 w 517"/>
                  <a:gd name="T39" fmla="*/ 193 h 958"/>
                  <a:gd name="T40" fmla="*/ 124 w 517"/>
                  <a:gd name="T41" fmla="*/ 226 h 958"/>
                  <a:gd name="T42" fmla="*/ 144 w 517"/>
                  <a:gd name="T43" fmla="*/ 296 h 958"/>
                  <a:gd name="T44" fmla="*/ 152 w 517"/>
                  <a:gd name="T45" fmla="*/ 400 h 958"/>
                  <a:gd name="T46" fmla="*/ 175 w 517"/>
                  <a:gd name="T47" fmla="*/ 416 h 958"/>
                  <a:gd name="T48" fmla="*/ 218 w 517"/>
                  <a:gd name="T49" fmla="*/ 440 h 958"/>
                  <a:gd name="T50" fmla="*/ 238 w 517"/>
                  <a:gd name="T51" fmla="*/ 462 h 958"/>
                  <a:gd name="T52" fmla="*/ 233 w 517"/>
                  <a:gd name="T53" fmla="*/ 476 h 958"/>
                  <a:gd name="T54" fmla="*/ 215 w 517"/>
                  <a:gd name="T55" fmla="*/ 486 h 958"/>
                  <a:gd name="T56" fmla="*/ 195 w 517"/>
                  <a:gd name="T57" fmla="*/ 522 h 958"/>
                  <a:gd name="T58" fmla="*/ 181 w 517"/>
                  <a:gd name="T59" fmla="*/ 600 h 958"/>
                  <a:gd name="T60" fmla="*/ 164 w 517"/>
                  <a:gd name="T61" fmla="*/ 605 h 958"/>
                  <a:gd name="T62" fmla="*/ 170 w 517"/>
                  <a:gd name="T63" fmla="*/ 617 h 958"/>
                  <a:gd name="T64" fmla="*/ 172 w 517"/>
                  <a:gd name="T65" fmla="*/ 626 h 958"/>
                  <a:gd name="T66" fmla="*/ 157 w 517"/>
                  <a:gd name="T67" fmla="*/ 634 h 958"/>
                  <a:gd name="T68" fmla="*/ 129 w 517"/>
                  <a:gd name="T69" fmla="*/ 674 h 958"/>
                  <a:gd name="T70" fmla="*/ 109 w 517"/>
                  <a:gd name="T71" fmla="*/ 689 h 958"/>
                  <a:gd name="T72" fmla="*/ 107 w 517"/>
                  <a:gd name="T73" fmla="*/ 714 h 958"/>
                  <a:gd name="T74" fmla="*/ 106 w 517"/>
                  <a:gd name="T75" fmla="*/ 775 h 958"/>
                  <a:gd name="T76" fmla="*/ 123 w 517"/>
                  <a:gd name="T77" fmla="*/ 866 h 958"/>
                  <a:gd name="T78" fmla="*/ 138 w 517"/>
                  <a:gd name="T79" fmla="*/ 912 h 958"/>
                  <a:gd name="T80" fmla="*/ 167 w 517"/>
                  <a:gd name="T81" fmla="*/ 932 h 958"/>
                  <a:gd name="T82" fmla="*/ 210 w 517"/>
                  <a:gd name="T83" fmla="*/ 958 h 958"/>
                  <a:gd name="T84" fmla="*/ 237 w 517"/>
                  <a:gd name="T85" fmla="*/ 957 h 958"/>
                  <a:gd name="T86" fmla="*/ 261 w 517"/>
                  <a:gd name="T87" fmla="*/ 945 h 958"/>
                  <a:gd name="T88" fmla="*/ 309 w 517"/>
                  <a:gd name="T89" fmla="*/ 906 h 958"/>
                  <a:gd name="T90" fmla="*/ 358 w 517"/>
                  <a:gd name="T91" fmla="*/ 866 h 958"/>
                  <a:gd name="T92" fmla="*/ 397 w 517"/>
                  <a:gd name="T93" fmla="*/ 849 h 958"/>
                  <a:gd name="T94" fmla="*/ 437 w 517"/>
                  <a:gd name="T95" fmla="*/ 818 h 958"/>
                  <a:gd name="T96" fmla="*/ 481 w 517"/>
                  <a:gd name="T97" fmla="*/ 760 h 958"/>
                  <a:gd name="T98" fmla="*/ 507 w 517"/>
                  <a:gd name="T99" fmla="*/ 705 h 958"/>
                  <a:gd name="T100" fmla="*/ 517 w 517"/>
                  <a:gd name="T101" fmla="*/ 655 h 958"/>
                  <a:gd name="T102" fmla="*/ 509 w 517"/>
                  <a:gd name="T103" fmla="*/ 631 h 958"/>
                  <a:gd name="T104" fmla="*/ 481 w 517"/>
                  <a:gd name="T105" fmla="*/ 600 h 958"/>
                  <a:gd name="T106" fmla="*/ 447 w 517"/>
                  <a:gd name="T107" fmla="*/ 589 h 958"/>
                  <a:gd name="T108" fmla="*/ 452 w 517"/>
                  <a:gd name="T109" fmla="*/ 535 h 9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17"/>
                  <a:gd name="T166" fmla="*/ 0 h 958"/>
                  <a:gd name="T167" fmla="*/ 517 w 517"/>
                  <a:gd name="T168" fmla="*/ 958 h 9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17" h="958">
                    <a:moveTo>
                      <a:pt x="452" y="535"/>
                    </a:moveTo>
                    <a:lnTo>
                      <a:pt x="463" y="516"/>
                    </a:lnTo>
                    <a:lnTo>
                      <a:pt x="418" y="512"/>
                    </a:lnTo>
                    <a:lnTo>
                      <a:pt x="415" y="494"/>
                    </a:lnTo>
                    <a:lnTo>
                      <a:pt x="412" y="477"/>
                    </a:lnTo>
                    <a:lnTo>
                      <a:pt x="401" y="474"/>
                    </a:lnTo>
                    <a:lnTo>
                      <a:pt x="393" y="466"/>
                    </a:lnTo>
                    <a:lnTo>
                      <a:pt x="383" y="446"/>
                    </a:lnTo>
                    <a:lnTo>
                      <a:pt x="403" y="371"/>
                    </a:lnTo>
                    <a:lnTo>
                      <a:pt x="344" y="297"/>
                    </a:lnTo>
                    <a:lnTo>
                      <a:pt x="337" y="280"/>
                    </a:lnTo>
                    <a:lnTo>
                      <a:pt x="335" y="263"/>
                    </a:lnTo>
                    <a:lnTo>
                      <a:pt x="341" y="217"/>
                    </a:lnTo>
                    <a:lnTo>
                      <a:pt x="326" y="200"/>
                    </a:lnTo>
                    <a:lnTo>
                      <a:pt x="315" y="188"/>
                    </a:lnTo>
                    <a:lnTo>
                      <a:pt x="303" y="177"/>
                    </a:lnTo>
                    <a:lnTo>
                      <a:pt x="283" y="171"/>
                    </a:lnTo>
                    <a:lnTo>
                      <a:pt x="258" y="71"/>
                    </a:lnTo>
                    <a:lnTo>
                      <a:pt x="277" y="28"/>
                    </a:lnTo>
                    <a:lnTo>
                      <a:pt x="255" y="28"/>
                    </a:lnTo>
                    <a:lnTo>
                      <a:pt x="217" y="0"/>
                    </a:lnTo>
                    <a:lnTo>
                      <a:pt x="183" y="23"/>
                    </a:lnTo>
                    <a:lnTo>
                      <a:pt x="163" y="66"/>
                    </a:lnTo>
                    <a:lnTo>
                      <a:pt x="172" y="105"/>
                    </a:lnTo>
                    <a:lnTo>
                      <a:pt x="169" y="123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115" y="146"/>
                    </a:lnTo>
                    <a:lnTo>
                      <a:pt x="87" y="156"/>
                    </a:lnTo>
                    <a:lnTo>
                      <a:pt x="80" y="154"/>
                    </a:lnTo>
                    <a:lnTo>
                      <a:pt x="70" y="146"/>
                    </a:lnTo>
                    <a:lnTo>
                      <a:pt x="55" y="133"/>
                    </a:lnTo>
                    <a:lnTo>
                      <a:pt x="27" y="113"/>
                    </a:lnTo>
                    <a:lnTo>
                      <a:pt x="17" y="119"/>
                    </a:lnTo>
                    <a:lnTo>
                      <a:pt x="0" y="134"/>
                    </a:lnTo>
                    <a:lnTo>
                      <a:pt x="17" y="151"/>
                    </a:lnTo>
                    <a:lnTo>
                      <a:pt x="38" y="165"/>
                    </a:lnTo>
                    <a:lnTo>
                      <a:pt x="61" y="176"/>
                    </a:lnTo>
                    <a:lnTo>
                      <a:pt x="81" y="182"/>
                    </a:lnTo>
                    <a:lnTo>
                      <a:pt x="98" y="193"/>
                    </a:lnTo>
                    <a:lnTo>
                      <a:pt x="112" y="208"/>
                    </a:lnTo>
                    <a:lnTo>
                      <a:pt x="124" y="226"/>
                    </a:lnTo>
                    <a:lnTo>
                      <a:pt x="133" y="249"/>
                    </a:lnTo>
                    <a:lnTo>
                      <a:pt x="144" y="296"/>
                    </a:lnTo>
                    <a:lnTo>
                      <a:pt x="152" y="336"/>
                    </a:lnTo>
                    <a:lnTo>
                      <a:pt x="152" y="400"/>
                    </a:lnTo>
                    <a:lnTo>
                      <a:pt x="161" y="408"/>
                    </a:lnTo>
                    <a:lnTo>
                      <a:pt x="175" y="416"/>
                    </a:lnTo>
                    <a:lnTo>
                      <a:pt x="206" y="431"/>
                    </a:lnTo>
                    <a:lnTo>
                      <a:pt x="218" y="440"/>
                    </a:lnTo>
                    <a:lnTo>
                      <a:pt x="230" y="451"/>
                    </a:lnTo>
                    <a:lnTo>
                      <a:pt x="238" y="462"/>
                    </a:lnTo>
                    <a:lnTo>
                      <a:pt x="241" y="477"/>
                    </a:lnTo>
                    <a:lnTo>
                      <a:pt x="233" y="476"/>
                    </a:lnTo>
                    <a:lnTo>
                      <a:pt x="226" y="477"/>
                    </a:lnTo>
                    <a:lnTo>
                      <a:pt x="215" y="486"/>
                    </a:lnTo>
                    <a:lnTo>
                      <a:pt x="204" y="502"/>
                    </a:lnTo>
                    <a:lnTo>
                      <a:pt x="195" y="522"/>
                    </a:lnTo>
                    <a:lnTo>
                      <a:pt x="184" y="565"/>
                    </a:lnTo>
                    <a:lnTo>
                      <a:pt x="181" y="600"/>
                    </a:lnTo>
                    <a:lnTo>
                      <a:pt x="166" y="602"/>
                    </a:lnTo>
                    <a:lnTo>
                      <a:pt x="164" y="605"/>
                    </a:lnTo>
                    <a:lnTo>
                      <a:pt x="166" y="608"/>
                    </a:lnTo>
                    <a:lnTo>
                      <a:pt x="170" y="617"/>
                    </a:lnTo>
                    <a:lnTo>
                      <a:pt x="172" y="622"/>
                    </a:lnTo>
                    <a:lnTo>
                      <a:pt x="172" y="626"/>
                    </a:lnTo>
                    <a:lnTo>
                      <a:pt x="163" y="628"/>
                    </a:lnTo>
                    <a:lnTo>
                      <a:pt x="157" y="634"/>
                    </a:lnTo>
                    <a:lnTo>
                      <a:pt x="143" y="652"/>
                    </a:lnTo>
                    <a:lnTo>
                      <a:pt x="129" y="674"/>
                    </a:lnTo>
                    <a:lnTo>
                      <a:pt x="120" y="683"/>
                    </a:lnTo>
                    <a:lnTo>
                      <a:pt x="109" y="689"/>
                    </a:lnTo>
                    <a:lnTo>
                      <a:pt x="109" y="700"/>
                    </a:lnTo>
                    <a:lnTo>
                      <a:pt x="107" y="714"/>
                    </a:lnTo>
                    <a:lnTo>
                      <a:pt x="98" y="735"/>
                    </a:lnTo>
                    <a:lnTo>
                      <a:pt x="106" y="775"/>
                    </a:lnTo>
                    <a:lnTo>
                      <a:pt x="113" y="820"/>
                    </a:lnTo>
                    <a:lnTo>
                      <a:pt x="123" y="866"/>
                    </a:lnTo>
                    <a:lnTo>
                      <a:pt x="133" y="906"/>
                    </a:lnTo>
                    <a:lnTo>
                      <a:pt x="138" y="912"/>
                    </a:lnTo>
                    <a:lnTo>
                      <a:pt x="146" y="920"/>
                    </a:lnTo>
                    <a:lnTo>
                      <a:pt x="167" y="932"/>
                    </a:lnTo>
                    <a:lnTo>
                      <a:pt x="192" y="946"/>
                    </a:lnTo>
                    <a:lnTo>
                      <a:pt x="210" y="958"/>
                    </a:lnTo>
                    <a:lnTo>
                      <a:pt x="224" y="958"/>
                    </a:lnTo>
                    <a:lnTo>
                      <a:pt x="237" y="957"/>
                    </a:lnTo>
                    <a:lnTo>
                      <a:pt x="249" y="951"/>
                    </a:lnTo>
                    <a:lnTo>
                      <a:pt x="261" y="945"/>
                    </a:lnTo>
                    <a:lnTo>
                      <a:pt x="286" y="928"/>
                    </a:lnTo>
                    <a:lnTo>
                      <a:pt x="309" y="906"/>
                    </a:lnTo>
                    <a:lnTo>
                      <a:pt x="333" y="885"/>
                    </a:lnTo>
                    <a:lnTo>
                      <a:pt x="358" y="866"/>
                    </a:lnTo>
                    <a:lnTo>
                      <a:pt x="383" y="852"/>
                    </a:lnTo>
                    <a:lnTo>
                      <a:pt x="397" y="849"/>
                    </a:lnTo>
                    <a:lnTo>
                      <a:pt x="409" y="848"/>
                    </a:lnTo>
                    <a:lnTo>
                      <a:pt x="437" y="818"/>
                    </a:lnTo>
                    <a:lnTo>
                      <a:pt x="461" y="789"/>
                    </a:lnTo>
                    <a:lnTo>
                      <a:pt x="481" y="760"/>
                    </a:lnTo>
                    <a:lnTo>
                      <a:pt x="495" y="732"/>
                    </a:lnTo>
                    <a:lnTo>
                      <a:pt x="507" y="705"/>
                    </a:lnTo>
                    <a:lnTo>
                      <a:pt x="517" y="679"/>
                    </a:lnTo>
                    <a:lnTo>
                      <a:pt x="517" y="655"/>
                    </a:lnTo>
                    <a:lnTo>
                      <a:pt x="513" y="643"/>
                    </a:lnTo>
                    <a:lnTo>
                      <a:pt x="509" y="631"/>
                    </a:lnTo>
                    <a:lnTo>
                      <a:pt x="497" y="614"/>
                    </a:lnTo>
                    <a:lnTo>
                      <a:pt x="481" y="600"/>
                    </a:lnTo>
                    <a:lnTo>
                      <a:pt x="466" y="592"/>
                    </a:lnTo>
                    <a:lnTo>
                      <a:pt x="447" y="589"/>
                    </a:lnTo>
                    <a:lnTo>
                      <a:pt x="455" y="560"/>
                    </a:lnTo>
                    <a:lnTo>
                      <a:pt x="452" y="53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1" name="Freeform 1249"/>
              <p:cNvSpPr>
                <a:spLocks/>
              </p:cNvSpPr>
              <p:nvPr/>
            </p:nvSpPr>
            <p:spPr bwMode="auto">
              <a:xfrm>
                <a:off x="4757" y="1120"/>
                <a:ext cx="517" cy="958"/>
              </a:xfrm>
              <a:custGeom>
                <a:avLst/>
                <a:gdLst>
                  <a:gd name="T0" fmla="*/ 463 w 517"/>
                  <a:gd name="T1" fmla="*/ 516 h 958"/>
                  <a:gd name="T2" fmla="*/ 415 w 517"/>
                  <a:gd name="T3" fmla="*/ 494 h 958"/>
                  <a:gd name="T4" fmla="*/ 401 w 517"/>
                  <a:gd name="T5" fmla="*/ 474 h 958"/>
                  <a:gd name="T6" fmla="*/ 383 w 517"/>
                  <a:gd name="T7" fmla="*/ 446 h 958"/>
                  <a:gd name="T8" fmla="*/ 344 w 517"/>
                  <a:gd name="T9" fmla="*/ 297 h 958"/>
                  <a:gd name="T10" fmla="*/ 335 w 517"/>
                  <a:gd name="T11" fmla="*/ 263 h 958"/>
                  <a:gd name="T12" fmla="*/ 326 w 517"/>
                  <a:gd name="T13" fmla="*/ 200 h 958"/>
                  <a:gd name="T14" fmla="*/ 303 w 517"/>
                  <a:gd name="T15" fmla="*/ 177 h 958"/>
                  <a:gd name="T16" fmla="*/ 258 w 517"/>
                  <a:gd name="T17" fmla="*/ 71 h 958"/>
                  <a:gd name="T18" fmla="*/ 255 w 517"/>
                  <a:gd name="T19" fmla="*/ 28 h 958"/>
                  <a:gd name="T20" fmla="*/ 183 w 517"/>
                  <a:gd name="T21" fmla="*/ 23 h 958"/>
                  <a:gd name="T22" fmla="*/ 172 w 517"/>
                  <a:gd name="T23" fmla="*/ 105 h 958"/>
                  <a:gd name="T24" fmla="*/ 150 w 517"/>
                  <a:gd name="T25" fmla="*/ 157 h 958"/>
                  <a:gd name="T26" fmla="*/ 115 w 517"/>
                  <a:gd name="T27" fmla="*/ 146 h 958"/>
                  <a:gd name="T28" fmla="*/ 80 w 517"/>
                  <a:gd name="T29" fmla="*/ 154 h 958"/>
                  <a:gd name="T30" fmla="*/ 55 w 517"/>
                  <a:gd name="T31" fmla="*/ 133 h 958"/>
                  <a:gd name="T32" fmla="*/ 17 w 517"/>
                  <a:gd name="T33" fmla="*/ 119 h 958"/>
                  <a:gd name="T34" fmla="*/ 17 w 517"/>
                  <a:gd name="T35" fmla="*/ 151 h 958"/>
                  <a:gd name="T36" fmla="*/ 61 w 517"/>
                  <a:gd name="T37" fmla="*/ 176 h 958"/>
                  <a:gd name="T38" fmla="*/ 98 w 517"/>
                  <a:gd name="T39" fmla="*/ 193 h 958"/>
                  <a:gd name="T40" fmla="*/ 124 w 517"/>
                  <a:gd name="T41" fmla="*/ 226 h 958"/>
                  <a:gd name="T42" fmla="*/ 144 w 517"/>
                  <a:gd name="T43" fmla="*/ 296 h 958"/>
                  <a:gd name="T44" fmla="*/ 152 w 517"/>
                  <a:gd name="T45" fmla="*/ 400 h 958"/>
                  <a:gd name="T46" fmla="*/ 175 w 517"/>
                  <a:gd name="T47" fmla="*/ 416 h 958"/>
                  <a:gd name="T48" fmla="*/ 218 w 517"/>
                  <a:gd name="T49" fmla="*/ 440 h 958"/>
                  <a:gd name="T50" fmla="*/ 238 w 517"/>
                  <a:gd name="T51" fmla="*/ 462 h 958"/>
                  <a:gd name="T52" fmla="*/ 233 w 517"/>
                  <a:gd name="T53" fmla="*/ 476 h 958"/>
                  <a:gd name="T54" fmla="*/ 215 w 517"/>
                  <a:gd name="T55" fmla="*/ 486 h 958"/>
                  <a:gd name="T56" fmla="*/ 195 w 517"/>
                  <a:gd name="T57" fmla="*/ 522 h 958"/>
                  <a:gd name="T58" fmla="*/ 181 w 517"/>
                  <a:gd name="T59" fmla="*/ 600 h 958"/>
                  <a:gd name="T60" fmla="*/ 164 w 517"/>
                  <a:gd name="T61" fmla="*/ 605 h 958"/>
                  <a:gd name="T62" fmla="*/ 170 w 517"/>
                  <a:gd name="T63" fmla="*/ 617 h 958"/>
                  <a:gd name="T64" fmla="*/ 172 w 517"/>
                  <a:gd name="T65" fmla="*/ 626 h 958"/>
                  <a:gd name="T66" fmla="*/ 157 w 517"/>
                  <a:gd name="T67" fmla="*/ 634 h 958"/>
                  <a:gd name="T68" fmla="*/ 129 w 517"/>
                  <a:gd name="T69" fmla="*/ 674 h 958"/>
                  <a:gd name="T70" fmla="*/ 109 w 517"/>
                  <a:gd name="T71" fmla="*/ 689 h 958"/>
                  <a:gd name="T72" fmla="*/ 107 w 517"/>
                  <a:gd name="T73" fmla="*/ 714 h 958"/>
                  <a:gd name="T74" fmla="*/ 106 w 517"/>
                  <a:gd name="T75" fmla="*/ 775 h 958"/>
                  <a:gd name="T76" fmla="*/ 123 w 517"/>
                  <a:gd name="T77" fmla="*/ 866 h 958"/>
                  <a:gd name="T78" fmla="*/ 138 w 517"/>
                  <a:gd name="T79" fmla="*/ 912 h 958"/>
                  <a:gd name="T80" fmla="*/ 167 w 517"/>
                  <a:gd name="T81" fmla="*/ 932 h 958"/>
                  <a:gd name="T82" fmla="*/ 210 w 517"/>
                  <a:gd name="T83" fmla="*/ 958 h 958"/>
                  <a:gd name="T84" fmla="*/ 237 w 517"/>
                  <a:gd name="T85" fmla="*/ 957 h 958"/>
                  <a:gd name="T86" fmla="*/ 261 w 517"/>
                  <a:gd name="T87" fmla="*/ 945 h 958"/>
                  <a:gd name="T88" fmla="*/ 309 w 517"/>
                  <a:gd name="T89" fmla="*/ 906 h 958"/>
                  <a:gd name="T90" fmla="*/ 358 w 517"/>
                  <a:gd name="T91" fmla="*/ 866 h 958"/>
                  <a:gd name="T92" fmla="*/ 397 w 517"/>
                  <a:gd name="T93" fmla="*/ 849 h 958"/>
                  <a:gd name="T94" fmla="*/ 437 w 517"/>
                  <a:gd name="T95" fmla="*/ 818 h 958"/>
                  <a:gd name="T96" fmla="*/ 481 w 517"/>
                  <a:gd name="T97" fmla="*/ 760 h 958"/>
                  <a:gd name="T98" fmla="*/ 507 w 517"/>
                  <a:gd name="T99" fmla="*/ 705 h 958"/>
                  <a:gd name="T100" fmla="*/ 517 w 517"/>
                  <a:gd name="T101" fmla="*/ 655 h 958"/>
                  <a:gd name="T102" fmla="*/ 509 w 517"/>
                  <a:gd name="T103" fmla="*/ 631 h 958"/>
                  <a:gd name="T104" fmla="*/ 481 w 517"/>
                  <a:gd name="T105" fmla="*/ 600 h 958"/>
                  <a:gd name="T106" fmla="*/ 447 w 517"/>
                  <a:gd name="T107" fmla="*/ 589 h 958"/>
                  <a:gd name="T108" fmla="*/ 452 w 517"/>
                  <a:gd name="T109" fmla="*/ 535 h 9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17"/>
                  <a:gd name="T166" fmla="*/ 0 h 958"/>
                  <a:gd name="T167" fmla="*/ 517 w 517"/>
                  <a:gd name="T168" fmla="*/ 958 h 9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17" h="958">
                    <a:moveTo>
                      <a:pt x="452" y="535"/>
                    </a:moveTo>
                    <a:lnTo>
                      <a:pt x="463" y="516"/>
                    </a:lnTo>
                    <a:lnTo>
                      <a:pt x="418" y="512"/>
                    </a:lnTo>
                    <a:lnTo>
                      <a:pt x="415" y="494"/>
                    </a:lnTo>
                    <a:lnTo>
                      <a:pt x="412" y="477"/>
                    </a:lnTo>
                    <a:lnTo>
                      <a:pt x="401" y="474"/>
                    </a:lnTo>
                    <a:lnTo>
                      <a:pt x="393" y="466"/>
                    </a:lnTo>
                    <a:lnTo>
                      <a:pt x="383" y="446"/>
                    </a:lnTo>
                    <a:lnTo>
                      <a:pt x="403" y="371"/>
                    </a:lnTo>
                    <a:lnTo>
                      <a:pt x="344" y="297"/>
                    </a:lnTo>
                    <a:lnTo>
                      <a:pt x="337" y="280"/>
                    </a:lnTo>
                    <a:lnTo>
                      <a:pt x="335" y="263"/>
                    </a:lnTo>
                    <a:lnTo>
                      <a:pt x="341" y="217"/>
                    </a:lnTo>
                    <a:lnTo>
                      <a:pt x="326" y="200"/>
                    </a:lnTo>
                    <a:lnTo>
                      <a:pt x="315" y="188"/>
                    </a:lnTo>
                    <a:lnTo>
                      <a:pt x="303" y="177"/>
                    </a:lnTo>
                    <a:lnTo>
                      <a:pt x="283" y="171"/>
                    </a:lnTo>
                    <a:lnTo>
                      <a:pt x="258" y="71"/>
                    </a:lnTo>
                    <a:lnTo>
                      <a:pt x="277" y="28"/>
                    </a:lnTo>
                    <a:lnTo>
                      <a:pt x="255" y="28"/>
                    </a:lnTo>
                    <a:lnTo>
                      <a:pt x="217" y="0"/>
                    </a:lnTo>
                    <a:lnTo>
                      <a:pt x="183" y="23"/>
                    </a:lnTo>
                    <a:lnTo>
                      <a:pt x="163" y="66"/>
                    </a:lnTo>
                    <a:lnTo>
                      <a:pt x="172" y="105"/>
                    </a:lnTo>
                    <a:lnTo>
                      <a:pt x="169" y="123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115" y="146"/>
                    </a:lnTo>
                    <a:lnTo>
                      <a:pt x="87" y="156"/>
                    </a:lnTo>
                    <a:lnTo>
                      <a:pt x="80" y="154"/>
                    </a:lnTo>
                    <a:lnTo>
                      <a:pt x="70" y="146"/>
                    </a:lnTo>
                    <a:lnTo>
                      <a:pt x="55" y="133"/>
                    </a:lnTo>
                    <a:lnTo>
                      <a:pt x="27" y="113"/>
                    </a:lnTo>
                    <a:lnTo>
                      <a:pt x="17" y="119"/>
                    </a:lnTo>
                    <a:lnTo>
                      <a:pt x="0" y="134"/>
                    </a:lnTo>
                    <a:lnTo>
                      <a:pt x="17" y="151"/>
                    </a:lnTo>
                    <a:lnTo>
                      <a:pt x="38" y="165"/>
                    </a:lnTo>
                    <a:lnTo>
                      <a:pt x="61" y="176"/>
                    </a:lnTo>
                    <a:lnTo>
                      <a:pt x="81" y="182"/>
                    </a:lnTo>
                    <a:lnTo>
                      <a:pt x="98" y="193"/>
                    </a:lnTo>
                    <a:lnTo>
                      <a:pt x="112" y="208"/>
                    </a:lnTo>
                    <a:lnTo>
                      <a:pt x="124" y="226"/>
                    </a:lnTo>
                    <a:lnTo>
                      <a:pt x="133" y="249"/>
                    </a:lnTo>
                    <a:lnTo>
                      <a:pt x="144" y="296"/>
                    </a:lnTo>
                    <a:lnTo>
                      <a:pt x="152" y="336"/>
                    </a:lnTo>
                    <a:lnTo>
                      <a:pt x="152" y="400"/>
                    </a:lnTo>
                    <a:lnTo>
                      <a:pt x="161" y="408"/>
                    </a:lnTo>
                    <a:lnTo>
                      <a:pt x="175" y="416"/>
                    </a:lnTo>
                    <a:lnTo>
                      <a:pt x="206" y="431"/>
                    </a:lnTo>
                    <a:lnTo>
                      <a:pt x="218" y="440"/>
                    </a:lnTo>
                    <a:lnTo>
                      <a:pt x="230" y="451"/>
                    </a:lnTo>
                    <a:lnTo>
                      <a:pt x="238" y="462"/>
                    </a:lnTo>
                    <a:lnTo>
                      <a:pt x="241" y="477"/>
                    </a:lnTo>
                    <a:lnTo>
                      <a:pt x="233" y="476"/>
                    </a:lnTo>
                    <a:lnTo>
                      <a:pt x="226" y="477"/>
                    </a:lnTo>
                    <a:lnTo>
                      <a:pt x="215" y="486"/>
                    </a:lnTo>
                    <a:lnTo>
                      <a:pt x="204" y="502"/>
                    </a:lnTo>
                    <a:lnTo>
                      <a:pt x="195" y="522"/>
                    </a:lnTo>
                    <a:lnTo>
                      <a:pt x="184" y="565"/>
                    </a:lnTo>
                    <a:lnTo>
                      <a:pt x="181" y="600"/>
                    </a:lnTo>
                    <a:lnTo>
                      <a:pt x="166" y="602"/>
                    </a:lnTo>
                    <a:lnTo>
                      <a:pt x="164" y="605"/>
                    </a:lnTo>
                    <a:lnTo>
                      <a:pt x="166" y="608"/>
                    </a:lnTo>
                    <a:lnTo>
                      <a:pt x="170" y="617"/>
                    </a:lnTo>
                    <a:lnTo>
                      <a:pt x="172" y="622"/>
                    </a:lnTo>
                    <a:lnTo>
                      <a:pt x="172" y="626"/>
                    </a:lnTo>
                    <a:lnTo>
                      <a:pt x="163" y="628"/>
                    </a:lnTo>
                    <a:lnTo>
                      <a:pt x="157" y="634"/>
                    </a:lnTo>
                    <a:lnTo>
                      <a:pt x="143" y="652"/>
                    </a:lnTo>
                    <a:lnTo>
                      <a:pt x="129" y="674"/>
                    </a:lnTo>
                    <a:lnTo>
                      <a:pt x="120" y="683"/>
                    </a:lnTo>
                    <a:lnTo>
                      <a:pt x="109" y="689"/>
                    </a:lnTo>
                    <a:lnTo>
                      <a:pt x="109" y="700"/>
                    </a:lnTo>
                    <a:lnTo>
                      <a:pt x="107" y="714"/>
                    </a:lnTo>
                    <a:lnTo>
                      <a:pt x="98" y="735"/>
                    </a:lnTo>
                    <a:lnTo>
                      <a:pt x="106" y="775"/>
                    </a:lnTo>
                    <a:lnTo>
                      <a:pt x="113" y="820"/>
                    </a:lnTo>
                    <a:lnTo>
                      <a:pt x="123" y="866"/>
                    </a:lnTo>
                    <a:lnTo>
                      <a:pt x="133" y="906"/>
                    </a:lnTo>
                    <a:lnTo>
                      <a:pt x="138" y="912"/>
                    </a:lnTo>
                    <a:lnTo>
                      <a:pt x="146" y="920"/>
                    </a:lnTo>
                    <a:lnTo>
                      <a:pt x="167" y="932"/>
                    </a:lnTo>
                    <a:lnTo>
                      <a:pt x="192" y="946"/>
                    </a:lnTo>
                    <a:lnTo>
                      <a:pt x="210" y="958"/>
                    </a:lnTo>
                    <a:lnTo>
                      <a:pt x="224" y="958"/>
                    </a:lnTo>
                    <a:lnTo>
                      <a:pt x="237" y="957"/>
                    </a:lnTo>
                    <a:lnTo>
                      <a:pt x="249" y="951"/>
                    </a:lnTo>
                    <a:lnTo>
                      <a:pt x="261" y="945"/>
                    </a:lnTo>
                    <a:lnTo>
                      <a:pt x="286" y="928"/>
                    </a:lnTo>
                    <a:lnTo>
                      <a:pt x="309" y="906"/>
                    </a:lnTo>
                    <a:lnTo>
                      <a:pt x="333" y="885"/>
                    </a:lnTo>
                    <a:lnTo>
                      <a:pt x="358" y="866"/>
                    </a:lnTo>
                    <a:lnTo>
                      <a:pt x="383" y="852"/>
                    </a:lnTo>
                    <a:lnTo>
                      <a:pt x="397" y="849"/>
                    </a:lnTo>
                    <a:lnTo>
                      <a:pt x="409" y="848"/>
                    </a:lnTo>
                    <a:lnTo>
                      <a:pt x="437" y="818"/>
                    </a:lnTo>
                    <a:lnTo>
                      <a:pt x="461" y="789"/>
                    </a:lnTo>
                    <a:lnTo>
                      <a:pt x="481" y="760"/>
                    </a:lnTo>
                    <a:lnTo>
                      <a:pt x="495" y="732"/>
                    </a:lnTo>
                    <a:lnTo>
                      <a:pt x="507" y="705"/>
                    </a:lnTo>
                    <a:lnTo>
                      <a:pt x="517" y="679"/>
                    </a:lnTo>
                    <a:lnTo>
                      <a:pt x="517" y="655"/>
                    </a:lnTo>
                    <a:lnTo>
                      <a:pt x="513" y="643"/>
                    </a:lnTo>
                    <a:lnTo>
                      <a:pt x="509" y="631"/>
                    </a:lnTo>
                    <a:lnTo>
                      <a:pt x="497" y="614"/>
                    </a:lnTo>
                    <a:lnTo>
                      <a:pt x="481" y="600"/>
                    </a:lnTo>
                    <a:lnTo>
                      <a:pt x="466" y="592"/>
                    </a:lnTo>
                    <a:lnTo>
                      <a:pt x="447" y="589"/>
                    </a:lnTo>
                    <a:lnTo>
                      <a:pt x="455" y="560"/>
                    </a:lnTo>
                    <a:lnTo>
                      <a:pt x="452" y="53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2" name="Freeform 1250"/>
              <p:cNvSpPr>
                <a:spLocks/>
              </p:cNvSpPr>
              <p:nvPr/>
            </p:nvSpPr>
            <p:spPr bwMode="auto">
              <a:xfrm>
                <a:off x="4600" y="2568"/>
                <a:ext cx="569" cy="461"/>
              </a:xfrm>
              <a:custGeom>
                <a:avLst/>
                <a:gdLst>
                  <a:gd name="T0" fmla="*/ 515 w 569"/>
                  <a:gd name="T1" fmla="*/ 212 h 461"/>
                  <a:gd name="T2" fmla="*/ 500 w 569"/>
                  <a:gd name="T3" fmla="*/ 195 h 461"/>
                  <a:gd name="T4" fmla="*/ 489 w 569"/>
                  <a:gd name="T5" fmla="*/ 176 h 461"/>
                  <a:gd name="T6" fmla="*/ 506 w 569"/>
                  <a:gd name="T7" fmla="*/ 156 h 461"/>
                  <a:gd name="T8" fmla="*/ 512 w 569"/>
                  <a:gd name="T9" fmla="*/ 132 h 461"/>
                  <a:gd name="T10" fmla="*/ 503 w 569"/>
                  <a:gd name="T11" fmla="*/ 70 h 461"/>
                  <a:gd name="T12" fmla="*/ 487 w 569"/>
                  <a:gd name="T13" fmla="*/ 30 h 461"/>
                  <a:gd name="T14" fmla="*/ 469 w 569"/>
                  <a:gd name="T15" fmla="*/ 6 h 461"/>
                  <a:gd name="T16" fmla="*/ 363 w 569"/>
                  <a:gd name="T17" fmla="*/ 18 h 461"/>
                  <a:gd name="T18" fmla="*/ 274 w 569"/>
                  <a:gd name="T19" fmla="*/ 27 h 461"/>
                  <a:gd name="T20" fmla="*/ 235 w 569"/>
                  <a:gd name="T21" fmla="*/ 29 h 461"/>
                  <a:gd name="T22" fmla="*/ 203 w 569"/>
                  <a:gd name="T23" fmla="*/ 0 h 461"/>
                  <a:gd name="T24" fmla="*/ 163 w 569"/>
                  <a:gd name="T25" fmla="*/ 10 h 461"/>
                  <a:gd name="T26" fmla="*/ 77 w 569"/>
                  <a:gd name="T27" fmla="*/ 63 h 461"/>
                  <a:gd name="T28" fmla="*/ 32 w 569"/>
                  <a:gd name="T29" fmla="*/ 87 h 461"/>
                  <a:gd name="T30" fmla="*/ 4 w 569"/>
                  <a:gd name="T31" fmla="*/ 118 h 461"/>
                  <a:gd name="T32" fmla="*/ 12 w 569"/>
                  <a:gd name="T33" fmla="*/ 158 h 461"/>
                  <a:gd name="T34" fmla="*/ 4 w 569"/>
                  <a:gd name="T35" fmla="*/ 176 h 461"/>
                  <a:gd name="T36" fmla="*/ 34 w 569"/>
                  <a:gd name="T37" fmla="*/ 241 h 461"/>
                  <a:gd name="T38" fmla="*/ 41 w 569"/>
                  <a:gd name="T39" fmla="*/ 299 h 461"/>
                  <a:gd name="T40" fmla="*/ 58 w 569"/>
                  <a:gd name="T41" fmla="*/ 341 h 461"/>
                  <a:gd name="T42" fmla="*/ 77 w 569"/>
                  <a:gd name="T43" fmla="*/ 361 h 461"/>
                  <a:gd name="T44" fmla="*/ 101 w 569"/>
                  <a:gd name="T45" fmla="*/ 369 h 461"/>
                  <a:gd name="T46" fmla="*/ 137 w 569"/>
                  <a:gd name="T47" fmla="*/ 364 h 461"/>
                  <a:gd name="T48" fmla="*/ 152 w 569"/>
                  <a:gd name="T49" fmla="*/ 395 h 461"/>
                  <a:gd name="T50" fmla="*/ 157 w 569"/>
                  <a:gd name="T51" fmla="*/ 406 h 461"/>
                  <a:gd name="T52" fmla="*/ 166 w 569"/>
                  <a:gd name="T53" fmla="*/ 398 h 461"/>
                  <a:gd name="T54" fmla="*/ 194 w 569"/>
                  <a:gd name="T55" fmla="*/ 387 h 461"/>
                  <a:gd name="T56" fmla="*/ 223 w 569"/>
                  <a:gd name="T57" fmla="*/ 404 h 461"/>
                  <a:gd name="T58" fmla="*/ 229 w 569"/>
                  <a:gd name="T59" fmla="*/ 419 h 461"/>
                  <a:gd name="T60" fmla="*/ 277 w 569"/>
                  <a:gd name="T61" fmla="*/ 439 h 461"/>
                  <a:gd name="T62" fmla="*/ 298 w 569"/>
                  <a:gd name="T63" fmla="*/ 447 h 461"/>
                  <a:gd name="T64" fmla="*/ 364 w 569"/>
                  <a:gd name="T65" fmla="*/ 461 h 461"/>
                  <a:gd name="T66" fmla="*/ 418 w 569"/>
                  <a:gd name="T67" fmla="*/ 439 h 461"/>
                  <a:gd name="T68" fmla="*/ 444 w 569"/>
                  <a:gd name="T69" fmla="*/ 435 h 461"/>
                  <a:gd name="T70" fmla="*/ 450 w 569"/>
                  <a:gd name="T71" fmla="*/ 442 h 461"/>
                  <a:gd name="T72" fmla="*/ 444 w 569"/>
                  <a:gd name="T73" fmla="*/ 452 h 461"/>
                  <a:gd name="T74" fmla="*/ 507 w 569"/>
                  <a:gd name="T75" fmla="*/ 456 h 461"/>
                  <a:gd name="T76" fmla="*/ 569 w 569"/>
                  <a:gd name="T77" fmla="*/ 318 h 461"/>
                  <a:gd name="T78" fmla="*/ 546 w 569"/>
                  <a:gd name="T79" fmla="*/ 263 h 461"/>
                  <a:gd name="T80" fmla="*/ 512 w 569"/>
                  <a:gd name="T81" fmla="*/ 226 h 4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9"/>
                  <a:gd name="T124" fmla="*/ 0 h 461"/>
                  <a:gd name="T125" fmla="*/ 569 w 569"/>
                  <a:gd name="T126" fmla="*/ 461 h 4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9" h="461">
                    <a:moveTo>
                      <a:pt x="512" y="226"/>
                    </a:moveTo>
                    <a:lnTo>
                      <a:pt x="515" y="212"/>
                    </a:lnTo>
                    <a:lnTo>
                      <a:pt x="509" y="203"/>
                    </a:lnTo>
                    <a:lnTo>
                      <a:pt x="500" y="195"/>
                    </a:lnTo>
                    <a:lnTo>
                      <a:pt x="486" y="189"/>
                    </a:lnTo>
                    <a:lnTo>
                      <a:pt x="489" y="176"/>
                    </a:lnTo>
                    <a:lnTo>
                      <a:pt x="498" y="166"/>
                    </a:lnTo>
                    <a:lnTo>
                      <a:pt x="506" y="156"/>
                    </a:lnTo>
                    <a:lnTo>
                      <a:pt x="509" y="147"/>
                    </a:lnTo>
                    <a:lnTo>
                      <a:pt x="512" y="132"/>
                    </a:lnTo>
                    <a:lnTo>
                      <a:pt x="510" y="113"/>
                    </a:lnTo>
                    <a:lnTo>
                      <a:pt x="503" y="70"/>
                    </a:lnTo>
                    <a:lnTo>
                      <a:pt x="495" y="49"/>
                    </a:lnTo>
                    <a:lnTo>
                      <a:pt x="487" y="30"/>
                    </a:lnTo>
                    <a:lnTo>
                      <a:pt x="478" y="15"/>
                    </a:lnTo>
                    <a:lnTo>
                      <a:pt x="469" y="6"/>
                    </a:lnTo>
                    <a:lnTo>
                      <a:pt x="370" y="36"/>
                    </a:lnTo>
                    <a:lnTo>
                      <a:pt x="363" y="18"/>
                    </a:lnTo>
                    <a:lnTo>
                      <a:pt x="303" y="21"/>
                    </a:lnTo>
                    <a:lnTo>
                      <a:pt x="274" y="27"/>
                    </a:lnTo>
                    <a:lnTo>
                      <a:pt x="249" y="35"/>
                    </a:lnTo>
                    <a:lnTo>
                      <a:pt x="235" y="29"/>
                    </a:lnTo>
                    <a:lnTo>
                      <a:pt x="223" y="20"/>
                    </a:lnTo>
                    <a:lnTo>
                      <a:pt x="203" y="0"/>
                    </a:lnTo>
                    <a:lnTo>
                      <a:pt x="183" y="3"/>
                    </a:lnTo>
                    <a:lnTo>
                      <a:pt x="163" y="10"/>
                    </a:lnTo>
                    <a:lnTo>
                      <a:pt x="120" y="35"/>
                    </a:lnTo>
                    <a:lnTo>
                      <a:pt x="77" y="63"/>
                    </a:lnTo>
                    <a:lnTo>
                      <a:pt x="43" y="83"/>
                    </a:lnTo>
                    <a:lnTo>
                      <a:pt x="32" y="87"/>
                    </a:lnTo>
                    <a:lnTo>
                      <a:pt x="21" y="98"/>
                    </a:lnTo>
                    <a:lnTo>
                      <a:pt x="4" y="118"/>
                    </a:lnTo>
                    <a:lnTo>
                      <a:pt x="14" y="153"/>
                    </a:lnTo>
                    <a:lnTo>
                      <a:pt x="12" y="158"/>
                    </a:lnTo>
                    <a:lnTo>
                      <a:pt x="7" y="166"/>
                    </a:lnTo>
                    <a:lnTo>
                      <a:pt x="4" y="176"/>
                    </a:lnTo>
                    <a:lnTo>
                      <a:pt x="0" y="189"/>
                    </a:lnTo>
                    <a:lnTo>
                      <a:pt x="34" y="241"/>
                    </a:lnTo>
                    <a:lnTo>
                      <a:pt x="38" y="278"/>
                    </a:lnTo>
                    <a:lnTo>
                      <a:pt x="41" y="299"/>
                    </a:lnTo>
                    <a:lnTo>
                      <a:pt x="50" y="329"/>
                    </a:lnTo>
                    <a:lnTo>
                      <a:pt x="58" y="341"/>
                    </a:lnTo>
                    <a:lnTo>
                      <a:pt x="66" y="353"/>
                    </a:lnTo>
                    <a:lnTo>
                      <a:pt x="77" y="361"/>
                    </a:lnTo>
                    <a:lnTo>
                      <a:pt x="89" y="366"/>
                    </a:lnTo>
                    <a:lnTo>
                      <a:pt x="101" y="369"/>
                    </a:lnTo>
                    <a:lnTo>
                      <a:pt x="114" y="370"/>
                    </a:lnTo>
                    <a:lnTo>
                      <a:pt x="137" y="364"/>
                    </a:lnTo>
                    <a:lnTo>
                      <a:pt x="154" y="382"/>
                    </a:lnTo>
                    <a:lnTo>
                      <a:pt x="152" y="395"/>
                    </a:lnTo>
                    <a:lnTo>
                      <a:pt x="152" y="401"/>
                    </a:lnTo>
                    <a:lnTo>
                      <a:pt x="157" y="406"/>
                    </a:lnTo>
                    <a:lnTo>
                      <a:pt x="161" y="402"/>
                    </a:lnTo>
                    <a:lnTo>
                      <a:pt x="166" y="398"/>
                    </a:lnTo>
                    <a:lnTo>
                      <a:pt x="172" y="387"/>
                    </a:lnTo>
                    <a:lnTo>
                      <a:pt x="194" y="387"/>
                    </a:lnTo>
                    <a:lnTo>
                      <a:pt x="210" y="393"/>
                    </a:lnTo>
                    <a:lnTo>
                      <a:pt x="223" y="404"/>
                    </a:lnTo>
                    <a:lnTo>
                      <a:pt x="226" y="410"/>
                    </a:lnTo>
                    <a:lnTo>
                      <a:pt x="229" y="419"/>
                    </a:lnTo>
                    <a:lnTo>
                      <a:pt x="261" y="426"/>
                    </a:lnTo>
                    <a:lnTo>
                      <a:pt x="277" y="439"/>
                    </a:lnTo>
                    <a:lnTo>
                      <a:pt x="284" y="442"/>
                    </a:lnTo>
                    <a:lnTo>
                      <a:pt x="298" y="447"/>
                    </a:lnTo>
                    <a:lnTo>
                      <a:pt x="332" y="441"/>
                    </a:lnTo>
                    <a:lnTo>
                      <a:pt x="364" y="461"/>
                    </a:lnTo>
                    <a:lnTo>
                      <a:pt x="384" y="444"/>
                    </a:lnTo>
                    <a:lnTo>
                      <a:pt x="418" y="439"/>
                    </a:lnTo>
                    <a:lnTo>
                      <a:pt x="437" y="435"/>
                    </a:lnTo>
                    <a:lnTo>
                      <a:pt x="444" y="435"/>
                    </a:lnTo>
                    <a:lnTo>
                      <a:pt x="450" y="438"/>
                    </a:lnTo>
                    <a:lnTo>
                      <a:pt x="450" y="442"/>
                    </a:lnTo>
                    <a:lnTo>
                      <a:pt x="447" y="447"/>
                    </a:lnTo>
                    <a:lnTo>
                      <a:pt x="444" y="452"/>
                    </a:lnTo>
                    <a:lnTo>
                      <a:pt x="444" y="453"/>
                    </a:lnTo>
                    <a:lnTo>
                      <a:pt x="507" y="456"/>
                    </a:lnTo>
                    <a:lnTo>
                      <a:pt x="504" y="424"/>
                    </a:lnTo>
                    <a:lnTo>
                      <a:pt x="569" y="318"/>
                    </a:lnTo>
                    <a:lnTo>
                      <a:pt x="555" y="284"/>
                    </a:lnTo>
                    <a:lnTo>
                      <a:pt x="546" y="263"/>
                    </a:lnTo>
                    <a:lnTo>
                      <a:pt x="535" y="247"/>
                    </a:lnTo>
                    <a:lnTo>
                      <a:pt x="512" y="22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3" name="Freeform 1251"/>
              <p:cNvSpPr>
                <a:spLocks/>
              </p:cNvSpPr>
              <p:nvPr/>
            </p:nvSpPr>
            <p:spPr bwMode="auto">
              <a:xfrm>
                <a:off x="4600" y="2568"/>
                <a:ext cx="569" cy="461"/>
              </a:xfrm>
              <a:custGeom>
                <a:avLst/>
                <a:gdLst>
                  <a:gd name="T0" fmla="*/ 515 w 569"/>
                  <a:gd name="T1" fmla="*/ 212 h 461"/>
                  <a:gd name="T2" fmla="*/ 500 w 569"/>
                  <a:gd name="T3" fmla="*/ 195 h 461"/>
                  <a:gd name="T4" fmla="*/ 489 w 569"/>
                  <a:gd name="T5" fmla="*/ 176 h 461"/>
                  <a:gd name="T6" fmla="*/ 506 w 569"/>
                  <a:gd name="T7" fmla="*/ 156 h 461"/>
                  <a:gd name="T8" fmla="*/ 512 w 569"/>
                  <a:gd name="T9" fmla="*/ 132 h 461"/>
                  <a:gd name="T10" fmla="*/ 503 w 569"/>
                  <a:gd name="T11" fmla="*/ 70 h 461"/>
                  <a:gd name="T12" fmla="*/ 487 w 569"/>
                  <a:gd name="T13" fmla="*/ 30 h 461"/>
                  <a:gd name="T14" fmla="*/ 469 w 569"/>
                  <a:gd name="T15" fmla="*/ 6 h 461"/>
                  <a:gd name="T16" fmla="*/ 363 w 569"/>
                  <a:gd name="T17" fmla="*/ 18 h 461"/>
                  <a:gd name="T18" fmla="*/ 274 w 569"/>
                  <a:gd name="T19" fmla="*/ 27 h 461"/>
                  <a:gd name="T20" fmla="*/ 235 w 569"/>
                  <a:gd name="T21" fmla="*/ 29 h 461"/>
                  <a:gd name="T22" fmla="*/ 203 w 569"/>
                  <a:gd name="T23" fmla="*/ 0 h 461"/>
                  <a:gd name="T24" fmla="*/ 163 w 569"/>
                  <a:gd name="T25" fmla="*/ 10 h 461"/>
                  <a:gd name="T26" fmla="*/ 77 w 569"/>
                  <a:gd name="T27" fmla="*/ 63 h 461"/>
                  <a:gd name="T28" fmla="*/ 32 w 569"/>
                  <a:gd name="T29" fmla="*/ 87 h 461"/>
                  <a:gd name="T30" fmla="*/ 4 w 569"/>
                  <a:gd name="T31" fmla="*/ 118 h 461"/>
                  <a:gd name="T32" fmla="*/ 12 w 569"/>
                  <a:gd name="T33" fmla="*/ 158 h 461"/>
                  <a:gd name="T34" fmla="*/ 4 w 569"/>
                  <a:gd name="T35" fmla="*/ 176 h 461"/>
                  <a:gd name="T36" fmla="*/ 34 w 569"/>
                  <a:gd name="T37" fmla="*/ 241 h 461"/>
                  <a:gd name="T38" fmla="*/ 41 w 569"/>
                  <a:gd name="T39" fmla="*/ 299 h 461"/>
                  <a:gd name="T40" fmla="*/ 58 w 569"/>
                  <a:gd name="T41" fmla="*/ 341 h 461"/>
                  <a:gd name="T42" fmla="*/ 77 w 569"/>
                  <a:gd name="T43" fmla="*/ 361 h 461"/>
                  <a:gd name="T44" fmla="*/ 101 w 569"/>
                  <a:gd name="T45" fmla="*/ 369 h 461"/>
                  <a:gd name="T46" fmla="*/ 137 w 569"/>
                  <a:gd name="T47" fmla="*/ 364 h 461"/>
                  <a:gd name="T48" fmla="*/ 152 w 569"/>
                  <a:gd name="T49" fmla="*/ 395 h 461"/>
                  <a:gd name="T50" fmla="*/ 157 w 569"/>
                  <a:gd name="T51" fmla="*/ 406 h 461"/>
                  <a:gd name="T52" fmla="*/ 166 w 569"/>
                  <a:gd name="T53" fmla="*/ 398 h 461"/>
                  <a:gd name="T54" fmla="*/ 194 w 569"/>
                  <a:gd name="T55" fmla="*/ 387 h 461"/>
                  <a:gd name="T56" fmla="*/ 223 w 569"/>
                  <a:gd name="T57" fmla="*/ 404 h 461"/>
                  <a:gd name="T58" fmla="*/ 229 w 569"/>
                  <a:gd name="T59" fmla="*/ 419 h 461"/>
                  <a:gd name="T60" fmla="*/ 277 w 569"/>
                  <a:gd name="T61" fmla="*/ 439 h 461"/>
                  <a:gd name="T62" fmla="*/ 298 w 569"/>
                  <a:gd name="T63" fmla="*/ 447 h 461"/>
                  <a:gd name="T64" fmla="*/ 364 w 569"/>
                  <a:gd name="T65" fmla="*/ 461 h 461"/>
                  <a:gd name="T66" fmla="*/ 418 w 569"/>
                  <a:gd name="T67" fmla="*/ 439 h 461"/>
                  <a:gd name="T68" fmla="*/ 444 w 569"/>
                  <a:gd name="T69" fmla="*/ 435 h 461"/>
                  <a:gd name="T70" fmla="*/ 450 w 569"/>
                  <a:gd name="T71" fmla="*/ 442 h 461"/>
                  <a:gd name="T72" fmla="*/ 444 w 569"/>
                  <a:gd name="T73" fmla="*/ 452 h 461"/>
                  <a:gd name="T74" fmla="*/ 507 w 569"/>
                  <a:gd name="T75" fmla="*/ 456 h 461"/>
                  <a:gd name="T76" fmla="*/ 569 w 569"/>
                  <a:gd name="T77" fmla="*/ 318 h 461"/>
                  <a:gd name="T78" fmla="*/ 546 w 569"/>
                  <a:gd name="T79" fmla="*/ 263 h 461"/>
                  <a:gd name="T80" fmla="*/ 512 w 569"/>
                  <a:gd name="T81" fmla="*/ 226 h 4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9"/>
                  <a:gd name="T124" fmla="*/ 0 h 461"/>
                  <a:gd name="T125" fmla="*/ 569 w 569"/>
                  <a:gd name="T126" fmla="*/ 461 h 4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9" h="461">
                    <a:moveTo>
                      <a:pt x="512" y="226"/>
                    </a:moveTo>
                    <a:lnTo>
                      <a:pt x="515" y="212"/>
                    </a:lnTo>
                    <a:lnTo>
                      <a:pt x="509" y="203"/>
                    </a:lnTo>
                    <a:lnTo>
                      <a:pt x="500" y="195"/>
                    </a:lnTo>
                    <a:lnTo>
                      <a:pt x="486" y="189"/>
                    </a:lnTo>
                    <a:lnTo>
                      <a:pt x="489" y="176"/>
                    </a:lnTo>
                    <a:lnTo>
                      <a:pt x="498" y="166"/>
                    </a:lnTo>
                    <a:lnTo>
                      <a:pt x="506" y="156"/>
                    </a:lnTo>
                    <a:lnTo>
                      <a:pt x="509" y="147"/>
                    </a:lnTo>
                    <a:lnTo>
                      <a:pt x="512" y="132"/>
                    </a:lnTo>
                    <a:lnTo>
                      <a:pt x="510" y="113"/>
                    </a:lnTo>
                    <a:lnTo>
                      <a:pt x="503" y="70"/>
                    </a:lnTo>
                    <a:lnTo>
                      <a:pt x="495" y="49"/>
                    </a:lnTo>
                    <a:lnTo>
                      <a:pt x="487" y="30"/>
                    </a:lnTo>
                    <a:lnTo>
                      <a:pt x="478" y="15"/>
                    </a:lnTo>
                    <a:lnTo>
                      <a:pt x="469" y="6"/>
                    </a:lnTo>
                    <a:lnTo>
                      <a:pt x="370" y="36"/>
                    </a:lnTo>
                    <a:lnTo>
                      <a:pt x="363" y="18"/>
                    </a:lnTo>
                    <a:lnTo>
                      <a:pt x="303" y="21"/>
                    </a:lnTo>
                    <a:lnTo>
                      <a:pt x="274" y="27"/>
                    </a:lnTo>
                    <a:lnTo>
                      <a:pt x="249" y="35"/>
                    </a:lnTo>
                    <a:lnTo>
                      <a:pt x="235" y="29"/>
                    </a:lnTo>
                    <a:lnTo>
                      <a:pt x="223" y="20"/>
                    </a:lnTo>
                    <a:lnTo>
                      <a:pt x="203" y="0"/>
                    </a:lnTo>
                    <a:lnTo>
                      <a:pt x="183" y="3"/>
                    </a:lnTo>
                    <a:lnTo>
                      <a:pt x="163" y="10"/>
                    </a:lnTo>
                    <a:lnTo>
                      <a:pt x="120" y="35"/>
                    </a:lnTo>
                    <a:lnTo>
                      <a:pt x="77" y="63"/>
                    </a:lnTo>
                    <a:lnTo>
                      <a:pt x="43" y="83"/>
                    </a:lnTo>
                    <a:lnTo>
                      <a:pt x="32" y="87"/>
                    </a:lnTo>
                    <a:lnTo>
                      <a:pt x="21" y="98"/>
                    </a:lnTo>
                    <a:lnTo>
                      <a:pt x="4" y="118"/>
                    </a:lnTo>
                    <a:lnTo>
                      <a:pt x="14" y="153"/>
                    </a:lnTo>
                    <a:lnTo>
                      <a:pt x="12" y="158"/>
                    </a:lnTo>
                    <a:lnTo>
                      <a:pt x="7" y="166"/>
                    </a:lnTo>
                    <a:lnTo>
                      <a:pt x="4" y="176"/>
                    </a:lnTo>
                    <a:lnTo>
                      <a:pt x="0" y="189"/>
                    </a:lnTo>
                    <a:lnTo>
                      <a:pt x="34" y="241"/>
                    </a:lnTo>
                    <a:lnTo>
                      <a:pt x="38" y="278"/>
                    </a:lnTo>
                    <a:lnTo>
                      <a:pt x="41" y="299"/>
                    </a:lnTo>
                    <a:lnTo>
                      <a:pt x="50" y="329"/>
                    </a:lnTo>
                    <a:lnTo>
                      <a:pt x="58" y="341"/>
                    </a:lnTo>
                    <a:lnTo>
                      <a:pt x="66" y="353"/>
                    </a:lnTo>
                    <a:lnTo>
                      <a:pt x="77" y="361"/>
                    </a:lnTo>
                    <a:lnTo>
                      <a:pt x="89" y="366"/>
                    </a:lnTo>
                    <a:lnTo>
                      <a:pt x="101" y="369"/>
                    </a:lnTo>
                    <a:lnTo>
                      <a:pt x="114" y="370"/>
                    </a:lnTo>
                    <a:lnTo>
                      <a:pt x="137" y="364"/>
                    </a:lnTo>
                    <a:lnTo>
                      <a:pt x="154" y="382"/>
                    </a:lnTo>
                    <a:lnTo>
                      <a:pt x="152" y="395"/>
                    </a:lnTo>
                    <a:lnTo>
                      <a:pt x="152" y="401"/>
                    </a:lnTo>
                    <a:lnTo>
                      <a:pt x="157" y="406"/>
                    </a:lnTo>
                    <a:lnTo>
                      <a:pt x="161" y="402"/>
                    </a:lnTo>
                    <a:lnTo>
                      <a:pt x="166" y="398"/>
                    </a:lnTo>
                    <a:lnTo>
                      <a:pt x="172" y="387"/>
                    </a:lnTo>
                    <a:lnTo>
                      <a:pt x="194" y="387"/>
                    </a:lnTo>
                    <a:lnTo>
                      <a:pt x="210" y="393"/>
                    </a:lnTo>
                    <a:lnTo>
                      <a:pt x="223" y="404"/>
                    </a:lnTo>
                    <a:lnTo>
                      <a:pt x="226" y="410"/>
                    </a:lnTo>
                    <a:lnTo>
                      <a:pt x="229" y="419"/>
                    </a:lnTo>
                    <a:lnTo>
                      <a:pt x="261" y="426"/>
                    </a:lnTo>
                    <a:lnTo>
                      <a:pt x="277" y="439"/>
                    </a:lnTo>
                    <a:lnTo>
                      <a:pt x="284" y="442"/>
                    </a:lnTo>
                    <a:lnTo>
                      <a:pt x="298" y="447"/>
                    </a:lnTo>
                    <a:lnTo>
                      <a:pt x="332" y="441"/>
                    </a:lnTo>
                    <a:lnTo>
                      <a:pt x="364" y="461"/>
                    </a:lnTo>
                    <a:lnTo>
                      <a:pt x="384" y="444"/>
                    </a:lnTo>
                    <a:lnTo>
                      <a:pt x="418" y="439"/>
                    </a:lnTo>
                    <a:lnTo>
                      <a:pt x="437" y="435"/>
                    </a:lnTo>
                    <a:lnTo>
                      <a:pt x="444" y="435"/>
                    </a:lnTo>
                    <a:lnTo>
                      <a:pt x="450" y="438"/>
                    </a:lnTo>
                    <a:lnTo>
                      <a:pt x="450" y="442"/>
                    </a:lnTo>
                    <a:lnTo>
                      <a:pt x="447" y="447"/>
                    </a:lnTo>
                    <a:lnTo>
                      <a:pt x="444" y="452"/>
                    </a:lnTo>
                    <a:lnTo>
                      <a:pt x="444" y="453"/>
                    </a:lnTo>
                    <a:lnTo>
                      <a:pt x="507" y="456"/>
                    </a:lnTo>
                    <a:lnTo>
                      <a:pt x="504" y="424"/>
                    </a:lnTo>
                    <a:lnTo>
                      <a:pt x="569" y="318"/>
                    </a:lnTo>
                    <a:lnTo>
                      <a:pt x="555" y="284"/>
                    </a:lnTo>
                    <a:lnTo>
                      <a:pt x="546" y="263"/>
                    </a:lnTo>
                    <a:lnTo>
                      <a:pt x="535" y="247"/>
                    </a:lnTo>
                    <a:lnTo>
                      <a:pt x="512" y="22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4" name="Freeform 1252"/>
              <p:cNvSpPr>
                <a:spLocks/>
              </p:cNvSpPr>
              <p:nvPr/>
            </p:nvSpPr>
            <p:spPr bwMode="auto">
              <a:xfrm>
                <a:off x="5084" y="2755"/>
                <a:ext cx="33" cy="39"/>
              </a:xfrm>
              <a:custGeom>
                <a:avLst/>
                <a:gdLst>
                  <a:gd name="T0" fmla="*/ 2 w 33"/>
                  <a:gd name="T1" fmla="*/ 2 h 39"/>
                  <a:gd name="T2" fmla="*/ 5 w 33"/>
                  <a:gd name="T3" fmla="*/ 5 h 39"/>
                  <a:gd name="T4" fmla="*/ 8 w 33"/>
                  <a:gd name="T5" fmla="*/ 6 h 39"/>
                  <a:gd name="T6" fmla="*/ 11 w 33"/>
                  <a:gd name="T7" fmla="*/ 8 h 39"/>
                  <a:gd name="T8" fmla="*/ 14 w 33"/>
                  <a:gd name="T9" fmla="*/ 9 h 39"/>
                  <a:gd name="T10" fmla="*/ 17 w 33"/>
                  <a:gd name="T11" fmla="*/ 11 h 39"/>
                  <a:gd name="T12" fmla="*/ 20 w 33"/>
                  <a:gd name="T13" fmla="*/ 12 h 39"/>
                  <a:gd name="T14" fmla="*/ 22 w 33"/>
                  <a:gd name="T15" fmla="*/ 16 h 39"/>
                  <a:gd name="T16" fmla="*/ 25 w 33"/>
                  <a:gd name="T17" fmla="*/ 17 h 39"/>
                  <a:gd name="T18" fmla="*/ 26 w 33"/>
                  <a:gd name="T19" fmla="*/ 20 h 39"/>
                  <a:gd name="T20" fmla="*/ 28 w 33"/>
                  <a:gd name="T21" fmla="*/ 23 h 39"/>
                  <a:gd name="T22" fmla="*/ 28 w 33"/>
                  <a:gd name="T23" fmla="*/ 26 h 39"/>
                  <a:gd name="T24" fmla="*/ 28 w 33"/>
                  <a:gd name="T25" fmla="*/ 29 h 39"/>
                  <a:gd name="T26" fmla="*/ 28 w 33"/>
                  <a:gd name="T27" fmla="*/ 32 h 39"/>
                  <a:gd name="T28" fmla="*/ 26 w 33"/>
                  <a:gd name="T29" fmla="*/ 36 h 39"/>
                  <a:gd name="T30" fmla="*/ 30 w 33"/>
                  <a:gd name="T31" fmla="*/ 39 h 39"/>
                  <a:gd name="T32" fmla="*/ 31 w 33"/>
                  <a:gd name="T33" fmla="*/ 36 h 39"/>
                  <a:gd name="T34" fmla="*/ 33 w 33"/>
                  <a:gd name="T35" fmla="*/ 31 h 39"/>
                  <a:gd name="T36" fmla="*/ 33 w 33"/>
                  <a:gd name="T37" fmla="*/ 28 h 39"/>
                  <a:gd name="T38" fmla="*/ 33 w 33"/>
                  <a:gd name="T39" fmla="*/ 25 h 39"/>
                  <a:gd name="T40" fmla="*/ 31 w 33"/>
                  <a:gd name="T41" fmla="*/ 22 h 39"/>
                  <a:gd name="T42" fmla="*/ 30 w 33"/>
                  <a:gd name="T43" fmla="*/ 19 h 39"/>
                  <a:gd name="T44" fmla="*/ 28 w 33"/>
                  <a:gd name="T45" fmla="*/ 17 h 39"/>
                  <a:gd name="T46" fmla="*/ 26 w 33"/>
                  <a:gd name="T47" fmla="*/ 14 h 39"/>
                  <a:gd name="T48" fmla="*/ 23 w 33"/>
                  <a:gd name="T49" fmla="*/ 11 h 39"/>
                  <a:gd name="T50" fmla="*/ 20 w 33"/>
                  <a:gd name="T51" fmla="*/ 9 h 39"/>
                  <a:gd name="T52" fmla="*/ 17 w 33"/>
                  <a:gd name="T53" fmla="*/ 8 h 39"/>
                  <a:gd name="T54" fmla="*/ 14 w 33"/>
                  <a:gd name="T55" fmla="*/ 6 h 39"/>
                  <a:gd name="T56" fmla="*/ 11 w 33"/>
                  <a:gd name="T57" fmla="*/ 3 h 39"/>
                  <a:gd name="T58" fmla="*/ 8 w 33"/>
                  <a:gd name="T59" fmla="*/ 2 h 39"/>
                  <a:gd name="T60" fmla="*/ 5 w 33"/>
                  <a:gd name="T61" fmla="*/ 0 h 39"/>
                  <a:gd name="T62" fmla="*/ 3 w 33"/>
                  <a:gd name="T63" fmla="*/ 2 h 39"/>
                  <a:gd name="T64" fmla="*/ 2 w 33"/>
                  <a:gd name="T65" fmla="*/ 2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9"/>
                  <a:gd name="T101" fmla="*/ 33 w 33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9">
                    <a:moveTo>
                      <a:pt x="0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5" y="17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5" name="Freeform 1253"/>
              <p:cNvSpPr>
                <a:spLocks/>
              </p:cNvSpPr>
              <p:nvPr/>
            </p:nvSpPr>
            <p:spPr bwMode="auto">
              <a:xfrm>
                <a:off x="5084" y="2755"/>
                <a:ext cx="33" cy="39"/>
              </a:xfrm>
              <a:custGeom>
                <a:avLst/>
                <a:gdLst>
                  <a:gd name="T0" fmla="*/ 2 w 33"/>
                  <a:gd name="T1" fmla="*/ 2 h 39"/>
                  <a:gd name="T2" fmla="*/ 5 w 33"/>
                  <a:gd name="T3" fmla="*/ 5 h 39"/>
                  <a:gd name="T4" fmla="*/ 8 w 33"/>
                  <a:gd name="T5" fmla="*/ 6 h 39"/>
                  <a:gd name="T6" fmla="*/ 11 w 33"/>
                  <a:gd name="T7" fmla="*/ 8 h 39"/>
                  <a:gd name="T8" fmla="*/ 14 w 33"/>
                  <a:gd name="T9" fmla="*/ 9 h 39"/>
                  <a:gd name="T10" fmla="*/ 17 w 33"/>
                  <a:gd name="T11" fmla="*/ 11 h 39"/>
                  <a:gd name="T12" fmla="*/ 20 w 33"/>
                  <a:gd name="T13" fmla="*/ 12 h 39"/>
                  <a:gd name="T14" fmla="*/ 22 w 33"/>
                  <a:gd name="T15" fmla="*/ 16 h 39"/>
                  <a:gd name="T16" fmla="*/ 25 w 33"/>
                  <a:gd name="T17" fmla="*/ 17 h 39"/>
                  <a:gd name="T18" fmla="*/ 26 w 33"/>
                  <a:gd name="T19" fmla="*/ 20 h 39"/>
                  <a:gd name="T20" fmla="*/ 28 w 33"/>
                  <a:gd name="T21" fmla="*/ 23 h 39"/>
                  <a:gd name="T22" fmla="*/ 28 w 33"/>
                  <a:gd name="T23" fmla="*/ 26 h 39"/>
                  <a:gd name="T24" fmla="*/ 28 w 33"/>
                  <a:gd name="T25" fmla="*/ 29 h 39"/>
                  <a:gd name="T26" fmla="*/ 28 w 33"/>
                  <a:gd name="T27" fmla="*/ 32 h 39"/>
                  <a:gd name="T28" fmla="*/ 26 w 33"/>
                  <a:gd name="T29" fmla="*/ 36 h 39"/>
                  <a:gd name="T30" fmla="*/ 30 w 33"/>
                  <a:gd name="T31" fmla="*/ 39 h 39"/>
                  <a:gd name="T32" fmla="*/ 31 w 33"/>
                  <a:gd name="T33" fmla="*/ 36 h 39"/>
                  <a:gd name="T34" fmla="*/ 33 w 33"/>
                  <a:gd name="T35" fmla="*/ 31 h 39"/>
                  <a:gd name="T36" fmla="*/ 33 w 33"/>
                  <a:gd name="T37" fmla="*/ 28 h 39"/>
                  <a:gd name="T38" fmla="*/ 33 w 33"/>
                  <a:gd name="T39" fmla="*/ 25 h 39"/>
                  <a:gd name="T40" fmla="*/ 31 w 33"/>
                  <a:gd name="T41" fmla="*/ 22 h 39"/>
                  <a:gd name="T42" fmla="*/ 30 w 33"/>
                  <a:gd name="T43" fmla="*/ 19 h 39"/>
                  <a:gd name="T44" fmla="*/ 28 w 33"/>
                  <a:gd name="T45" fmla="*/ 17 h 39"/>
                  <a:gd name="T46" fmla="*/ 26 w 33"/>
                  <a:gd name="T47" fmla="*/ 14 h 39"/>
                  <a:gd name="T48" fmla="*/ 23 w 33"/>
                  <a:gd name="T49" fmla="*/ 11 h 39"/>
                  <a:gd name="T50" fmla="*/ 20 w 33"/>
                  <a:gd name="T51" fmla="*/ 9 h 39"/>
                  <a:gd name="T52" fmla="*/ 17 w 33"/>
                  <a:gd name="T53" fmla="*/ 8 h 39"/>
                  <a:gd name="T54" fmla="*/ 14 w 33"/>
                  <a:gd name="T55" fmla="*/ 6 h 39"/>
                  <a:gd name="T56" fmla="*/ 11 w 33"/>
                  <a:gd name="T57" fmla="*/ 3 h 39"/>
                  <a:gd name="T58" fmla="*/ 8 w 33"/>
                  <a:gd name="T59" fmla="*/ 2 h 39"/>
                  <a:gd name="T60" fmla="*/ 5 w 33"/>
                  <a:gd name="T61" fmla="*/ 0 h 39"/>
                  <a:gd name="T62" fmla="*/ 3 w 33"/>
                  <a:gd name="T63" fmla="*/ 2 h 39"/>
                  <a:gd name="T64" fmla="*/ 2 w 33"/>
                  <a:gd name="T65" fmla="*/ 2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9"/>
                  <a:gd name="T101" fmla="*/ 33 w 33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9">
                    <a:moveTo>
                      <a:pt x="0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5" y="17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5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6" name="Freeform 1254"/>
              <p:cNvSpPr>
                <a:spLocks/>
              </p:cNvSpPr>
              <p:nvPr/>
            </p:nvSpPr>
            <p:spPr bwMode="auto">
              <a:xfrm>
                <a:off x="5084" y="2715"/>
                <a:ext cx="26" cy="42"/>
              </a:xfrm>
              <a:custGeom>
                <a:avLst/>
                <a:gdLst>
                  <a:gd name="T0" fmla="*/ 23 w 26"/>
                  <a:gd name="T1" fmla="*/ 0 h 42"/>
                  <a:gd name="T2" fmla="*/ 23 w 26"/>
                  <a:gd name="T3" fmla="*/ 2 h 42"/>
                  <a:gd name="T4" fmla="*/ 23 w 26"/>
                  <a:gd name="T5" fmla="*/ 3 h 42"/>
                  <a:gd name="T6" fmla="*/ 22 w 26"/>
                  <a:gd name="T7" fmla="*/ 3 h 42"/>
                  <a:gd name="T8" fmla="*/ 22 w 26"/>
                  <a:gd name="T9" fmla="*/ 5 h 42"/>
                  <a:gd name="T10" fmla="*/ 22 w 26"/>
                  <a:gd name="T11" fmla="*/ 6 h 42"/>
                  <a:gd name="T12" fmla="*/ 20 w 26"/>
                  <a:gd name="T13" fmla="*/ 6 h 42"/>
                  <a:gd name="T14" fmla="*/ 20 w 26"/>
                  <a:gd name="T15" fmla="*/ 8 h 42"/>
                  <a:gd name="T16" fmla="*/ 19 w 26"/>
                  <a:gd name="T17" fmla="*/ 9 h 42"/>
                  <a:gd name="T18" fmla="*/ 19 w 26"/>
                  <a:gd name="T19" fmla="*/ 11 h 42"/>
                  <a:gd name="T20" fmla="*/ 17 w 26"/>
                  <a:gd name="T21" fmla="*/ 11 h 42"/>
                  <a:gd name="T22" fmla="*/ 17 w 26"/>
                  <a:gd name="T23" fmla="*/ 12 h 42"/>
                  <a:gd name="T24" fmla="*/ 16 w 26"/>
                  <a:gd name="T25" fmla="*/ 14 h 42"/>
                  <a:gd name="T26" fmla="*/ 14 w 26"/>
                  <a:gd name="T27" fmla="*/ 16 h 42"/>
                  <a:gd name="T28" fmla="*/ 13 w 26"/>
                  <a:gd name="T29" fmla="*/ 16 h 42"/>
                  <a:gd name="T30" fmla="*/ 13 w 26"/>
                  <a:gd name="T31" fmla="*/ 17 h 42"/>
                  <a:gd name="T32" fmla="*/ 11 w 26"/>
                  <a:gd name="T33" fmla="*/ 19 h 42"/>
                  <a:gd name="T34" fmla="*/ 10 w 26"/>
                  <a:gd name="T35" fmla="*/ 20 h 42"/>
                  <a:gd name="T36" fmla="*/ 10 w 26"/>
                  <a:gd name="T37" fmla="*/ 22 h 42"/>
                  <a:gd name="T38" fmla="*/ 8 w 26"/>
                  <a:gd name="T39" fmla="*/ 23 h 42"/>
                  <a:gd name="T40" fmla="*/ 6 w 26"/>
                  <a:gd name="T41" fmla="*/ 23 h 42"/>
                  <a:gd name="T42" fmla="*/ 6 w 26"/>
                  <a:gd name="T43" fmla="*/ 25 h 42"/>
                  <a:gd name="T44" fmla="*/ 5 w 26"/>
                  <a:gd name="T45" fmla="*/ 26 h 42"/>
                  <a:gd name="T46" fmla="*/ 3 w 26"/>
                  <a:gd name="T47" fmla="*/ 28 h 42"/>
                  <a:gd name="T48" fmla="*/ 3 w 26"/>
                  <a:gd name="T49" fmla="*/ 29 h 42"/>
                  <a:gd name="T50" fmla="*/ 2 w 26"/>
                  <a:gd name="T51" fmla="*/ 31 h 42"/>
                  <a:gd name="T52" fmla="*/ 2 w 26"/>
                  <a:gd name="T53" fmla="*/ 32 h 42"/>
                  <a:gd name="T54" fmla="*/ 2 w 26"/>
                  <a:gd name="T55" fmla="*/ 34 h 42"/>
                  <a:gd name="T56" fmla="*/ 2 w 26"/>
                  <a:gd name="T57" fmla="*/ 36 h 42"/>
                  <a:gd name="T58" fmla="*/ 0 w 26"/>
                  <a:gd name="T59" fmla="*/ 37 h 42"/>
                  <a:gd name="T60" fmla="*/ 0 w 26"/>
                  <a:gd name="T61" fmla="*/ 39 h 42"/>
                  <a:gd name="T62" fmla="*/ 0 w 26"/>
                  <a:gd name="T63" fmla="*/ 42 h 42"/>
                  <a:gd name="T64" fmla="*/ 3 w 26"/>
                  <a:gd name="T65" fmla="*/ 42 h 42"/>
                  <a:gd name="T66" fmla="*/ 3 w 26"/>
                  <a:gd name="T67" fmla="*/ 40 h 42"/>
                  <a:gd name="T68" fmla="*/ 3 w 26"/>
                  <a:gd name="T69" fmla="*/ 39 h 42"/>
                  <a:gd name="T70" fmla="*/ 3 w 26"/>
                  <a:gd name="T71" fmla="*/ 37 h 42"/>
                  <a:gd name="T72" fmla="*/ 5 w 26"/>
                  <a:gd name="T73" fmla="*/ 36 h 42"/>
                  <a:gd name="T74" fmla="*/ 5 w 26"/>
                  <a:gd name="T75" fmla="*/ 34 h 42"/>
                  <a:gd name="T76" fmla="*/ 5 w 26"/>
                  <a:gd name="T77" fmla="*/ 32 h 42"/>
                  <a:gd name="T78" fmla="*/ 6 w 26"/>
                  <a:gd name="T79" fmla="*/ 31 h 42"/>
                  <a:gd name="T80" fmla="*/ 6 w 26"/>
                  <a:gd name="T81" fmla="*/ 29 h 42"/>
                  <a:gd name="T82" fmla="*/ 8 w 26"/>
                  <a:gd name="T83" fmla="*/ 28 h 42"/>
                  <a:gd name="T84" fmla="*/ 10 w 26"/>
                  <a:gd name="T85" fmla="*/ 26 h 42"/>
                  <a:gd name="T86" fmla="*/ 11 w 26"/>
                  <a:gd name="T87" fmla="*/ 25 h 42"/>
                  <a:gd name="T88" fmla="*/ 11 w 26"/>
                  <a:gd name="T89" fmla="*/ 23 h 42"/>
                  <a:gd name="T90" fmla="*/ 13 w 26"/>
                  <a:gd name="T91" fmla="*/ 22 h 42"/>
                  <a:gd name="T92" fmla="*/ 14 w 26"/>
                  <a:gd name="T93" fmla="*/ 20 h 42"/>
                  <a:gd name="T94" fmla="*/ 14 w 26"/>
                  <a:gd name="T95" fmla="*/ 19 h 42"/>
                  <a:gd name="T96" fmla="*/ 16 w 26"/>
                  <a:gd name="T97" fmla="*/ 19 h 42"/>
                  <a:gd name="T98" fmla="*/ 17 w 26"/>
                  <a:gd name="T99" fmla="*/ 17 h 42"/>
                  <a:gd name="T100" fmla="*/ 17 w 26"/>
                  <a:gd name="T101" fmla="*/ 16 h 42"/>
                  <a:gd name="T102" fmla="*/ 19 w 26"/>
                  <a:gd name="T103" fmla="*/ 16 h 42"/>
                  <a:gd name="T104" fmla="*/ 20 w 26"/>
                  <a:gd name="T105" fmla="*/ 14 h 42"/>
                  <a:gd name="T106" fmla="*/ 20 w 26"/>
                  <a:gd name="T107" fmla="*/ 12 h 42"/>
                  <a:gd name="T108" fmla="*/ 22 w 26"/>
                  <a:gd name="T109" fmla="*/ 11 h 42"/>
                  <a:gd name="T110" fmla="*/ 23 w 26"/>
                  <a:gd name="T111" fmla="*/ 9 h 42"/>
                  <a:gd name="T112" fmla="*/ 25 w 26"/>
                  <a:gd name="T113" fmla="*/ 8 h 42"/>
                  <a:gd name="T114" fmla="*/ 25 w 26"/>
                  <a:gd name="T115" fmla="*/ 6 h 42"/>
                  <a:gd name="T116" fmla="*/ 25 w 26"/>
                  <a:gd name="T117" fmla="*/ 5 h 42"/>
                  <a:gd name="T118" fmla="*/ 26 w 26"/>
                  <a:gd name="T119" fmla="*/ 3 h 42"/>
                  <a:gd name="T120" fmla="*/ 26 w 26"/>
                  <a:gd name="T121" fmla="*/ 2 h 42"/>
                  <a:gd name="T122" fmla="*/ 26 w 26"/>
                  <a:gd name="T123" fmla="*/ 0 h 42"/>
                  <a:gd name="T124" fmla="*/ 23 w 26"/>
                  <a:gd name="T125" fmla="*/ 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"/>
                  <a:gd name="T190" fmla="*/ 0 h 42"/>
                  <a:gd name="T191" fmla="*/ 26 w 26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" h="42">
                    <a:moveTo>
                      <a:pt x="23" y="0"/>
                    </a:moveTo>
                    <a:lnTo>
                      <a:pt x="23" y="2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2" y="11"/>
                    </a:lnTo>
                    <a:lnTo>
                      <a:pt x="23" y="9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7" name="Freeform 1255"/>
              <p:cNvSpPr>
                <a:spLocks/>
              </p:cNvSpPr>
              <p:nvPr/>
            </p:nvSpPr>
            <p:spPr bwMode="auto">
              <a:xfrm>
                <a:off x="5084" y="2715"/>
                <a:ext cx="26" cy="42"/>
              </a:xfrm>
              <a:custGeom>
                <a:avLst/>
                <a:gdLst>
                  <a:gd name="T0" fmla="*/ 23 w 26"/>
                  <a:gd name="T1" fmla="*/ 0 h 42"/>
                  <a:gd name="T2" fmla="*/ 23 w 26"/>
                  <a:gd name="T3" fmla="*/ 2 h 42"/>
                  <a:gd name="T4" fmla="*/ 23 w 26"/>
                  <a:gd name="T5" fmla="*/ 3 h 42"/>
                  <a:gd name="T6" fmla="*/ 22 w 26"/>
                  <a:gd name="T7" fmla="*/ 3 h 42"/>
                  <a:gd name="T8" fmla="*/ 22 w 26"/>
                  <a:gd name="T9" fmla="*/ 5 h 42"/>
                  <a:gd name="T10" fmla="*/ 22 w 26"/>
                  <a:gd name="T11" fmla="*/ 6 h 42"/>
                  <a:gd name="T12" fmla="*/ 20 w 26"/>
                  <a:gd name="T13" fmla="*/ 6 h 42"/>
                  <a:gd name="T14" fmla="*/ 20 w 26"/>
                  <a:gd name="T15" fmla="*/ 8 h 42"/>
                  <a:gd name="T16" fmla="*/ 19 w 26"/>
                  <a:gd name="T17" fmla="*/ 9 h 42"/>
                  <a:gd name="T18" fmla="*/ 19 w 26"/>
                  <a:gd name="T19" fmla="*/ 11 h 42"/>
                  <a:gd name="T20" fmla="*/ 17 w 26"/>
                  <a:gd name="T21" fmla="*/ 11 h 42"/>
                  <a:gd name="T22" fmla="*/ 17 w 26"/>
                  <a:gd name="T23" fmla="*/ 12 h 42"/>
                  <a:gd name="T24" fmla="*/ 16 w 26"/>
                  <a:gd name="T25" fmla="*/ 14 h 42"/>
                  <a:gd name="T26" fmla="*/ 14 w 26"/>
                  <a:gd name="T27" fmla="*/ 16 h 42"/>
                  <a:gd name="T28" fmla="*/ 13 w 26"/>
                  <a:gd name="T29" fmla="*/ 16 h 42"/>
                  <a:gd name="T30" fmla="*/ 13 w 26"/>
                  <a:gd name="T31" fmla="*/ 17 h 42"/>
                  <a:gd name="T32" fmla="*/ 11 w 26"/>
                  <a:gd name="T33" fmla="*/ 19 h 42"/>
                  <a:gd name="T34" fmla="*/ 10 w 26"/>
                  <a:gd name="T35" fmla="*/ 20 h 42"/>
                  <a:gd name="T36" fmla="*/ 10 w 26"/>
                  <a:gd name="T37" fmla="*/ 22 h 42"/>
                  <a:gd name="T38" fmla="*/ 8 w 26"/>
                  <a:gd name="T39" fmla="*/ 23 h 42"/>
                  <a:gd name="T40" fmla="*/ 6 w 26"/>
                  <a:gd name="T41" fmla="*/ 23 h 42"/>
                  <a:gd name="T42" fmla="*/ 6 w 26"/>
                  <a:gd name="T43" fmla="*/ 25 h 42"/>
                  <a:gd name="T44" fmla="*/ 5 w 26"/>
                  <a:gd name="T45" fmla="*/ 26 h 42"/>
                  <a:gd name="T46" fmla="*/ 3 w 26"/>
                  <a:gd name="T47" fmla="*/ 28 h 42"/>
                  <a:gd name="T48" fmla="*/ 3 w 26"/>
                  <a:gd name="T49" fmla="*/ 29 h 42"/>
                  <a:gd name="T50" fmla="*/ 2 w 26"/>
                  <a:gd name="T51" fmla="*/ 31 h 42"/>
                  <a:gd name="T52" fmla="*/ 2 w 26"/>
                  <a:gd name="T53" fmla="*/ 32 h 42"/>
                  <a:gd name="T54" fmla="*/ 2 w 26"/>
                  <a:gd name="T55" fmla="*/ 34 h 42"/>
                  <a:gd name="T56" fmla="*/ 2 w 26"/>
                  <a:gd name="T57" fmla="*/ 36 h 42"/>
                  <a:gd name="T58" fmla="*/ 0 w 26"/>
                  <a:gd name="T59" fmla="*/ 37 h 42"/>
                  <a:gd name="T60" fmla="*/ 0 w 26"/>
                  <a:gd name="T61" fmla="*/ 39 h 42"/>
                  <a:gd name="T62" fmla="*/ 0 w 26"/>
                  <a:gd name="T63" fmla="*/ 42 h 42"/>
                  <a:gd name="T64" fmla="*/ 3 w 26"/>
                  <a:gd name="T65" fmla="*/ 42 h 42"/>
                  <a:gd name="T66" fmla="*/ 3 w 26"/>
                  <a:gd name="T67" fmla="*/ 40 h 42"/>
                  <a:gd name="T68" fmla="*/ 3 w 26"/>
                  <a:gd name="T69" fmla="*/ 39 h 42"/>
                  <a:gd name="T70" fmla="*/ 3 w 26"/>
                  <a:gd name="T71" fmla="*/ 37 h 42"/>
                  <a:gd name="T72" fmla="*/ 5 w 26"/>
                  <a:gd name="T73" fmla="*/ 36 h 42"/>
                  <a:gd name="T74" fmla="*/ 5 w 26"/>
                  <a:gd name="T75" fmla="*/ 34 h 42"/>
                  <a:gd name="T76" fmla="*/ 5 w 26"/>
                  <a:gd name="T77" fmla="*/ 32 h 42"/>
                  <a:gd name="T78" fmla="*/ 6 w 26"/>
                  <a:gd name="T79" fmla="*/ 31 h 42"/>
                  <a:gd name="T80" fmla="*/ 6 w 26"/>
                  <a:gd name="T81" fmla="*/ 29 h 42"/>
                  <a:gd name="T82" fmla="*/ 8 w 26"/>
                  <a:gd name="T83" fmla="*/ 28 h 42"/>
                  <a:gd name="T84" fmla="*/ 10 w 26"/>
                  <a:gd name="T85" fmla="*/ 26 h 42"/>
                  <a:gd name="T86" fmla="*/ 11 w 26"/>
                  <a:gd name="T87" fmla="*/ 25 h 42"/>
                  <a:gd name="T88" fmla="*/ 11 w 26"/>
                  <a:gd name="T89" fmla="*/ 23 h 42"/>
                  <a:gd name="T90" fmla="*/ 13 w 26"/>
                  <a:gd name="T91" fmla="*/ 22 h 42"/>
                  <a:gd name="T92" fmla="*/ 14 w 26"/>
                  <a:gd name="T93" fmla="*/ 20 h 42"/>
                  <a:gd name="T94" fmla="*/ 14 w 26"/>
                  <a:gd name="T95" fmla="*/ 19 h 42"/>
                  <a:gd name="T96" fmla="*/ 16 w 26"/>
                  <a:gd name="T97" fmla="*/ 19 h 42"/>
                  <a:gd name="T98" fmla="*/ 17 w 26"/>
                  <a:gd name="T99" fmla="*/ 17 h 42"/>
                  <a:gd name="T100" fmla="*/ 17 w 26"/>
                  <a:gd name="T101" fmla="*/ 16 h 42"/>
                  <a:gd name="T102" fmla="*/ 19 w 26"/>
                  <a:gd name="T103" fmla="*/ 16 h 42"/>
                  <a:gd name="T104" fmla="*/ 20 w 26"/>
                  <a:gd name="T105" fmla="*/ 14 h 42"/>
                  <a:gd name="T106" fmla="*/ 20 w 26"/>
                  <a:gd name="T107" fmla="*/ 12 h 42"/>
                  <a:gd name="T108" fmla="*/ 22 w 26"/>
                  <a:gd name="T109" fmla="*/ 11 h 42"/>
                  <a:gd name="T110" fmla="*/ 23 w 26"/>
                  <a:gd name="T111" fmla="*/ 9 h 42"/>
                  <a:gd name="T112" fmla="*/ 25 w 26"/>
                  <a:gd name="T113" fmla="*/ 8 h 42"/>
                  <a:gd name="T114" fmla="*/ 25 w 26"/>
                  <a:gd name="T115" fmla="*/ 6 h 42"/>
                  <a:gd name="T116" fmla="*/ 25 w 26"/>
                  <a:gd name="T117" fmla="*/ 5 h 42"/>
                  <a:gd name="T118" fmla="*/ 26 w 26"/>
                  <a:gd name="T119" fmla="*/ 3 h 42"/>
                  <a:gd name="T120" fmla="*/ 26 w 26"/>
                  <a:gd name="T121" fmla="*/ 2 h 42"/>
                  <a:gd name="T122" fmla="*/ 26 w 26"/>
                  <a:gd name="T123" fmla="*/ 0 h 42"/>
                  <a:gd name="T124" fmla="*/ 23 w 26"/>
                  <a:gd name="T125" fmla="*/ 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"/>
                  <a:gd name="T190" fmla="*/ 0 h 42"/>
                  <a:gd name="T191" fmla="*/ 26 w 26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" h="42">
                    <a:moveTo>
                      <a:pt x="23" y="0"/>
                    </a:moveTo>
                    <a:lnTo>
                      <a:pt x="23" y="2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2" y="11"/>
                    </a:lnTo>
                    <a:lnTo>
                      <a:pt x="23" y="9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8" name="Freeform 1256"/>
              <p:cNvSpPr>
                <a:spLocks/>
              </p:cNvSpPr>
              <p:nvPr/>
            </p:nvSpPr>
            <p:spPr bwMode="auto">
              <a:xfrm>
                <a:off x="5067" y="2572"/>
                <a:ext cx="47" cy="143"/>
              </a:xfrm>
              <a:custGeom>
                <a:avLst/>
                <a:gdLst>
                  <a:gd name="T0" fmla="*/ 0 w 47"/>
                  <a:gd name="T1" fmla="*/ 3 h 143"/>
                  <a:gd name="T2" fmla="*/ 5 w 47"/>
                  <a:gd name="T3" fmla="*/ 6 h 143"/>
                  <a:gd name="T4" fmla="*/ 10 w 47"/>
                  <a:gd name="T5" fmla="*/ 12 h 143"/>
                  <a:gd name="T6" fmla="*/ 14 w 47"/>
                  <a:gd name="T7" fmla="*/ 19 h 143"/>
                  <a:gd name="T8" fmla="*/ 19 w 47"/>
                  <a:gd name="T9" fmla="*/ 28 h 143"/>
                  <a:gd name="T10" fmla="*/ 22 w 47"/>
                  <a:gd name="T11" fmla="*/ 36 h 143"/>
                  <a:gd name="T12" fmla="*/ 27 w 47"/>
                  <a:gd name="T13" fmla="*/ 46 h 143"/>
                  <a:gd name="T14" fmla="*/ 30 w 47"/>
                  <a:gd name="T15" fmla="*/ 56 h 143"/>
                  <a:gd name="T16" fmla="*/ 34 w 47"/>
                  <a:gd name="T17" fmla="*/ 66 h 143"/>
                  <a:gd name="T18" fmla="*/ 36 w 47"/>
                  <a:gd name="T19" fmla="*/ 77 h 143"/>
                  <a:gd name="T20" fmla="*/ 39 w 47"/>
                  <a:gd name="T21" fmla="*/ 88 h 143"/>
                  <a:gd name="T22" fmla="*/ 42 w 47"/>
                  <a:gd name="T23" fmla="*/ 99 h 143"/>
                  <a:gd name="T24" fmla="*/ 42 w 47"/>
                  <a:gd name="T25" fmla="*/ 109 h 143"/>
                  <a:gd name="T26" fmla="*/ 43 w 47"/>
                  <a:gd name="T27" fmla="*/ 119 h 143"/>
                  <a:gd name="T28" fmla="*/ 43 w 47"/>
                  <a:gd name="T29" fmla="*/ 128 h 143"/>
                  <a:gd name="T30" fmla="*/ 42 w 47"/>
                  <a:gd name="T31" fmla="*/ 135 h 143"/>
                  <a:gd name="T32" fmla="*/ 40 w 47"/>
                  <a:gd name="T33" fmla="*/ 143 h 143"/>
                  <a:gd name="T34" fmla="*/ 45 w 47"/>
                  <a:gd name="T35" fmla="*/ 140 h 143"/>
                  <a:gd name="T36" fmla="*/ 47 w 47"/>
                  <a:gd name="T37" fmla="*/ 132 h 143"/>
                  <a:gd name="T38" fmla="*/ 47 w 47"/>
                  <a:gd name="T39" fmla="*/ 123 h 143"/>
                  <a:gd name="T40" fmla="*/ 47 w 47"/>
                  <a:gd name="T41" fmla="*/ 114 h 143"/>
                  <a:gd name="T42" fmla="*/ 45 w 47"/>
                  <a:gd name="T43" fmla="*/ 103 h 143"/>
                  <a:gd name="T44" fmla="*/ 43 w 47"/>
                  <a:gd name="T45" fmla="*/ 92 h 143"/>
                  <a:gd name="T46" fmla="*/ 42 w 47"/>
                  <a:gd name="T47" fmla="*/ 82 h 143"/>
                  <a:gd name="T48" fmla="*/ 39 w 47"/>
                  <a:gd name="T49" fmla="*/ 71 h 143"/>
                  <a:gd name="T50" fmla="*/ 36 w 47"/>
                  <a:gd name="T51" fmla="*/ 60 h 143"/>
                  <a:gd name="T52" fmla="*/ 31 w 47"/>
                  <a:gd name="T53" fmla="*/ 49 h 143"/>
                  <a:gd name="T54" fmla="*/ 28 w 47"/>
                  <a:gd name="T55" fmla="*/ 39 h 143"/>
                  <a:gd name="T56" fmla="*/ 23 w 47"/>
                  <a:gd name="T57" fmla="*/ 29 h 143"/>
                  <a:gd name="T58" fmla="*/ 19 w 47"/>
                  <a:gd name="T59" fmla="*/ 22 h 143"/>
                  <a:gd name="T60" fmla="*/ 14 w 47"/>
                  <a:gd name="T61" fmla="*/ 14 h 143"/>
                  <a:gd name="T62" fmla="*/ 11 w 47"/>
                  <a:gd name="T63" fmla="*/ 8 h 143"/>
                  <a:gd name="T64" fmla="*/ 5 w 47"/>
                  <a:gd name="T65" fmla="*/ 2 h 143"/>
                  <a:gd name="T66" fmla="*/ 2 w 47"/>
                  <a:gd name="T67" fmla="*/ 0 h 143"/>
                  <a:gd name="T68" fmla="*/ 2 w 47"/>
                  <a:gd name="T69" fmla="*/ 0 h 1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143"/>
                  <a:gd name="T107" fmla="*/ 47 w 47"/>
                  <a:gd name="T108" fmla="*/ 143 h 1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143">
                    <a:moveTo>
                      <a:pt x="3" y="3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8" y="9"/>
                    </a:lnTo>
                    <a:lnTo>
                      <a:pt x="10" y="12"/>
                    </a:lnTo>
                    <a:lnTo>
                      <a:pt x="11" y="16"/>
                    </a:lnTo>
                    <a:lnTo>
                      <a:pt x="14" y="19"/>
                    </a:lnTo>
                    <a:lnTo>
                      <a:pt x="16" y="23"/>
                    </a:lnTo>
                    <a:lnTo>
                      <a:pt x="19" y="28"/>
                    </a:lnTo>
                    <a:lnTo>
                      <a:pt x="20" y="31"/>
                    </a:lnTo>
                    <a:lnTo>
                      <a:pt x="22" y="36"/>
                    </a:lnTo>
                    <a:lnTo>
                      <a:pt x="25" y="40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6"/>
                    </a:lnTo>
                    <a:lnTo>
                      <a:pt x="36" y="71"/>
                    </a:lnTo>
                    <a:lnTo>
                      <a:pt x="36" y="77"/>
                    </a:lnTo>
                    <a:lnTo>
                      <a:pt x="37" y="83"/>
                    </a:lnTo>
                    <a:lnTo>
                      <a:pt x="39" y="88"/>
                    </a:lnTo>
                    <a:lnTo>
                      <a:pt x="40" y="94"/>
                    </a:lnTo>
                    <a:lnTo>
                      <a:pt x="42" y="99"/>
                    </a:lnTo>
                    <a:lnTo>
                      <a:pt x="42" y="105"/>
                    </a:lnTo>
                    <a:lnTo>
                      <a:pt x="42" y="109"/>
                    </a:lnTo>
                    <a:lnTo>
                      <a:pt x="42" y="114"/>
                    </a:lnTo>
                    <a:lnTo>
                      <a:pt x="43" y="119"/>
                    </a:lnTo>
                    <a:lnTo>
                      <a:pt x="43" y="123"/>
                    </a:lnTo>
                    <a:lnTo>
                      <a:pt x="43" y="128"/>
                    </a:lnTo>
                    <a:lnTo>
                      <a:pt x="42" y="132"/>
                    </a:lnTo>
                    <a:lnTo>
                      <a:pt x="42" y="135"/>
                    </a:lnTo>
                    <a:lnTo>
                      <a:pt x="42" y="139"/>
                    </a:lnTo>
                    <a:lnTo>
                      <a:pt x="40" y="143"/>
                    </a:lnTo>
                    <a:lnTo>
                      <a:pt x="43" y="143"/>
                    </a:lnTo>
                    <a:lnTo>
                      <a:pt x="45" y="140"/>
                    </a:lnTo>
                    <a:lnTo>
                      <a:pt x="45" y="137"/>
                    </a:lnTo>
                    <a:lnTo>
                      <a:pt x="47" y="132"/>
                    </a:lnTo>
                    <a:lnTo>
                      <a:pt x="47" y="128"/>
                    </a:lnTo>
                    <a:lnTo>
                      <a:pt x="47" y="123"/>
                    </a:lnTo>
                    <a:lnTo>
                      <a:pt x="47" y="119"/>
                    </a:lnTo>
                    <a:lnTo>
                      <a:pt x="47" y="114"/>
                    </a:lnTo>
                    <a:lnTo>
                      <a:pt x="45" y="108"/>
                    </a:lnTo>
                    <a:lnTo>
                      <a:pt x="45" y="103"/>
                    </a:lnTo>
                    <a:lnTo>
                      <a:pt x="45" y="99"/>
                    </a:lnTo>
                    <a:lnTo>
                      <a:pt x="43" y="92"/>
                    </a:lnTo>
                    <a:lnTo>
                      <a:pt x="42" y="88"/>
                    </a:lnTo>
                    <a:lnTo>
                      <a:pt x="42" y="82"/>
                    </a:lnTo>
                    <a:lnTo>
                      <a:pt x="40" y="75"/>
                    </a:lnTo>
                    <a:lnTo>
                      <a:pt x="39" y="71"/>
                    </a:lnTo>
                    <a:lnTo>
                      <a:pt x="37" y="65"/>
                    </a:lnTo>
                    <a:lnTo>
                      <a:pt x="36" y="60"/>
                    </a:lnTo>
                    <a:lnTo>
                      <a:pt x="34" y="54"/>
                    </a:lnTo>
                    <a:lnTo>
                      <a:pt x="31" y="49"/>
                    </a:lnTo>
                    <a:lnTo>
                      <a:pt x="30" y="45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3" y="29"/>
                    </a:lnTo>
                    <a:lnTo>
                      <a:pt x="22" y="25"/>
                    </a:lnTo>
                    <a:lnTo>
                      <a:pt x="19" y="22"/>
                    </a:lnTo>
                    <a:lnTo>
                      <a:pt x="17" y="17"/>
                    </a:lnTo>
                    <a:lnTo>
                      <a:pt x="14" y="14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9" name="Freeform 1257"/>
              <p:cNvSpPr>
                <a:spLocks/>
              </p:cNvSpPr>
              <p:nvPr/>
            </p:nvSpPr>
            <p:spPr bwMode="auto">
              <a:xfrm>
                <a:off x="5067" y="2572"/>
                <a:ext cx="47" cy="143"/>
              </a:xfrm>
              <a:custGeom>
                <a:avLst/>
                <a:gdLst>
                  <a:gd name="T0" fmla="*/ 0 w 47"/>
                  <a:gd name="T1" fmla="*/ 3 h 143"/>
                  <a:gd name="T2" fmla="*/ 5 w 47"/>
                  <a:gd name="T3" fmla="*/ 6 h 143"/>
                  <a:gd name="T4" fmla="*/ 10 w 47"/>
                  <a:gd name="T5" fmla="*/ 12 h 143"/>
                  <a:gd name="T6" fmla="*/ 14 w 47"/>
                  <a:gd name="T7" fmla="*/ 19 h 143"/>
                  <a:gd name="T8" fmla="*/ 19 w 47"/>
                  <a:gd name="T9" fmla="*/ 28 h 143"/>
                  <a:gd name="T10" fmla="*/ 22 w 47"/>
                  <a:gd name="T11" fmla="*/ 36 h 143"/>
                  <a:gd name="T12" fmla="*/ 27 w 47"/>
                  <a:gd name="T13" fmla="*/ 46 h 143"/>
                  <a:gd name="T14" fmla="*/ 30 w 47"/>
                  <a:gd name="T15" fmla="*/ 56 h 143"/>
                  <a:gd name="T16" fmla="*/ 34 w 47"/>
                  <a:gd name="T17" fmla="*/ 66 h 143"/>
                  <a:gd name="T18" fmla="*/ 36 w 47"/>
                  <a:gd name="T19" fmla="*/ 77 h 143"/>
                  <a:gd name="T20" fmla="*/ 39 w 47"/>
                  <a:gd name="T21" fmla="*/ 88 h 143"/>
                  <a:gd name="T22" fmla="*/ 42 w 47"/>
                  <a:gd name="T23" fmla="*/ 99 h 143"/>
                  <a:gd name="T24" fmla="*/ 42 w 47"/>
                  <a:gd name="T25" fmla="*/ 109 h 143"/>
                  <a:gd name="T26" fmla="*/ 43 w 47"/>
                  <a:gd name="T27" fmla="*/ 119 h 143"/>
                  <a:gd name="T28" fmla="*/ 43 w 47"/>
                  <a:gd name="T29" fmla="*/ 128 h 143"/>
                  <a:gd name="T30" fmla="*/ 42 w 47"/>
                  <a:gd name="T31" fmla="*/ 135 h 143"/>
                  <a:gd name="T32" fmla="*/ 40 w 47"/>
                  <a:gd name="T33" fmla="*/ 143 h 143"/>
                  <a:gd name="T34" fmla="*/ 45 w 47"/>
                  <a:gd name="T35" fmla="*/ 140 h 143"/>
                  <a:gd name="T36" fmla="*/ 47 w 47"/>
                  <a:gd name="T37" fmla="*/ 132 h 143"/>
                  <a:gd name="T38" fmla="*/ 47 w 47"/>
                  <a:gd name="T39" fmla="*/ 123 h 143"/>
                  <a:gd name="T40" fmla="*/ 47 w 47"/>
                  <a:gd name="T41" fmla="*/ 114 h 143"/>
                  <a:gd name="T42" fmla="*/ 45 w 47"/>
                  <a:gd name="T43" fmla="*/ 103 h 143"/>
                  <a:gd name="T44" fmla="*/ 43 w 47"/>
                  <a:gd name="T45" fmla="*/ 92 h 143"/>
                  <a:gd name="T46" fmla="*/ 42 w 47"/>
                  <a:gd name="T47" fmla="*/ 82 h 143"/>
                  <a:gd name="T48" fmla="*/ 39 w 47"/>
                  <a:gd name="T49" fmla="*/ 71 h 143"/>
                  <a:gd name="T50" fmla="*/ 36 w 47"/>
                  <a:gd name="T51" fmla="*/ 60 h 143"/>
                  <a:gd name="T52" fmla="*/ 31 w 47"/>
                  <a:gd name="T53" fmla="*/ 49 h 143"/>
                  <a:gd name="T54" fmla="*/ 28 w 47"/>
                  <a:gd name="T55" fmla="*/ 39 h 143"/>
                  <a:gd name="T56" fmla="*/ 23 w 47"/>
                  <a:gd name="T57" fmla="*/ 29 h 143"/>
                  <a:gd name="T58" fmla="*/ 19 w 47"/>
                  <a:gd name="T59" fmla="*/ 22 h 143"/>
                  <a:gd name="T60" fmla="*/ 14 w 47"/>
                  <a:gd name="T61" fmla="*/ 14 h 143"/>
                  <a:gd name="T62" fmla="*/ 11 w 47"/>
                  <a:gd name="T63" fmla="*/ 8 h 143"/>
                  <a:gd name="T64" fmla="*/ 5 w 47"/>
                  <a:gd name="T65" fmla="*/ 2 h 143"/>
                  <a:gd name="T66" fmla="*/ 2 w 47"/>
                  <a:gd name="T67" fmla="*/ 0 h 143"/>
                  <a:gd name="T68" fmla="*/ 2 w 47"/>
                  <a:gd name="T69" fmla="*/ 0 h 1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"/>
                  <a:gd name="T106" fmla="*/ 0 h 143"/>
                  <a:gd name="T107" fmla="*/ 47 w 47"/>
                  <a:gd name="T108" fmla="*/ 143 h 1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" h="143">
                    <a:moveTo>
                      <a:pt x="3" y="3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8" y="9"/>
                    </a:lnTo>
                    <a:lnTo>
                      <a:pt x="10" y="12"/>
                    </a:lnTo>
                    <a:lnTo>
                      <a:pt x="11" y="16"/>
                    </a:lnTo>
                    <a:lnTo>
                      <a:pt x="14" y="19"/>
                    </a:lnTo>
                    <a:lnTo>
                      <a:pt x="16" y="23"/>
                    </a:lnTo>
                    <a:lnTo>
                      <a:pt x="19" y="28"/>
                    </a:lnTo>
                    <a:lnTo>
                      <a:pt x="20" y="31"/>
                    </a:lnTo>
                    <a:lnTo>
                      <a:pt x="22" y="36"/>
                    </a:lnTo>
                    <a:lnTo>
                      <a:pt x="25" y="40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0" y="56"/>
                    </a:lnTo>
                    <a:lnTo>
                      <a:pt x="31" y="62"/>
                    </a:lnTo>
                    <a:lnTo>
                      <a:pt x="34" y="66"/>
                    </a:lnTo>
                    <a:lnTo>
                      <a:pt x="36" y="71"/>
                    </a:lnTo>
                    <a:lnTo>
                      <a:pt x="36" y="77"/>
                    </a:lnTo>
                    <a:lnTo>
                      <a:pt x="37" y="83"/>
                    </a:lnTo>
                    <a:lnTo>
                      <a:pt x="39" y="88"/>
                    </a:lnTo>
                    <a:lnTo>
                      <a:pt x="40" y="94"/>
                    </a:lnTo>
                    <a:lnTo>
                      <a:pt x="42" y="99"/>
                    </a:lnTo>
                    <a:lnTo>
                      <a:pt x="42" y="105"/>
                    </a:lnTo>
                    <a:lnTo>
                      <a:pt x="42" y="109"/>
                    </a:lnTo>
                    <a:lnTo>
                      <a:pt x="42" y="114"/>
                    </a:lnTo>
                    <a:lnTo>
                      <a:pt x="43" y="119"/>
                    </a:lnTo>
                    <a:lnTo>
                      <a:pt x="43" y="123"/>
                    </a:lnTo>
                    <a:lnTo>
                      <a:pt x="43" y="128"/>
                    </a:lnTo>
                    <a:lnTo>
                      <a:pt x="42" y="132"/>
                    </a:lnTo>
                    <a:lnTo>
                      <a:pt x="42" y="135"/>
                    </a:lnTo>
                    <a:lnTo>
                      <a:pt x="42" y="139"/>
                    </a:lnTo>
                    <a:lnTo>
                      <a:pt x="40" y="143"/>
                    </a:lnTo>
                    <a:lnTo>
                      <a:pt x="43" y="143"/>
                    </a:lnTo>
                    <a:lnTo>
                      <a:pt x="45" y="140"/>
                    </a:lnTo>
                    <a:lnTo>
                      <a:pt x="45" y="137"/>
                    </a:lnTo>
                    <a:lnTo>
                      <a:pt x="47" y="132"/>
                    </a:lnTo>
                    <a:lnTo>
                      <a:pt x="47" y="128"/>
                    </a:lnTo>
                    <a:lnTo>
                      <a:pt x="47" y="123"/>
                    </a:lnTo>
                    <a:lnTo>
                      <a:pt x="47" y="119"/>
                    </a:lnTo>
                    <a:lnTo>
                      <a:pt x="47" y="114"/>
                    </a:lnTo>
                    <a:lnTo>
                      <a:pt x="45" y="108"/>
                    </a:lnTo>
                    <a:lnTo>
                      <a:pt x="45" y="103"/>
                    </a:lnTo>
                    <a:lnTo>
                      <a:pt x="45" y="99"/>
                    </a:lnTo>
                    <a:lnTo>
                      <a:pt x="43" y="92"/>
                    </a:lnTo>
                    <a:lnTo>
                      <a:pt x="42" y="88"/>
                    </a:lnTo>
                    <a:lnTo>
                      <a:pt x="42" y="82"/>
                    </a:lnTo>
                    <a:lnTo>
                      <a:pt x="40" y="75"/>
                    </a:lnTo>
                    <a:lnTo>
                      <a:pt x="39" y="71"/>
                    </a:lnTo>
                    <a:lnTo>
                      <a:pt x="37" y="65"/>
                    </a:lnTo>
                    <a:lnTo>
                      <a:pt x="36" y="60"/>
                    </a:lnTo>
                    <a:lnTo>
                      <a:pt x="34" y="54"/>
                    </a:lnTo>
                    <a:lnTo>
                      <a:pt x="31" y="49"/>
                    </a:lnTo>
                    <a:lnTo>
                      <a:pt x="30" y="45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3" y="29"/>
                    </a:lnTo>
                    <a:lnTo>
                      <a:pt x="22" y="25"/>
                    </a:lnTo>
                    <a:lnTo>
                      <a:pt x="19" y="22"/>
                    </a:lnTo>
                    <a:lnTo>
                      <a:pt x="17" y="17"/>
                    </a:lnTo>
                    <a:lnTo>
                      <a:pt x="14" y="14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0" name="Freeform 1258"/>
              <p:cNvSpPr>
                <a:spLocks/>
              </p:cNvSpPr>
              <p:nvPr/>
            </p:nvSpPr>
            <p:spPr bwMode="auto">
              <a:xfrm>
                <a:off x="4969" y="2572"/>
                <a:ext cx="101" cy="34"/>
              </a:xfrm>
              <a:custGeom>
                <a:avLst/>
                <a:gdLst>
                  <a:gd name="T0" fmla="*/ 0 w 101"/>
                  <a:gd name="T1" fmla="*/ 32 h 34"/>
                  <a:gd name="T2" fmla="*/ 1 w 101"/>
                  <a:gd name="T3" fmla="*/ 34 h 34"/>
                  <a:gd name="T4" fmla="*/ 101 w 101"/>
                  <a:gd name="T5" fmla="*/ 3 h 34"/>
                  <a:gd name="T6" fmla="*/ 100 w 101"/>
                  <a:gd name="T7" fmla="*/ 0 h 34"/>
                  <a:gd name="T8" fmla="*/ 1 w 101"/>
                  <a:gd name="T9" fmla="*/ 31 h 34"/>
                  <a:gd name="T10" fmla="*/ 3 w 101"/>
                  <a:gd name="T11" fmla="*/ 32 h 34"/>
                  <a:gd name="T12" fmla="*/ 0 w 101"/>
                  <a:gd name="T13" fmla="*/ 32 h 34"/>
                  <a:gd name="T14" fmla="*/ 1 w 101"/>
                  <a:gd name="T15" fmla="*/ 34 h 34"/>
                  <a:gd name="T16" fmla="*/ 0 w 101"/>
                  <a:gd name="T17" fmla="*/ 32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34"/>
                  <a:gd name="T29" fmla="*/ 101 w 10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34">
                    <a:moveTo>
                      <a:pt x="0" y="32"/>
                    </a:moveTo>
                    <a:lnTo>
                      <a:pt x="1" y="34"/>
                    </a:lnTo>
                    <a:lnTo>
                      <a:pt x="101" y="3"/>
                    </a:lnTo>
                    <a:lnTo>
                      <a:pt x="100" y="0"/>
                    </a:lnTo>
                    <a:lnTo>
                      <a:pt x="1" y="31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1" name="Freeform 1259"/>
              <p:cNvSpPr>
                <a:spLocks/>
              </p:cNvSpPr>
              <p:nvPr/>
            </p:nvSpPr>
            <p:spPr bwMode="auto">
              <a:xfrm>
                <a:off x="4969" y="2572"/>
                <a:ext cx="101" cy="34"/>
              </a:xfrm>
              <a:custGeom>
                <a:avLst/>
                <a:gdLst>
                  <a:gd name="T0" fmla="*/ 0 w 101"/>
                  <a:gd name="T1" fmla="*/ 32 h 34"/>
                  <a:gd name="T2" fmla="*/ 1 w 101"/>
                  <a:gd name="T3" fmla="*/ 34 h 34"/>
                  <a:gd name="T4" fmla="*/ 101 w 101"/>
                  <a:gd name="T5" fmla="*/ 3 h 34"/>
                  <a:gd name="T6" fmla="*/ 100 w 101"/>
                  <a:gd name="T7" fmla="*/ 0 h 34"/>
                  <a:gd name="T8" fmla="*/ 1 w 101"/>
                  <a:gd name="T9" fmla="*/ 31 h 34"/>
                  <a:gd name="T10" fmla="*/ 3 w 101"/>
                  <a:gd name="T11" fmla="*/ 32 h 34"/>
                  <a:gd name="T12" fmla="*/ 0 w 101"/>
                  <a:gd name="T13" fmla="*/ 32 h 34"/>
                  <a:gd name="T14" fmla="*/ 1 w 101"/>
                  <a:gd name="T15" fmla="*/ 34 h 34"/>
                  <a:gd name="T16" fmla="*/ 0 w 101"/>
                  <a:gd name="T17" fmla="*/ 32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34"/>
                  <a:gd name="T29" fmla="*/ 101 w 10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34">
                    <a:moveTo>
                      <a:pt x="0" y="32"/>
                    </a:moveTo>
                    <a:lnTo>
                      <a:pt x="1" y="34"/>
                    </a:lnTo>
                    <a:lnTo>
                      <a:pt x="101" y="3"/>
                    </a:lnTo>
                    <a:lnTo>
                      <a:pt x="100" y="0"/>
                    </a:lnTo>
                    <a:lnTo>
                      <a:pt x="1" y="31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2" name="Freeform 1260"/>
              <p:cNvSpPr>
                <a:spLocks/>
              </p:cNvSpPr>
              <p:nvPr/>
            </p:nvSpPr>
            <p:spPr bwMode="auto">
              <a:xfrm>
                <a:off x="4960" y="2584"/>
                <a:ext cx="12" cy="20"/>
              </a:xfrm>
              <a:custGeom>
                <a:avLst/>
                <a:gdLst>
                  <a:gd name="T0" fmla="*/ 3 w 12"/>
                  <a:gd name="T1" fmla="*/ 4 h 20"/>
                  <a:gd name="T2" fmla="*/ 0 w 12"/>
                  <a:gd name="T3" fmla="*/ 2 h 20"/>
                  <a:gd name="T4" fmla="*/ 9 w 12"/>
                  <a:gd name="T5" fmla="*/ 20 h 20"/>
                  <a:gd name="T6" fmla="*/ 12 w 12"/>
                  <a:gd name="T7" fmla="*/ 20 h 20"/>
                  <a:gd name="T8" fmla="*/ 3 w 12"/>
                  <a:gd name="T9" fmla="*/ 0 h 20"/>
                  <a:gd name="T10" fmla="*/ 3 w 12"/>
                  <a:gd name="T11" fmla="*/ 4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3" y="4"/>
                    </a:moveTo>
                    <a:lnTo>
                      <a:pt x="0" y="2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3" name="Freeform 1261"/>
              <p:cNvSpPr>
                <a:spLocks/>
              </p:cNvSpPr>
              <p:nvPr/>
            </p:nvSpPr>
            <p:spPr bwMode="auto">
              <a:xfrm>
                <a:off x="4960" y="2584"/>
                <a:ext cx="12" cy="20"/>
              </a:xfrm>
              <a:custGeom>
                <a:avLst/>
                <a:gdLst>
                  <a:gd name="T0" fmla="*/ 3 w 12"/>
                  <a:gd name="T1" fmla="*/ 4 h 20"/>
                  <a:gd name="T2" fmla="*/ 0 w 12"/>
                  <a:gd name="T3" fmla="*/ 2 h 20"/>
                  <a:gd name="T4" fmla="*/ 9 w 12"/>
                  <a:gd name="T5" fmla="*/ 20 h 20"/>
                  <a:gd name="T6" fmla="*/ 12 w 12"/>
                  <a:gd name="T7" fmla="*/ 20 h 20"/>
                  <a:gd name="T8" fmla="*/ 3 w 12"/>
                  <a:gd name="T9" fmla="*/ 0 h 20"/>
                  <a:gd name="T10" fmla="*/ 3 w 12"/>
                  <a:gd name="T11" fmla="*/ 4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3" y="4"/>
                    </a:moveTo>
                    <a:lnTo>
                      <a:pt x="0" y="2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3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4" name="Freeform 1262"/>
              <p:cNvSpPr>
                <a:spLocks/>
              </p:cNvSpPr>
              <p:nvPr/>
            </p:nvSpPr>
            <p:spPr bwMode="auto">
              <a:xfrm>
                <a:off x="4849" y="2584"/>
                <a:ext cx="114" cy="20"/>
              </a:xfrm>
              <a:custGeom>
                <a:avLst/>
                <a:gdLst>
                  <a:gd name="T0" fmla="*/ 3 w 114"/>
                  <a:gd name="T1" fmla="*/ 20 h 20"/>
                  <a:gd name="T2" fmla="*/ 9 w 114"/>
                  <a:gd name="T3" fmla="*/ 17 h 20"/>
                  <a:gd name="T4" fmla="*/ 15 w 114"/>
                  <a:gd name="T5" fmla="*/ 16 h 20"/>
                  <a:gd name="T6" fmla="*/ 21 w 114"/>
                  <a:gd name="T7" fmla="*/ 14 h 20"/>
                  <a:gd name="T8" fmla="*/ 29 w 114"/>
                  <a:gd name="T9" fmla="*/ 13 h 20"/>
                  <a:gd name="T10" fmla="*/ 35 w 114"/>
                  <a:gd name="T11" fmla="*/ 11 h 20"/>
                  <a:gd name="T12" fmla="*/ 43 w 114"/>
                  <a:gd name="T13" fmla="*/ 10 h 20"/>
                  <a:gd name="T14" fmla="*/ 51 w 114"/>
                  <a:gd name="T15" fmla="*/ 8 h 20"/>
                  <a:gd name="T16" fmla="*/ 57 w 114"/>
                  <a:gd name="T17" fmla="*/ 7 h 20"/>
                  <a:gd name="T18" fmla="*/ 65 w 114"/>
                  <a:gd name="T19" fmla="*/ 7 h 20"/>
                  <a:gd name="T20" fmla="*/ 72 w 114"/>
                  <a:gd name="T21" fmla="*/ 5 h 20"/>
                  <a:gd name="T22" fmla="*/ 80 w 114"/>
                  <a:gd name="T23" fmla="*/ 5 h 20"/>
                  <a:gd name="T24" fmla="*/ 88 w 114"/>
                  <a:gd name="T25" fmla="*/ 4 h 20"/>
                  <a:gd name="T26" fmla="*/ 95 w 114"/>
                  <a:gd name="T27" fmla="*/ 4 h 20"/>
                  <a:gd name="T28" fmla="*/ 103 w 114"/>
                  <a:gd name="T29" fmla="*/ 4 h 20"/>
                  <a:gd name="T30" fmla="*/ 109 w 114"/>
                  <a:gd name="T31" fmla="*/ 4 h 20"/>
                  <a:gd name="T32" fmla="*/ 114 w 114"/>
                  <a:gd name="T33" fmla="*/ 0 h 20"/>
                  <a:gd name="T34" fmla="*/ 106 w 114"/>
                  <a:gd name="T35" fmla="*/ 0 h 20"/>
                  <a:gd name="T36" fmla="*/ 98 w 114"/>
                  <a:gd name="T37" fmla="*/ 0 h 20"/>
                  <a:gd name="T38" fmla="*/ 91 w 114"/>
                  <a:gd name="T39" fmla="*/ 0 h 20"/>
                  <a:gd name="T40" fmla="*/ 85 w 114"/>
                  <a:gd name="T41" fmla="*/ 0 h 20"/>
                  <a:gd name="T42" fmla="*/ 77 w 114"/>
                  <a:gd name="T43" fmla="*/ 2 h 20"/>
                  <a:gd name="T44" fmla="*/ 69 w 114"/>
                  <a:gd name="T45" fmla="*/ 2 h 20"/>
                  <a:gd name="T46" fmla="*/ 61 w 114"/>
                  <a:gd name="T47" fmla="*/ 4 h 20"/>
                  <a:gd name="T48" fmla="*/ 54 w 114"/>
                  <a:gd name="T49" fmla="*/ 5 h 20"/>
                  <a:gd name="T50" fmla="*/ 46 w 114"/>
                  <a:gd name="T51" fmla="*/ 5 h 20"/>
                  <a:gd name="T52" fmla="*/ 38 w 114"/>
                  <a:gd name="T53" fmla="*/ 7 h 20"/>
                  <a:gd name="T54" fmla="*/ 31 w 114"/>
                  <a:gd name="T55" fmla="*/ 8 h 20"/>
                  <a:gd name="T56" fmla="*/ 25 w 114"/>
                  <a:gd name="T57" fmla="*/ 10 h 20"/>
                  <a:gd name="T58" fmla="*/ 18 w 114"/>
                  <a:gd name="T59" fmla="*/ 11 h 20"/>
                  <a:gd name="T60" fmla="*/ 11 w 114"/>
                  <a:gd name="T61" fmla="*/ 13 h 20"/>
                  <a:gd name="T62" fmla="*/ 5 w 114"/>
                  <a:gd name="T63" fmla="*/ 16 h 20"/>
                  <a:gd name="T64" fmla="*/ 0 w 114"/>
                  <a:gd name="T65" fmla="*/ 17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20"/>
                  <a:gd name="T101" fmla="*/ 114 w 114"/>
                  <a:gd name="T102" fmla="*/ 20 h 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20">
                    <a:moveTo>
                      <a:pt x="0" y="20"/>
                    </a:moveTo>
                    <a:lnTo>
                      <a:pt x="3" y="20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1" y="14"/>
                    </a:lnTo>
                    <a:lnTo>
                      <a:pt x="25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40" y="10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7" y="7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80" y="5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8" y="4"/>
                    </a:lnTo>
                    <a:lnTo>
                      <a:pt x="103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0" y="2"/>
                    </a:lnTo>
                    <a:lnTo>
                      <a:pt x="77" y="2"/>
                    </a:lnTo>
                    <a:lnTo>
                      <a:pt x="72" y="2"/>
                    </a:lnTo>
                    <a:lnTo>
                      <a:pt x="69" y="2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8" y="10"/>
                    </a:lnTo>
                    <a:lnTo>
                      <a:pt x="25" y="10"/>
                    </a:lnTo>
                    <a:lnTo>
                      <a:pt x="21" y="11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1" y="13"/>
                    </a:lnTo>
                    <a:lnTo>
                      <a:pt x="8" y="14"/>
                    </a:lnTo>
                    <a:lnTo>
                      <a:pt x="5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5" name="Freeform 1263"/>
              <p:cNvSpPr>
                <a:spLocks/>
              </p:cNvSpPr>
              <p:nvPr/>
            </p:nvSpPr>
            <p:spPr bwMode="auto">
              <a:xfrm>
                <a:off x="4849" y="2584"/>
                <a:ext cx="114" cy="20"/>
              </a:xfrm>
              <a:custGeom>
                <a:avLst/>
                <a:gdLst>
                  <a:gd name="T0" fmla="*/ 3 w 114"/>
                  <a:gd name="T1" fmla="*/ 20 h 20"/>
                  <a:gd name="T2" fmla="*/ 9 w 114"/>
                  <a:gd name="T3" fmla="*/ 17 h 20"/>
                  <a:gd name="T4" fmla="*/ 15 w 114"/>
                  <a:gd name="T5" fmla="*/ 16 h 20"/>
                  <a:gd name="T6" fmla="*/ 21 w 114"/>
                  <a:gd name="T7" fmla="*/ 14 h 20"/>
                  <a:gd name="T8" fmla="*/ 29 w 114"/>
                  <a:gd name="T9" fmla="*/ 13 h 20"/>
                  <a:gd name="T10" fmla="*/ 35 w 114"/>
                  <a:gd name="T11" fmla="*/ 11 h 20"/>
                  <a:gd name="T12" fmla="*/ 43 w 114"/>
                  <a:gd name="T13" fmla="*/ 10 h 20"/>
                  <a:gd name="T14" fmla="*/ 51 w 114"/>
                  <a:gd name="T15" fmla="*/ 8 h 20"/>
                  <a:gd name="T16" fmla="*/ 57 w 114"/>
                  <a:gd name="T17" fmla="*/ 7 h 20"/>
                  <a:gd name="T18" fmla="*/ 65 w 114"/>
                  <a:gd name="T19" fmla="*/ 7 h 20"/>
                  <a:gd name="T20" fmla="*/ 72 w 114"/>
                  <a:gd name="T21" fmla="*/ 5 h 20"/>
                  <a:gd name="T22" fmla="*/ 80 w 114"/>
                  <a:gd name="T23" fmla="*/ 5 h 20"/>
                  <a:gd name="T24" fmla="*/ 88 w 114"/>
                  <a:gd name="T25" fmla="*/ 4 h 20"/>
                  <a:gd name="T26" fmla="*/ 95 w 114"/>
                  <a:gd name="T27" fmla="*/ 4 h 20"/>
                  <a:gd name="T28" fmla="*/ 103 w 114"/>
                  <a:gd name="T29" fmla="*/ 4 h 20"/>
                  <a:gd name="T30" fmla="*/ 109 w 114"/>
                  <a:gd name="T31" fmla="*/ 4 h 20"/>
                  <a:gd name="T32" fmla="*/ 114 w 114"/>
                  <a:gd name="T33" fmla="*/ 0 h 20"/>
                  <a:gd name="T34" fmla="*/ 106 w 114"/>
                  <a:gd name="T35" fmla="*/ 0 h 20"/>
                  <a:gd name="T36" fmla="*/ 98 w 114"/>
                  <a:gd name="T37" fmla="*/ 0 h 20"/>
                  <a:gd name="T38" fmla="*/ 91 w 114"/>
                  <a:gd name="T39" fmla="*/ 0 h 20"/>
                  <a:gd name="T40" fmla="*/ 85 w 114"/>
                  <a:gd name="T41" fmla="*/ 0 h 20"/>
                  <a:gd name="T42" fmla="*/ 77 w 114"/>
                  <a:gd name="T43" fmla="*/ 2 h 20"/>
                  <a:gd name="T44" fmla="*/ 69 w 114"/>
                  <a:gd name="T45" fmla="*/ 2 h 20"/>
                  <a:gd name="T46" fmla="*/ 61 w 114"/>
                  <a:gd name="T47" fmla="*/ 4 h 20"/>
                  <a:gd name="T48" fmla="*/ 54 w 114"/>
                  <a:gd name="T49" fmla="*/ 5 h 20"/>
                  <a:gd name="T50" fmla="*/ 46 w 114"/>
                  <a:gd name="T51" fmla="*/ 5 h 20"/>
                  <a:gd name="T52" fmla="*/ 38 w 114"/>
                  <a:gd name="T53" fmla="*/ 7 h 20"/>
                  <a:gd name="T54" fmla="*/ 31 w 114"/>
                  <a:gd name="T55" fmla="*/ 8 h 20"/>
                  <a:gd name="T56" fmla="*/ 25 w 114"/>
                  <a:gd name="T57" fmla="*/ 10 h 20"/>
                  <a:gd name="T58" fmla="*/ 18 w 114"/>
                  <a:gd name="T59" fmla="*/ 11 h 20"/>
                  <a:gd name="T60" fmla="*/ 11 w 114"/>
                  <a:gd name="T61" fmla="*/ 13 h 20"/>
                  <a:gd name="T62" fmla="*/ 5 w 114"/>
                  <a:gd name="T63" fmla="*/ 16 h 20"/>
                  <a:gd name="T64" fmla="*/ 0 w 114"/>
                  <a:gd name="T65" fmla="*/ 17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20"/>
                  <a:gd name="T101" fmla="*/ 114 w 114"/>
                  <a:gd name="T102" fmla="*/ 20 h 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20">
                    <a:moveTo>
                      <a:pt x="0" y="20"/>
                    </a:moveTo>
                    <a:lnTo>
                      <a:pt x="3" y="20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1" y="14"/>
                    </a:lnTo>
                    <a:lnTo>
                      <a:pt x="25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40" y="10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7" y="7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80" y="5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8" y="4"/>
                    </a:lnTo>
                    <a:lnTo>
                      <a:pt x="103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4" y="4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0" y="2"/>
                    </a:lnTo>
                    <a:lnTo>
                      <a:pt x="77" y="2"/>
                    </a:lnTo>
                    <a:lnTo>
                      <a:pt x="72" y="2"/>
                    </a:lnTo>
                    <a:lnTo>
                      <a:pt x="69" y="2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8" y="10"/>
                    </a:lnTo>
                    <a:lnTo>
                      <a:pt x="25" y="10"/>
                    </a:lnTo>
                    <a:lnTo>
                      <a:pt x="21" y="11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1" y="13"/>
                    </a:lnTo>
                    <a:lnTo>
                      <a:pt x="8" y="14"/>
                    </a:lnTo>
                    <a:lnTo>
                      <a:pt x="5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6" name="Freeform 1264"/>
              <p:cNvSpPr>
                <a:spLocks/>
              </p:cNvSpPr>
              <p:nvPr/>
            </p:nvSpPr>
            <p:spPr bwMode="auto">
              <a:xfrm>
                <a:off x="4800" y="2566"/>
                <a:ext cx="49" cy="38"/>
              </a:xfrm>
              <a:custGeom>
                <a:avLst/>
                <a:gdLst>
                  <a:gd name="T0" fmla="*/ 0 w 49"/>
                  <a:gd name="T1" fmla="*/ 3 h 38"/>
                  <a:gd name="T2" fmla="*/ 3 w 49"/>
                  <a:gd name="T3" fmla="*/ 6 h 38"/>
                  <a:gd name="T4" fmla="*/ 6 w 49"/>
                  <a:gd name="T5" fmla="*/ 8 h 38"/>
                  <a:gd name="T6" fmla="*/ 7 w 49"/>
                  <a:gd name="T7" fmla="*/ 11 h 38"/>
                  <a:gd name="T8" fmla="*/ 10 w 49"/>
                  <a:gd name="T9" fmla="*/ 12 h 38"/>
                  <a:gd name="T10" fmla="*/ 14 w 49"/>
                  <a:gd name="T11" fmla="*/ 15 h 38"/>
                  <a:gd name="T12" fmla="*/ 17 w 49"/>
                  <a:gd name="T13" fmla="*/ 18 h 38"/>
                  <a:gd name="T14" fmla="*/ 20 w 49"/>
                  <a:gd name="T15" fmla="*/ 20 h 38"/>
                  <a:gd name="T16" fmla="*/ 23 w 49"/>
                  <a:gd name="T17" fmla="*/ 23 h 38"/>
                  <a:gd name="T18" fmla="*/ 26 w 49"/>
                  <a:gd name="T19" fmla="*/ 26 h 38"/>
                  <a:gd name="T20" fmla="*/ 29 w 49"/>
                  <a:gd name="T21" fmla="*/ 28 h 38"/>
                  <a:gd name="T22" fmla="*/ 32 w 49"/>
                  <a:gd name="T23" fmla="*/ 31 h 38"/>
                  <a:gd name="T24" fmla="*/ 35 w 49"/>
                  <a:gd name="T25" fmla="*/ 32 h 38"/>
                  <a:gd name="T26" fmla="*/ 38 w 49"/>
                  <a:gd name="T27" fmla="*/ 35 h 38"/>
                  <a:gd name="T28" fmla="*/ 41 w 49"/>
                  <a:gd name="T29" fmla="*/ 37 h 38"/>
                  <a:gd name="T30" fmla="*/ 44 w 49"/>
                  <a:gd name="T31" fmla="*/ 38 h 38"/>
                  <a:gd name="T32" fmla="*/ 49 w 49"/>
                  <a:gd name="T33" fmla="*/ 38 h 38"/>
                  <a:gd name="T34" fmla="*/ 46 w 49"/>
                  <a:gd name="T35" fmla="*/ 35 h 38"/>
                  <a:gd name="T36" fmla="*/ 43 w 49"/>
                  <a:gd name="T37" fmla="*/ 34 h 38"/>
                  <a:gd name="T38" fmla="*/ 40 w 49"/>
                  <a:gd name="T39" fmla="*/ 31 h 38"/>
                  <a:gd name="T40" fmla="*/ 37 w 49"/>
                  <a:gd name="T41" fmla="*/ 29 h 38"/>
                  <a:gd name="T42" fmla="*/ 34 w 49"/>
                  <a:gd name="T43" fmla="*/ 28 h 38"/>
                  <a:gd name="T44" fmla="*/ 30 w 49"/>
                  <a:gd name="T45" fmla="*/ 26 h 38"/>
                  <a:gd name="T46" fmla="*/ 27 w 49"/>
                  <a:gd name="T47" fmla="*/ 23 h 38"/>
                  <a:gd name="T48" fmla="*/ 24 w 49"/>
                  <a:gd name="T49" fmla="*/ 20 h 38"/>
                  <a:gd name="T50" fmla="*/ 21 w 49"/>
                  <a:gd name="T51" fmla="*/ 18 h 38"/>
                  <a:gd name="T52" fmla="*/ 18 w 49"/>
                  <a:gd name="T53" fmla="*/ 15 h 38"/>
                  <a:gd name="T54" fmla="*/ 15 w 49"/>
                  <a:gd name="T55" fmla="*/ 12 h 38"/>
                  <a:gd name="T56" fmla="*/ 12 w 49"/>
                  <a:gd name="T57" fmla="*/ 11 h 38"/>
                  <a:gd name="T58" fmla="*/ 10 w 49"/>
                  <a:gd name="T59" fmla="*/ 8 h 38"/>
                  <a:gd name="T60" fmla="*/ 7 w 49"/>
                  <a:gd name="T61" fmla="*/ 6 h 38"/>
                  <a:gd name="T62" fmla="*/ 6 w 49"/>
                  <a:gd name="T63" fmla="*/ 3 h 38"/>
                  <a:gd name="T64" fmla="*/ 3 w 4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"/>
                  <a:gd name="T100" fmla="*/ 0 h 38"/>
                  <a:gd name="T101" fmla="*/ 49 w 4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" h="38">
                    <a:moveTo>
                      <a:pt x="3" y="3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2"/>
                    </a:lnTo>
                    <a:lnTo>
                      <a:pt x="23" y="23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7" y="34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1" y="37"/>
                    </a:lnTo>
                    <a:lnTo>
                      <a:pt x="43" y="37"/>
                    </a:lnTo>
                    <a:lnTo>
                      <a:pt x="44" y="38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1" y="32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7" name="Freeform 1265"/>
              <p:cNvSpPr>
                <a:spLocks/>
              </p:cNvSpPr>
              <p:nvPr/>
            </p:nvSpPr>
            <p:spPr bwMode="auto">
              <a:xfrm>
                <a:off x="4800" y="2566"/>
                <a:ext cx="49" cy="38"/>
              </a:xfrm>
              <a:custGeom>
                <a:avLst/>
                <a:gdLst>
                  <a:gd name="T0" fmla="*/ 0 w 49"/>
                  <a:gd name="T1" fmla="*/ 3 h 38"/>
                  <a:gd name="T2" fmla="*/ 3 w 49"/>
                  <a:gd name="T3" fmla="*/ 6 h 38"/>
                  <a:gd name="T4" fmla="*/ 6 w 49"/>
                  <a:gd name="T5" fmla="*/ 8 h 38"/>
                  <a:gd name="T6" fmla="*/ 7 w 49"/>
                  <a:gd name="T7" fmla="*/ 11 h 38"/>
                  <a:gd name="T8" fmla="*/ 10 w 49"/>
                  <a:gd name="T9" fmla="*/ 12 h 38"/>
                  <a:gd name="T10" fmla="*/ 14 w 49"/>
                  <a:gd name="T11" fmla="*/ 15 h 38"/>
                  <a:gd name="T12" fmla="*/ 17 w 49"/>
                  <a:gd name="T13" fmla="*/ 18 h 38"/>
                  <a:gd name="T14" fmla="*/ 20 w 49"/>
                  <a:gd name="T15" fmla="*/ 20 h 38"/>
                  <a:gd name="T16" fmla="*/ 23 w 49"/>
                  <a:gd name="T17" fmla="*/ 23 h 38"/>
                  <a:gd name="T18" fmla="*/ 26 w 49"/>
                  <a:gd name="T19" fmla="*/ 26 h 38"/>
                  <a:gd name="T20" fmla="*/ 29 w 49"/>
                  <a:gd name="T21" fmla="*/ 28 h 38"/>
                  <a:gd name="T22" fmla="*/ 32 w 49"/>
                  <a:gd name="T23" fmla="*/ 31 h 38"/>
                  <a:gd name="T24" fmla="*/ 35 w 49"/>
                  <a:gd name="T25" fmla="*/ 32 h 38"/>
                  <a:gd name="T26" fmla="*/ 38 w 49"/>
                  <a:gd name="T27" fmla="*/ 35 h 38"/>
                  <a:gd name="T28" fmla="*/ 41 w 49"/>
                  <a:gd name="T29" fmla="*/ 37 h 38"/>
                  <a:gd name="T30" fmla="*/ 44 w 49"/>
                  <a:gd name="T31" fmla="*/ 38 h 38"/>
                  <a:gd name="T32" fmla="*/ 49 w 49"/>
                  <a:gd name="T33" fmla="*/ 38 h 38"/>
                  <a:gd name="T34" fmla="*/ 46 w 49"/>
                  <a:gd name="T35" fmla="*/ 35 h 38"/>
                  <a:gd name="T36" fmla="*/ 43 w 49"/>
                  <a:gd name="T37" fmla="*/ 34 h 38"/>
                  <a:gd name="T38" fmla="*/ 40 w 49"/>
                  <a:gd name="T39" fmla="*/ 31 h 38"/>
                  <a:gd name="T40" fmla="*/ 37 w 49"/>
                  <a:gd name="T41" fmla="*/ 29 h 38"/>
                  <a:gd name="T42" fmla="*/ 34 w 49"/>
                  <a:gd name="T43" fmla="*/ 28 h 38"/>
                  <a:gd name="T44" fmla="*/ 30 w 49"/>
                  <a:gd name="T45" fmla="*/ 26 h 38"/>
                  <a:gd name="T46" fmla="*/ 27 w 49"/>
                  <a:gd name="T47" fmla="*/ 23 h 38"/>
                  <a:gd name="T48" fmla="*/ 24 w 49"/>
                  <a:gd name="T49" fmla="*/ 20 h 38"/>
                  <a:gd name="T50" fmla="*/ 21 w 49"/>
                  <a:gd name="T51" fmla="*/ 18 h 38"/>
                  <a:gd name="T52" fmla="*/ 18 w 49"/>
                  <a:gd name="T53" fmla="*/ 15 h 38"/>
                  <a:gd name="T54" fmla="*/ 15 w 49"/>
                  <a:gd name="T55" fmla="*/ 12 h 38"/>
                  <a:gd name="T56" fmla="*/ 12 w 49"/>
                  <a:gd name="T57" fmla="*/ 11 h 38"/>
                  <a:gd name="T58" fmla="*/ 10 w 49"/>
                  <a:gd name="T59" fmla="*/ 8 h 38"/>
                  <a:gd name="T60" fmla="*/ 7 w 49"/>
                  <a:gd name="T61" fmla="*/ 6 h 38"/>
                  <a:gd name="T62" fmla="*/ 6 w 49"/>
                  <a:gd name="T63" fmla="*/ 3 h 38"/>
                  <a:gd name="T64" fmla="*/ 3 w 4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"/>
                  <a:gd name="T100" fmla="*/ 0 h 38"/>
                  <a:gd name="T101" fmla="*/ 49 w 4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" h="38">
                    <a:moveTo>
                      <a:pt x="3" y="3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17" y="18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2"/>
                    </a:lnTo>
                    <a:lnTo>
                      <a:pt x="23" y="23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7" y="34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1" y="37"/>
                    </a:lnTo>
                    <a:lnTo>
                      <a:pt x="43" y="37"/>
                    </a:lnTo>
                    <a:lnTo>
                      <a:pt x="44" y="38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46" y="35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1" y="32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8" name="Freeform 1266"/>
              <p:cNvSpPr>
                <a:spLocks/>
              </p:cNvSpPr>
              <p:nvPr/>
            </p:nvSpPr>
            <p:spPr bwMode="auto">
              <a:xfrm>
                <a:off x="4641" y="2566"/>
                <a:ext cx="162" cy="86"/>
              </a:xfrm>
              <a:custGeom>
                <a:avLst/>
                <a:gdLst>
                  <a:gd name="T0" fmla="*/ 5 w 162"/>
                  <a:gd name="T1" fmla="*/ 85 h 86"/>
                  <a:gd name="T2" fmla="*/ 14 w 162"/>
                  <a:gd name="T3" fmla="*/ 80 h 86"/>
                  <a:gd name="T4" fmla="*/ 23 w 162"/>
                  <a:gd name="T5" fmla="*/ 74 h 86"/>
                  <a:gd name="T6" fmla="*/ 33 w 162"/>
                  <a:gd name="T7" fmla="*/ 69 h 86"/>
                  <a:gd name="T8" fmla="*/ 42 w 162"/>
                  <a:gd name="T9" fmla="*/ 62 h 86"/>
                  <a:gd name="T10" fmla="*/ 53 w 162"/>
                  <a:gd name="T11" fmla="*/ 55 h 86"/>
                  <a:gd name="T12" fmla="*/ 63 w 162"/>
                  <a:gd name="T13" fmla="*/ 49 h 86"/>
                  <a:gd name="T14" fmla="*/ 74 w 162"/>
                  <a:gd name="T15" fmla="*/ 42 h 86"/>
                  <a:gd name="T16" fmla="*/ 85 w 162"/>
                  <a:gd name="T17" fmla="*/ 35 h 86"/>
                  <a:gd name="T18" fmla="*/ 96 w 162"/>
                  <a:gd name="T19" fmla="*/ 28 h 86"/>
                  <a:gd name="T20" fmla="*/ 106 w 162"/>
                  <a:gd name="T21" fmla="*/ 22 h 86"/>
                  <a:gd name="T22" fmla="*/ 117 w 162"/>
                  <a:gd name="T23" fmla="*/ 15 h 86"/>
                  <a:gd name="T24" fmla="*/ 128 w 162"/>
                  <a:gd name="T25" fmla="*/ 12 h 86"/>
                  <a:gd name="T26" fmla="*/ 137 w 162"/>
                  <a:gd name="T27" fmla="*/ 8 h 86"/>
                  <a:gd name="T28" fmla="*/ 146 w 162"/>
                  <a:gd name="T29" fmla="*/ 5 h 86"/>
                  <a:gd name="T30" fmla="*/ 156 w 162"/>
                  <a:gd name="T31" fmla="*/ 3 h 86"/>
                  <a:gd name="T32" fmla="*/ 162 w 162"/>
                  <a:gd name="T33" fmla="*/ 0 h 86"/>
                  <a:gd name="T34" fmla="*/ 151 w 162"/>
                  <a:gd name="T35" fmla="*/ 0 h 86"/>
                  <a:gd name="T36" fmla="*/ 142 w 162"/>
                  <a:gd name="T37" fmla="*/ 3 h 86"/>
                  <a:gd name="T38" fmla="*/ 131 w 162"/>
                  <a:gd name="T39" fmla="*/ 6 h 86"/>
                  <a:gd name="T40" fmla="*/ 120 w 162"/>
                  <a:gd name="T41" fmla="*/ 11 h 86"/>
                  <a:gd name="T42" fmla="*/ 109 w 162"/>
                  <a:gd name="T43" fmla="*/ 15 h 86"/>
                  <a:gd name="T44" fmla="*/ 100 w 162"/>
                  <a:gd name="T45" fmla="*/ 22 h 86"/>
                  <a:gd name="T46" fmla="*/ 88 w 162"/>
                  <a:gd name="T47" fmla="*/ 28 h 86"/>
                  <a:gd name="T48" fmla="*/ 77 w 162"/>
                  <a:gd name="T49" fmla="*/ 35 h 86"/>
                  <a:gd name="T50" fmla="*/ 66 w 162"/>
                  <a:gd name="T51" fmla="*/ 42 h 86"/>
                  <a:gd name="T52" fmla="*/ 56 w 162"/>
                  <a:gd name="T53" fmla="*/ 49 h 86"/>
                  <a:gd name="T54" fmla="*/ 45 w 162"/>
                  <a:gd name="T55" fmla="*/ 55 h 86"/>
                  <a:gd name="T56" fmla="*/ 36 w 162"/>
                  <a:gd name="T57" fmla="*/ 62 h 86"/>
                  <a:gd name="T58" fmla="*/ 26 w 162"/>
                  <a:gd name="T59" fmla="*/ 69 h 86"/>
                  <a:gd name="T60" fmla="*/ 17 w 162"/>
                  <a:gd name="T61" fmla="*/ 74 h 86"/>
                  <a:gd name="T62" fmla="*/ 8 w 162"/>
                  <a:gd name="T63" fmla="*/ 78 h 86"/>
                  <a:gd name="T64" fmla="*/ 0 w 162"/>
                  <a:gd name="T65" fmla="*/ 83 h 86"/>
                  <a:gd name="T66" fmla="*/ 2 w 162"/>
                  <a:gd name="T67" fmla="*/ 8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2"/>
                  <a:gd name="T103" fmla="*/ 0 h 86"/>
                  <a:gd name="T104" fmla="*/ 162 w 162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2" h="86">
                    <a:moveTo>
                      <a:pt x="2" y="86"/>
                    </a:moveTo>
                    <a:lnTo>
                      <a:pt x="5" y="85"/>
                    </a:lnTo>
                    <a:lnTo>
                      <a:pt x="9" y="81"/>
                    </a:lnTo>
                    <a:lnTo>
                      <a:pt x="14" y="80"/>
                    </a:lnTo>
                    <a:lnTo>
                      <a:pt x="19" y="77"/>
                    </a:lnTo>
                    <a:lnTo>
                      <a:pt x="23" y="74"/>
                    </a:lnTo>
                    <a:lnTo>
                      <a:pt x="28" y="72"/>
                    </a:lnTo>
                    <a:lnTo>
                      <a:pt x="33" y="69"/>
                    </a:lnTo>
                    <a:lnTo>
                      <a:pt x="37" y="66"/>
                    </a:lnTo>
                    <a:lnTo>
                      <a:pt x="42" y="62"/>
                    </a:lnTo>
                    <a:lnTo>
                      <a:pt x="48" y="58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63" y="49"/>
                    </a:lnTo>
                    <a:lnTo>
                      <a:pt x="68" y="45"/>
                    </a:lnTo>
                    <a:lnTo>
                      <a:pt x="74" y="42"/>
                    </a:lnTo>
                    <a:lnTo>
                      <a:pt x="79" y="38"/>
                    </a:lnTo>
                    <a:lnTo>
                      <a:pt x="85" y="35"/>
                    </a:lnTo>
                    <a:lnTo>
                      <a:pt x="89" y="31"/>
                    </a:lnTo>
                    <a:lnTo>
                      <a:pt x="96" y="28"/>
                    </a:lnTo>
                    <a:lnTo>
                      <a:pt x="102" y="25"/>
                    </a:lnTo>
                    <a:lnTo>
                      <a:pt x="106" y="22"/>
                    </a:lnTo>
                    <a:lnTo>
                      <a:pt x="111" y="18"/>
                    </a:lnTo>
                    <a:lnTo>
                      <a:pt x="117" y="15"/>
                    </a:lnTo>
                    <a:lnTo>
                      <a:pt x="123" y="14"/>
                    </a:lnTo>
                    <a:lnTo>
                      <a:pt x="128" y="12"/>
                    </a:lnTo>
                    <a:lnTo>
                      <a:pt x="133" y="9"/>
                    </a:lnTo>
                    <a:lnTo>
                      <a:pt x="137" y="8"/>
                    </a:lnTo>
                    <a:lnTo>
                      <a:pt x="142" y="6"/>
                    </a:lnTo>
                    <a:lnTo>
                      <a:pt x="146" y="5"/>
                    </a:lnTo>
                    <a:lnTo>
                      <a:pt x="151" y="5"/>
                    </a:lnTo>
                    <a:lnTo>
                      <a:pt x="156" y="3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6" y="2"/>
                    </a:lnTo>
                    <a:lnTo>
                      <a:pt x="142" y="3"/>
                    </a:lnTo>
                    <a:lnTo>
                      <a:pt x="136" y="5"/>
                    </a:lnTo>
                    <a:lnTo>
                      <a:pt x="131" y="6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6" y="14"/>
                    </a:lnTo>
                    <a:lnTo>
                      <a:pt x="109" y="15"/>
                    </a:lnTo>
                    <a:lnTo>
                      <a:pt x="105" y="18"/>
                    </a:lnTo>
                    <a:lnTo>
                      <a:pt x="100" y="22"/>
                    </a:lnTo>
                    <a:lnTo>
                      <a:pt x="94" y="25"/>
                    </a:lnTo>
                    <a:lnTo>
                      <a:pt x="88" y="28"/>
                    </a:lnTo>
                    <a:lnTo>
                      <a:pt x="83" y="31"/>
                    </a:lnTo>
                    <a:lnTo>
                      <a:pt x="77" y="35"/>
                    </a:lnTo>
                    <a:lnTo>
                      <a:pt x="73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6" y="49"/>
                    </a:lnTo>
                    <a:lnTo>
                      <a:pt x="51" y="52"/>
                    </a:lnTo>
                    <a:lnTo>
                      <a:pt x="45" y="55"/>
                    </a:lnTo>
                    <a:lnTo>
                      <a:pt x="40" y="60"/>
                    </a:lnTo>
                    <a:lnTo>
                      <a:pt x="36" y="62"/>
                    </a:lnTo>
                    <a:lnTo>
                      <a:pt x="31" y="66"/>
                    </a:lnTo>
                    <a:lnTo>
                      <a:pt x="26" y="69"/>
                    </a:lnTo>
                    <a:lnTo>
                      <a:pt x="22" y="72"/>
                    </a:lnTo>
                    <a:lnTo>
                      <a:pt x="17" y="74"/>
                    </a:lnTo>
                    <a:lnTo>
                      <a:pt x="13" y="77"/>
                    </a:lnTo>
                    <a:lnTo>
                      <a:pt x="8" y="78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8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9" name="Freeform 1267"/>
              <p:cNvSpPr>
                <a:spLocks/>
              </p:cNvSpPr>
              <p:nvPr/>
            </p:nvSpPr>
            <p:spPr bwMode="auto">
              <a:xfrm>
                <a:off x="4641" y="2566"/>
                <a:ext cx="162" cy="86"/>
              </a:xfrm>
              <a:custGeom>
                <a:avLst/>
                <a:gdLst>
                  <a:gd name="T0" fmla="*/ 5 w 162"/>
                  <a:gd name="T1" fmla="*/ 85 h 86"/>
                  <a:gd name="T2" fmla="*/ 14 w 162"/>
                  <a:gd name="T3" fmla="*/ 80 h 86"/>
                  <a:gd name="T4" fmla="*/ 23 w 162"/>
                  <a:gd name="T5" fmla="*/ 74 h 86"/>
                  <a:gd name="T6" fmla="*/ 33 w 162"/>
                  <a:gd name="T7" fmla="*/ 69 h 86"/>
                  <a:gd name="T8" fmla="*/ 42 w 162"/>
                  <a:gd name="T9" fmla="*/ 62 h 86"/>
                  <a:gd name="T10" fmla="*/ 53 w 162"/>
                  <a:gd name="T11" fmla="*/ 55 h 86"/>
                  <a:gd name="T12" fmla="*/ 63 w 162"/>
                  <a:gd name="T13" fmla="*/ 49 h 86"/>
                  <a:gd name="T14" fmla="*/ 74 w 162"/>
                  <a:gd name="T15" fmla="*/ 42 h 86"/>
                  <a:gd name="T16" fmla="*/ 85 w 162"/>
                  <a:gd name="T17" fmla="*/ 35 h 86"/>
                  <a:gd name="T18" fmla="*/ 96 w 162"/>
                  <a:gd name="T19" fmla="*/ 28 h 86"/>
                  <a:gd name="T20" fmla="*/ 106 w 162"/>
                  <a:gd name="T21" fmla="*/ 22 h 86"/>
                  <a:gd name="T22" fmla="*/ 117 w 162"/>
                  <a:gd name="T23" fmla="*/ 15 h 86"/>
                  <a:gd name="T24" fmla="*/ 128 w 162"/>
                  <a:gd name="T25" fmla="*/ 12 h 86"/>
                  <a:gd name="T26" fmla="*/ 137 w 162"/>
                  <a:gd name="T27" fmla="*/ 8 h 86"/>
                  <a:gd name="T28" fmla="*/ 146 w 162"/>
                  <a:gd name="T29" fmla="*/ 5 h 86"/>
                  <a:gd name="T30" fmla="*/ 156 w 162"/>
                  <a:gd name="T31" fmla="*/ 3 h 86"/>
                  <a:gd name="T32" fmla="*/ 162 w 162"/>
                  <a:gd name="T33" fmla="*/ 0 h 86"/>
                  <a:gd name="T34" fmla="*/ 151 w 162"/>
                  <a:gd name="T35" fmla="*/ 0 h 86"/>
                  <a:gd name="T36" fmla="*/ 142 w 162"/>
                  <a:gd name="T37" fmla="*/ 3 h 86"/>
                  <a:gd name="T38" fmla="*/ 131 w 162"/>
                  <a:gd name="T39" fmla="*/ 6 h 86"/>
                  <a:gd name="T40" fmla="*/ 120 w 162"/>
                  <a:gd name="T41" fmla="*/ 11 h 86"/>
                  <a:gd name="T42" fmla="*/ 109 w 162"/>
                  <a:gd name="T43" fmla="*/ 15 h 86"/>
                  <a:gd name="T44" fmla="*/ 100 w 162"/>
                  <a:gd name="T45" fmla="*/ 22 h 86"/>
                  <a:gd name="T46" fmla="*/ 88 w 162"/>
                  <a:gd name="T47" fmla="*/ 28 h 86"/>
                  <a:gd name="T48" fmla="*/ 77 w 162"/>
                  <a:gd name="T49" fmla="*/ 35 h 86"/>
                  <a:gd name="T50" fmla="*/ 66 w 162"/>
                  <a:gd name="T51" fmla="*/ 42 h 86"/>
                  <a:gd name="T52" fmla="*/ 56 w 162"/>
                  <a:gd name="T53" fmla="*/ 49 h 86"/>
                  <a:gd name="T54" fmla="*/ 45 w 162"/>
                  <a:gd name="T55" fmla="*/ 55 h 86"/>
                  <a:gd name="T56" fmla="*/ 36 w 162"/>
                  <a:gd name="T57" fmla="*/ 62 h 86"/>
                  <a:gd name="T58" fmla="*/ 26 w 162"/>
                  <a:gd name="T59" fmla="*/ 69 h 86"/>
                  <a:gd name="T60" fmla="*/ 17 w 162"/>
                  <a:gd name="T61" fmla="*/ 74 h 86"/>
                  <a:gd name="T62" fmla="*/ 8 w 162"/>
                  <a:gd name="T63" fmla="*/ 78 h 86"/>
                  <a:gd name="T64" fmla="*/ 0 w 162"/>
                  <a:gd name="T65" fmla="*/ 83 h 86"/>
                  <a:gd name="T66" fmla="*/ 2 w 162"/>
                  <a:gd name="T67" fmla="*/ 8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2"/>
                  <a:gd name="T103" fmla="*/ 0 h 86"/>
                  <a:gd name="T104" fmla="*/ 162 w 162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2" h="86">
                    <a:moveTo>
                      <a:pt x="2" y="86"/>
                    </a:moveTo>
                    <a:lnTo>
                      <a:pt x="5" y="85"/>
                    </a:lnTo>
                    <a:lnTo>
                      <a:pt x="9" y="81"/>
                    </a:lnTo>
                    <a:lnTo>
                      <a:pt x="14" y="80"/>
                    </a:lnTo>
                    <a:lnTo>
                      <a:pt x="19" y="77"/>
                    </a:lnTo>
                    <a:lnTo>
                      <a:pt x="23" y="74"/>
                    </a:lnTo>
                    <a:lnTo>
                      <a:pt x="28" y="72"/>
                    </a:lnTo>
                    <a:lnTo>
                      <a:pt x="33" y="69"/>
                    </a:lnTo>
                    <a:lnTo>
                      <a:pt x="37" y="66"/>
                    </a:lnTo>
                    <a:lnTo>
                      <a:pt x="42" y="62"/>
                    </a:lnTo>
                    <a:lnTo>
                      <a:pt x="48" y="58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63" y="49"/>
                    </a:lnTo>
                    <a:lnTo>
                      <a:pt x="68" y="45"/>
                    </a:lnTo>
                    <a:lnTo>
                      <a:pt x="74" y="42"/>
                    </a:lnTo>
                    <a:lnTo>
                      <a:pt x="79" y="38"/>
                    </a:lnTo>
                    <a:lnTo>
                      <a:pt x="85" y="35"/>
                    </a:lnTo>
                    <a:lnTo>
                      <a:pt x="89" y="31"/>
                    </a:lnTo>
                    <a:lnTo>
                      <a:pt x="96" y="28"/>
                    </a:lnTo>
                    <a:lnTo>
                      <a:pt x="102" y="25"/>
                    </a:lnTo>
                    <a:lnTo>
                      <a:pt x="106" y="22"/>
                    </a:lnTo>
                    <a:lnTo>
                      <a:pt x="111" y="18"/>
                    </a:lnTo>
                    <a:lnTo>
                      <a:pt x="117" y="15"/>
                    </a:lnTo>
                    <a:lnTo>
                      <a:pt x="123" y="14"/>
                    </a:lnTo>
                    <a:lnTo>
                      <a:pt x="128" y="12"/>
                    </a:lnTo>
                    <a:lnTo>
                      <a:pt x="133" y="9"/>
                    </a:lnTo>
                    <a:lnTo>
                      <a:pt x="137" y="8"/>
                    </a:lnTo>
                    <a:lnTo>
                      <a:pt x="142" y="6"/>
                    </a:lnTo>
                    <a:lnTo>
                      <a:pt x="146" y="5"/>
                    </a:lnTo>
                    <a:lnTo>
                      <a:pt x="151" y="5"/>
                    </a:lnTo>
                    <a:lnTo>
                      <a:pt x="156" y="3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6" y="2"/>
                    </a:lnTo>
                    <a:lnTo>
                      <a:pt x="142" y="3"/>
                    </a:lnTo>
                    <a:lnTo>
                      <a:pt x="136" y="5"/>
                    </a:lnTo>
                    <a:lnTo>
                      <a:pt x="131" y="6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6" y="14"/>
                    </a:lnTo>
                    <a:lnTo>
                      <a:pt x="109" y="15"/>
                    </a:lnTo>
                    <a:lnTo>
                      <a:pt x="105" y="18"/>
                    </a:lnTo>
                    <a:lnTo>
                      <a:pt x="100" y="22"/>
                    </a:lnTo>
                    <a:lnTo>
                      <a:pt x="94" y="25"/>
                    </a:lnTo>
                    <a:lnTo>
                      <a:pt x="88" y="28"/>
                    </a:lnTo>
                    <a:lnTo>
                      <a:pt x="83" y="31"/>
                    </a:lnTo>
                    <a:lnTo>
                      <a:pt x="77" y="35"/>
                    </a:lnTo>
                    <a:lnTo>
                      <a:pt x="73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6" y="49"/>
                    </a:lnTo>
                    <a:lnTo>
                      <a:pt x="51" y="52"/>
                    </a:lnTo>
                    <a:lnTo>
                      <a:pt x="45" y="55"/>
                    </a:lnTo>
                    <a:lnTo>
                      <a:pt x="40" y="60"/>
                    </a:lnTo>
                    <a:lnTo>
                      <a:pt x="36" y="62"/>
                    </a:lnTo>
                    <a:lnTo>
                      <a:pt x="31" y="66"/>
                    </a:lnTo>
                    <a:lnTo>
                      <a:pt x="26" y="69"/>
                    </a:lnTo>
                    <a:lnTo>
                      <a:pt x="22" y="72"/>
                    </a:lnTo>
                    <a:lnTo>
                      <a:pt x="17" y="74"/>
                    </a:lnTo>
                    <a:lnTo>
                      <a:pt x="13" y="77"/>
                    </a:lnTo>
                    <a:lnTo>
                      <a:pt x="8" y="78"/>
                    </a:lnTo>
                    <a:lnTo>
                      <a:pt x="3" y="81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8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0" name="Freeform 1268"/>
              <p:cNvSpPr>
                <a:spLocks/>
              </p:cNvSpPr>
              <p:nvPr/>
            </p:nvSpPr>
            <p:spPr bwMode="auto">
              <a:xfrm>
                <a:off x="4603" y="2649"/>
                <a:ext cx="40" cy="38"/>
              </a:xfrm>
              <a:custGeom>
                <a:avLst/>
                <a:gdLst>
                  <a:gd name="T0" fmla="*/ 3 w 40"/>
                  <a:gd name="T1" fmla="*/ 38 h 38"/>
                  <a:gd name="T2" fmla="*/ 6 w 40"/>
                  <a:gd name="T3" fmla="*/ 35 h 38"/>
                  <a:gd name="T4" fmla="*/ 7 w 40"/>
                  <a:gd name="T5" fmla="*/ 34 h 38"/>
                  <a:gd name="T6" fmla="*/ 9 w 40"/>
                  <a:gd name="T7" fmla="*/ 31 h 38"/>
                  <a:gd name="T8" fmla="*/ 12 w 40"/>
                  <a:gd name="T9" fmla="*/ 28 h 38"/>
                  <a:gd name="T10" fmla="*/ 14 w 40"/>
                  <a:gd name="T11" fmla="*/ 25 h 38"/>
                  <a:gd name="T12" fmla="*/ 17 w 40"/>
                  <a:gd name="T13" fmla="*/ 22 h 38"/>
                  <a:gd name="T14" fmla="*/ 20 w 40"/>
                  <a:gd name="T15" fmla="*/ 18 h 38"/>
                  <a:gd name="T16" fmla="*/ 21 w 40"/>
                  <a:gd name="T17" fmla="*/ 15 h 38"/>
                  <a:gd name="T18" fmla="*/ 24 w 40"/>
                  <a:gd name="T19" fmla="*/ 12 h 38"/>
                  <a:gd name="T20" fmla="*/ 27 w 40"/>
                  <a:gd name="T21" fmla="*/ 11 h 38"/>
                  <a:gd name="T22" fmla="*/ 31 w 40"/>
                  <a:gd name="T23" fmla="*/ 8 h 38"/>
                  <a:gd name="T24" fmla="*/ 34 w 40"/>
                  <a:gd name="T25" fmla="*/ 5 h 38"/>
                  <a:gd name="T26" fmla="*/ 35 w 40"/>
                  <a:gd name="T27" fmla="*/ 3 h 38"/>
                  <a:gd name="T28" fmla="*/ 38 w 40"/>
                  <a:gd name="T29" fmla="*/ 3 h 38"/>
                  <a:gd name="T30" fmla="*/ 40 w 40"/>
                  <a:gd name="T31" fmla="*/ 0 h 38"/>
                  <a:gd name="T32" fmla="*/ 35 w 40"/>
                  <a:gd name="T33" fmla="*/ 0 h 38"/>
                  <a:gd name="T34" fmla="*/ 32 w 40"/>
                  <a:gd name="T35" fmla="*/ 2 h 38"/>
                  <a:gd name="T36" fmla="*/ 29 w 40"/>
                  <a:gd name="T37" fmla="*/ 3 h 38"/>
                  <a:gd name="T38" fmla="*/ 26 w 40"/>
                  <a:gd name="T39" fmla="*/ 6 h 38"/>
                  <a:gd name="T40" fmla="*/ 24 w 40"/>
                  <a:gd name="T41" fmla="*/ 9 h 38"/>
                  <a:gd name="T42" fmla="*/ 21 w 40"/>
                  <a:gd name="T43" fmla="*/ 12 h 38"/>
                  <a:gd name="T44" fmla="*/ 18 w 40"/>
                  <a:gd name="T45" fmla="*/ 15 h 38"/>
                  <a:gd name="T46" fmla="*/ 15 w 40"/>
                  <a:gd name="T47" fmla="*/ 18 h 38"/>
                  <a:gd name="T48" fmla="*/ 12 w 40"/>
                  <a:gd name="T49" fmla="*/ 22 h 38"/>
                  <a:gd name="T50" fmla="*/ 11 w 40"/>
                  <a:gd name="T51" fmla="*/ 23 h 38"/>
                  <a:gd name="T52" fmla="*/ 9 w 40"/>
                  <a:gd name="T53" fmla="*/ 28 h 38"/>
                  <a:gd name="T54" fmla="*/ 6 w 40"/>
                  <a:gd name="T55" fmla="*/ 29 h 38"/>
                  <a:gd name="T56" fmla="*/ 4 w 40"/>
                  <a:gd name="T57" fmla="*/ 32 h 38"/>
                  <a:gd name="T58" fmla="*/ 1 w 40"/>
                  <a:gd name="T59" fmla="*/ 35 h 38"/>
                  <a:gd name="T60" fmla="*/ 0 w 40"/>
                  <a:gd name="T61" fmla="*/ 38 h 38"/>
                  <a:gd name="T62" fmla="*/ 0 w 40"/>
                  <a:gd name="T63" fmla="*/ 37 h 38"/>
                  <a:gd name="T64" fmla="*/ 3 w 40"/>
                  <a:gd name="T65" fmla="*/ 37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38"/>
                  <a:gd name="T101" fmla="*/ 40 w 40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38">
                    <a:moveTo>
                      <a:pt x="3" y="37"/>
                    </a:moveTo>
                    <a:lnTo>
                      <a:pt x="3" y="38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27" y="5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1" name="Freeform 1269"/>
              <p:cNvSpPr>
                <a:spLocks/>
              </p:cNvSpPr>
              <p:nvPr/>
            </p:nvSpPr>
            <p:spPr bwMode="auto">
              <a:xfrm>
                <a:off x="4603" y="2649"/>
                <a:ext cx="40" cy="38"/>
              </a:xfrm>
              <a:custGeom>
                <a:avLst/>
                <a:gdLst>
                  <a:gd name="T0" fmla="*/ 3 w 40"/>
                  <a:gd name="T1" fmla="*/ 38 h 38"/>
                  <a:gd name="T2" fmla="*/ 6 w 40"/>
                  <a:gd name="T3" fmla="*/ 35 h 38"/>
                  <a:gd name="T4" fmla="*/ 7 w 40"/>
                  <a:gd name="T5" fmla="*/ 34 h 38"/>
                  <a:gd name="T6" fmla="*/ 9 w 40"/>
                  <a:gd name="T7" fmla="*/ 31 h 38"/>
                  <a:gd name="T8" fmla="*/ 12 w 40"/>
                  <a:gd name="T9" fmla="*/ 28 h 38"/>
                  <a:gd name="T10" fmla="*/ 14 w 40"/>
                  <a:gd name="T11" fmla="*/ 25 h 38"/>
                  <a:gd name="T12" fmla="*/ 17 w 40"/>
                  <a:gd name="T13" fmla="*/ 22 h 38"/>
                  <a:gd name="T14" fmla="*/ 20 w 40"/>
                  <a:gd name="T15" fmla="*/ 18 h 38"/>
                  <a:gd name="T16" fmla="*/ 21 w 40"/>
                  <a:gd name="T17" fmla="*/ 15 h 38"/>
                  <a:gd name="T18" fmla="*/ 24 w 40"/>
                  <a:gd name="T19" fmla="*/ 12 h 38"/>
                  <a:gd name="T20" fmla="*/ 27 w 40"/>
                  <a:gd name="T21" fmla="*/ 11 h 38"/>
                  <a:gd name="T22" fmla="*/ 31 w 40"/>
                  <a:gd name="T23" fmla="*/ 8 h 38"/>
                  <a:gd name="T24" fmla="*/ 34 w 40"/>
                  <a:gd name="T25" fmla="*/ 5 h 38"/>
                  <a:gd name="T26" fmla="*/ 35 w 40"/>
                  <a:gd name="T27" fmla="*/ 3 h 38"/>
                  <a:gd name="T28" fmla="*/ 38 w 40"/>
                  <a:gd name="T29" fmla="*/ 3 h 38"/>
                  <a:gd name="T30" fmla="*/ 40 w 40"/>
                  <a:gd name="T31" fmla="*/ 0 h 38"/>
                  <a:gd name="T32" fmla="*/ 35 w 40"/>
                  <a:gd name="T33" fmla="*/ 0 h 38"/>
                  <a:gd name="T34" fmla="*/ 32 w 40"/>
                  <a:gd name="T35" fmla="*/ 2 h 38"/>
                  <a:gd name="T36" fmla="*/ 29 w 40"/>
                  <a:gd name="T37" fmla="*/ 3 h 38"/>
                  <a:gd name="T38" fmla="*/ 26 w 40"/>
                  <a:gd name="T39" fmla="*/ 6 h 38"/>
                  <a:gd name="T40" fmla="*/ 24 w 40"/>
                  <a:gd name="T41" fmla="*/ 9 h 38"/>
                  <a:gd name="T42" fmla="*/ 21 w 40"/>
                  <a:gd name="T43" fmla="*/ 12 h 38"/>
                  <a:gd name="T44" fmla="*/ 18 w 40"/>
                  <a:gd name="T45" fmla="*/ 15 h 38"/>
                  <a:gd name="T46" fmla="*/ 15 w 40"/>
                  <a:gd name="T47" fmla="*/ 18 h 38"/>
                  <a:gd name="T48" fmla="*/ 12 w 40"/>
                  <a:gd name="T49" fmla="*/ 22 h 38"/>
                  <a:gd name="T50" fmla="*/ 11 w 40"/>
                  <a:gd name="T51" fmla="*/ 23 h 38"/>
                  <a:gd name="T52" fmla="*/ 9 w 40"/>
                  <a:gd name="T53" fmla="*/ 28 h 38"/>
                  <a:gd name="T54" fmla="*/ 6 w 40"/>
                  <a:gd name="T55" fmla="*/ 29 h 38"/>
                  <a:gd name="T56" fmla="*/ 4 w 40"/>
                  <a:gd name="T57" fmla="*/ 32 h 38"/>
                  <a:gd name="T58" fmla="*/ 1 w 40"/>
                  <a:gd name="T59" fmla="*/ 35 h 38"/>
                  <a:gd name="T60" fmla="*/ 0 w 40"/>
                  <a:gd name="T61" fmla="*/ 38 h 38"/>
                  <a:gd name="T62" fmla="*/ 0 w 40"/>
                  <a:gd name="T63" fmla="*/ 37 h 38"/>
                  <a:gd name="T64" fmla="*/ 3 w 40"/>
                  <a:gd name="T65" fmla="*/ 37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38"/>
                  <a:gd name="T101" fmla="*/ 40 w 40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38">
                    <a:moveTo>
                      <a:pt x="3" y="37"/>
                    </a:moveTo>
                    <a:lnTo>
                      <a:pt x="3" y="38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27" y="5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20" y="14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5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3" y="3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2" name="Freeform 1270"/>
              <p:cNvSpPr>
                <a:spLocks/>
              </p:cNvSpPr>
              <p:nvPr/>
            </p:nvSpPr>
            <p:spPr bwMode="auto">
              <a:xfrm>
                <a:off x="4603" y="2686"/>
                <a:ext cx="12" cy="35"/>
              </a:xfrm>
              <a:custGeom>
                <a:avLst/>
                <a:gdLst>
                  <a:gd name="T0" fmla="*/ 12 w 12"/>
                  <a:gd name="T1" fmla="*/ 34 h 35"/>
                  <a:gd name="T2" fmla="*/ 3 w 12"/>
                  <a:gd name="T3" fmla="*/ 0 h 35"/>
                  <a:gd name="T4" fmla="*/ 0 w 12"/>
                  <a:gd name="T5" fmla="*/ 1 h 35"/>
                  <a:gd name="T6" fmla="*/ 9 w 12"/>
                  <a:gd name="T7" fmla="*/ 35 h 35"/>
                  <a:gd name="T8" fmla="*/ 12 w 12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5"/>
                  <a:gd name="T17" fmla="*/ 12 w 1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5">
                    <a:moveTo>
                      <a:pt x="12" y="34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9" y="35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3" name="Freeform 1271"/>
              <p:cNvSpPr>
                <a:spLocks/>
              </p:cNvSpPr>
              <p:nvPr/>
            </p:nvSpPr>
            <p:spPr bwMode="auto">
              <a:xfrm>
                <a:off x="4603" y="2686"/>
                <a:ext cx="12" cy="35"/>
              </a:xfrm>
              <a:custGeom>
                <a:avLst/>
                <a:gdLst>
                  <a:gd name="T0" fmla="*/ 12 w 12"/>
                  <a:gd name="T1" fmla="*/ 34 h 35"/>
                  <a:gd name="T2" fmla="*/ 3 w 12"/>
                  <a:gd name="T3" fmla="*/ 0 h 35"/>
                  <a:gd name="T4" fmla="*/ 0 w 12"/>
                  <a:gd name="T5" fmla="*/ 1 h 35"/>
                  <a:gd name="T6" fmla="*/ 9 w 12"/>
                  <a:gd name="T7" fmla="*/ 35 h 35"/>
                  <a:gd name="T8" fmla="*/ 12 w 12"/>
                  <a:gd name="T9" fmla="*/ 3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5"/>
                  <a:gd name="T17" fmla="*/ 12 w 1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5">
                    <a:moveTo>
                      <a:pt x="12" y="34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9" y="35"/>
                    </a:lnTo>
                    <a:lnTo>
                      <a:pt x="12" y="3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4" name="Freeform 1272"/>
              <p:cNvSpPr>
                <a:spLocks/>
              </p:cNvSpPr>
              <p:nvPr/>
            </p:nvSpPr>
            <p:spPr bwMode="auto">
              <a:xfrm>
                <a:off x="4598" y="2720"/>
                <a:ext cx="17" cy="37"/>
              </a:xfrm>
              <a:custGeom>
                <a:avLst/>
                <a:gdLst>
                  <a:gd name="T0" fmla="*/ 3 w 17"/>
                  <a:gd name="T1" fmla="*/ 35 h 37"/>
                  <a:gd name="T2" fmla="*/ 3 w 17"/>
                  <a:gd name="T3" fmla="*/ 37 h 37"/>
                  <a:gd name="T4" fmla="*/ 5 w 17"/>
                  <a:gd name="T5" fmla="*/ 35 h 37"/>
                  <a:gd name="T6" fmla="*/ 5 w 17"/>
                  <a:gd name="T7" fmla="*/ 34 h 37"/>
                  <a:gd name="T8" fmla="*/ 5 w 17"/>
                  <a:gd name="T9" fmla="*/ 32 h 37"/>
                  <a:gd name="T10" fmla="*/ 5 w 17"/>
                  <a:gd name="T11" fmla="*/ 29 h 37"/>
                  <a:gd name="T12" fmla="*/ 6 w 17"/>
                  <a:gd name="T13" fmla="*/ 29 h 37"/>
                  <a:gd name="T14" fmla="*/ 6 w 17"/>
                  <a:gd name="T15" fmla="*/ 27 h 37"/>
                  <a:gd name="T16" fmla="*/ 6 w 17"/>
                  <a:gd name="T17" fmla="*/ 26 h 37"/>
                  <a:gd name="T18" fmla="*/ 6 w 17"/>
                  <a:gd name="T19" fmla="*/ 24 h 37"/>
                  <a:gd name="T20" fmla="*/ 8 w 17"/>
                  <a:gd name="T21" fmla="*/ 23 h 37"/>
                  <a:gd name="T22" fmla="*/ 8 w 17"/>
                  <a:gd name="T23" fmla="*/ 21 h 37"/>
                  <a:gd name="T24" fmla="*/ 8 w 17"/>
                  <a:gd name="T25" fmla="*/ 20 h 37"/>
                  <a:gd name="T26" fmla="*/ 9 w 17"/>
                  <a:gd name="T27" fmla="*/ 20 h 37"/>
                  <a:gd name="T28" fmla="*/ 9 w 17"/>
                  <a:gd name="T29" fmla="*/ 18 h 37"/>
                  <a:gd name="T30" fmla="*/ 11 w 17"/>
                  <a:gd name="T31" fmla="*/ 17 h 37"/>
                  <a:gd name="T32" fmla="*/ 11 w 17"/>
                  <a:gd name="T33" fmla="*/ 15 h 37"/>
                  <a:gd name="T34" fmla="*/ 11 w 17"/>
                  <a:gd name="T35" fmla="*/ 14 h 37"/>
                  <a:gd name="T36" fmla="*/ 12 w 17"/>
                  <a:gd name="T37" fmla="*/ 14 h 37"/>
                  <a:gd name="T38" fmla="*/ 12 w 17"/>
                  <a:gd name="T39" fmla="*/ 12 h 37"/>
                  <a:gd name="T40" fmla="*/ 14 w 17"/>
                  <a:gd name="T41" fmla="*/ 11 h 37"/>
                  <a:gd name="T42" fmla="*/ 14 w 17"/>
                  <a:gd name="T43" fmla="*/ 9 h 37"/>
                  <a:gd name="T44" fmla="*/ 16 w 17"/>
                  <a:gd name="T45" fmla="*/ 7 h 37"/>
                  <a:gd name="T46" fmla="*/ 16 w 17"/>
                  <a:gd name="T47" fmla="*/ 6 h 37"/>
                  <a:gd name="T48" fmla="*/ 16 w 17"/>
                  <a:gd name="T49" fmla="*/ 4 h 37"/>
                  <a:gd name="T50" fmla="*/ 17 w 17"/>
                  <a:gd name="T51" fmla="*/ 3 h 37"/>
                  <a:gd name="T52" fmla="*/ 17 w 17"/>
                  <a:gd name="T53" fmla="*/ 1 h 37"/>
                  <a:gd name="T54" fmla="*/ 17 w 17"/>
                  <a:gd name="T55" fmla="*/ 0 h 37"/>
                  <a:gd name="T56" fmla="*/ 14 w 17"/>
                  <a:gd name="T57" fmla="*/ 1 h 37"/>
                  <a:gd name="T58" fmla="*/ 14 w 17"/>
                  <a:gd name="T59" fmla="*/ 3 h 37"/>
                  <a:gd name="T60" fmla="*/ 12 w 17"/>
                  <a:gd name="T61" fmla="*/ 4 h 37"/>
                  <a:gd name="T62" fmla="*/ 12 w 17"/>
                  <a:gd name="T63" fmla="*/ 6 h 37"/>
                  <a:gd name="T64" fmla="*/ 11 w 17"/>
                  <a:gd name="T65" fmla="*/ 6 h 37"/>
                  <a:gd name="T66" fmla="*/ 11 w 17"/>
                  <a:gd name="T67" fmla="*/ 7 h 37"/>
                  <a:gd name="T68" fmla="*/ 11 w 17"/>
                  <a:gd name="T69" fmla="*/ 9 h 37"/>
                  <a:gd name="T70" fmla="*/ 9 w 17"/>
                  <a:gd name="T71" fmla="*/ 9 h 37"/>
                  <a:gd name="T72" fmla="*/ 9 w 17"/>
                  <a:gd name="T73" fmla="*/ 11 h 37"/>
                  <a:gd name="T74" fmla="*/ 9 w 17"/>
                  <a:gd name="T75" fmla="*/ 12 h 37"/>
                  <a:gd name="T76" fmla="*/ 8 w 17"/>
                  <a:gd name="T77" fmla="*/ 12 h 37"/>
                  <a:gd name="T78" fmla="*/ 8 w 17"/>
                  <a:gd name="T79" fmla="*/ 14 h 37"/>
                  <a:gd name="T80" fmla="*/ 8 w 17"/>
                  <a:gd name="T81" fmla="*/ 15 h 37"/>
                  <a:gd name="T82" fmla="*/ 6 w 17"/>
                  <a:gd name="T83" fmla="*/ 17 h 37"/>
                  <a:gd name="T84" fmla="*/ 6 w 17"/>
                  <a:gd name="T85" fmla="*/ 18 h 37"/>
                  <a:gd name="T86" fmla="*/ 5 w 17"/>
                  <a:gd name="T87" fmla="*/ 20 h 37"/>
                  <a:gd name="T88" fmla="*/ 5 w 17"/>
                  <a:gd name="T89" fmla="*/ 21 h 37"/>
                  <a:gd name="T90" fmla="*/ 3 w 17"/>
                  <a:gd name="T91" fmla="*/ 23 h 37"/>
                  <a:gd name="T92" fmla="*/ 3 w 17"/>
                  <a:gd name="T93" fmla="*/ 24 h 37"/>
                  <a:gd name="T94" fmla="*/ 3 w 17"/>
                  <a:gd name="T95" fmla="*/ 26 h 37"/>
                  <a:gd name="T96" fmla="*/ 2 w 17"/>
                  <a:gd name="T97" fmla="*/ 27 h 37"/>
                  <a:gd name="T98" fmla="*/ 2 w 17"/>
                  <a:gd name="T99" fmla="*/ 29 h 37"/>
                  <a:gd name="T100" fmla="*/ 2 w 17"/>
                  <a:gd name="T101" fmla="*/ 31 h 37"/>
                  <a:gd name="T102" fmla="*/ 0 w 17"/>
                  <a:gd name="T103" fmla="*/ 32 h 37"/>
                  <a:gd name="T104" fmla="*/ 0 w 17"/>
                  <a:gd name="T105" fmla="*/ 34 h 37"/>
                  <a:gd name="T106" fmla="*/ 0 w 17"/>
                  <a:gd name="T107" fmla="*/ 37 h 37"/>
                  <a:gd name="T108" fmla="*/ 3 w 17"/>
                  <a:gd name="T109" fmla="*/ 35 h 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"/>
                  <a:gd name="T166" fmla="*/ 0 h 37"/>
                  <a:gd name="T167" fmla="*/ 17 w 17"/>
                  <a:gd name="T168" fmla="*/ 37 h 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" h="37">
                    <a:moveTo>
                      <a:pt x="3" y="35"/>
                    </a:moveTo>
                    <a:lnTo>
                      <a:pt x="3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5" name="Freeform 1273"/>
              <p:cNvSpPr>
                <a:spLocks/>
              </p:cNvSpPr>
              <p:nvPr/>
            </p:nvSpPr>
            <p:spPr bwMode="auto">
              <a:xfrm>
                <a:off x="4598" y="2720"/>
                <a:ext cx="17" cy="37"/>
              </a:xfrm>
              <a:custGeom>
                <a:avLst/>
                <a:gdLst>
                  <a:gd name="T0" fmla="*/ 3 w 17"/>
                  <a:gd name="T1" fmla="*/ 35 h 37"/>
                  <a:gd name="T2" fmla="*/ 3 w 17"/>
                  <a:gd name="T3" fmla="*/ 37 h 37"/>
                  <a:gd name="T4" fmla="*/ 5 w 17"/>
                  <a:gd name="T5" fmla="*/ 35 h 37"/>
                  <a:gd name="T6" fmla="*/ 5 w 17"/>
                  <a:gd name="T7" fmla="*/ 34 h 37"/>
                  <a:gd name="T8" fmla="*/ 5 w 17"/>
                  <a:gd name="T9" fmla="*/ 32 h 37"/>
                  <a:gd name="T10" fmla="*/ 5 w 17"/>
                  <a:gd name="T11" fmla="*/ 29 h 37"/>
                  <a:gd name="T12" fmla="*/ 6 w 17"/>
                  <a:gd name="T13" fmla="*/ 29 h 37"/>
                  <a:gd name="T14" fmla="*/ 6 w 17"/>
                  <a:gd name="T15" fmla="*/ 27 h 37"/>
                  <a:gd name="T16" fmla="*/ 6 w 17"/>
                  <a:gd name="T17" fmla="*/ 26 h 37"/>
                  <a:gd name="T18" fmla="*/ 6 w 17"/>
                  <a:gd name="T19" fmla="*/ 24 h 37"/>
                  <a:gd name="T20" fmla="*/ 8 w 17"/>
                  <a:gd name="T21" fmla="*/ 23 h 37"/>
                  <a:gd name="T22" fmla="*/ 8 w 17"/>
                  <a:gd name="T23" fmla="*/ 21 h 37"/>
                  <a:gd name="T24" fmla="*/ 8 w 17"/>
                  <a:gd name="T25" fmla="*/ 20 h 37"/>
                  <a:gd name="T26" fmla="*/ 9 w 17"/>
                  <a:gd name="T27" fmla="*/ 20 h 37"/>
                  <a:gd name="T28" fmla="*/ 9 w 17"/>
                  <a:gd name="T29" fmla="*/ 18 h 37"/>
                  <a:gd name="T30" fmla="*/ 11 w 17"/>
                  <a:gd name="T31" fmla="*/ 17 h 37"/>
                  <a:gd name="T32" fmla="*/ 11 w 17"/>
                  <a:gd name="T33" fmla="*/ 15 h 37"/>
                  <a:gd name="T34" fmla="*/ 11 w 17"/>
                  <a:gd name="T35" fmla="*/ 14 h 37"/>
                  <a:gd name="T36" fmla="*/ 12 w 17"/>
                  <a:gd name="T37" fmla="*/ 14 h 37"/>
                  <a:gd name="T38" fmla="*/ 12 w 17"/>
                  <a:gd name="T39" fmla="*/ 12 h 37"/>
                  <a:gd name="T40" fmla="*/ 14 w 17"/>
                  <a:gd name="T41" fmla="*/ 11 h 37"/>
                  <a:gd name="T42" fmla="*/ 14 w 17"/>
                  <a:gd name="T43" fmla="*/ 9 h 37"/>
                  <a:gd name="T44" fmla="*/ 16 w 17"/>
                  <a:gd name="T45" fmla="*/ 7 h 37"/>
                  <a:gd name="T46" fmla="*/ 16 w 17"/>
                  <a:gd name="T47" fmla="*/ 6 h 37"/>
                  <a:gd name="T48" fmla="*/ 16 w 17"/>
                  <a:gd name="T49" fmla="*/ 4 h 37"/>
                  <a:gd name="T50" fmla="*/ 17 w 17"/>
                  <a:gd name="T51" fmla="*/ 3 h 37"/>
                  <a:gd name="T52" fmla="*/ 17 w 17"/>
                  <a:gd name="T53" fmla="*/ 1 h 37"/>
                  <a:gd name="T54" fmla="*/ 17 w 17"/>
                  <a:gd name="T55" fmla="*/ 0 h 37"/>
                  <a:gd name="T56" fmla="*/ 14 w 17"/>
                  <a:gd name="T57" fmla="*/ 1 h 37"/>
                  <a:gd name="T58" fmla="*/ 14 w 17"/>
                  <a:gd name="T59" fmla="*/ 3 h 37"/>
                  <a:gd name="T60" fmla="*/ 12 w 17"/>
                  <a:gd name="T61" fmla="*/ 4 h 37"/>
                  <a:gd name="T62" fmla="*/ 12 w 17"/>
                  <a:gd name="T63" fmla="*/ 6 h 37"/>
                  <a:gd name="T64" fmla="*/ 11 w 17"/>
                  <a:gd name="T65" fmla="*/ 6 h 37"/>
                  <a:gd name="T66" fmla="*/ 11 w 17"/>
                  <a:gd name="T67" fmla="*/ 7 h 37"/>
                  <a:gd name="T68" fmla="*/ 11 w 17"/>
                  <a:gd name="T69" fmla="*/ 9 h 37"/>
                  <a:gd name="T70" fmla="*/ 9 w 17"/>
                  <a:gd name="T71" fmla="*/ 9 h 37"/>
                  <a:gd name="T72" fmla="*/ 9 w 17"/>
                  <a:gd name="T73" fmla="*/ 11 h 37"/>
                  <a:gd name="T74" fmla="*/ 9 w 17"/>
                  <a:gd name="T75" fmla="*/ 12 h 37"/>
                  <a:gd name="T76" fmla="*/ 8 w 17"/>
                  <a:gd name="T77" fmla="*/ 12 h 37"/>
                  <a:gd name="T78" fmla="*/ 8 w 17"/>
                  <a:gd name="T79" fmla="*/ 14 h 37"/>
                  <a:gd name="T80" fmla="*/ 8 w 17"/>
                  <a:gd name="T81" fmla="*/ 15 h 37"/>
                  <a:gd name="T82" fmla="*/ 6 w 17"/>
                  <a:gd name="T83" fmla="*/ 17 h 37"/>
                  <a:gd name="T84" fmla="*/ 6 w 17"/>
                  <a:gd name="T85" fmla="*/ 18 h 37"/>
                  <a:gd name="T86" fmla="*/ 5 w 17"/>
                  <a:gd name="T87" fmla="*/ 20 h 37"/>
                  <a:gd name="T88" fmla="*/ 5 w 17"/>
                  <a:gd name="T89" fmla="*/ 21 h 37"/>
                  <a:gd name="T90" fmla="*/ 3 w 17"/>
                  <a:gd name="T91" fmla="*/ 23 h 37"/>
                  <a:gd name="T92" fmla="*/ 3 w 17"/>
                  <a:gd name="T93" fmla="*/ 24 h 37"/>
                  <a:gd name="T94" fmla="*/ 3 w 17"/>
                  <a:gd name="T95" fmla="*/ 26 h 37"/>
                  <a:gd name="T96" fmla="*/ 2 w 17"/>
                  <a:gd name="T97" fmla="*/ 27 h 37"/>
                  <a:gd name="T98" fmla="*/ 2 w 17"/>
                  <a:gd name="T99" fmla="*/ 29 h 37"/>
                  <a:gd name="T100" fmla="*/ 2 w 17"/>
                  <a:gd name="T101" fmla="*/ 31 h 37"/>
                  <a:gd name="T102" fmla="*/ 0 w 17"/>
                  <a:gd name="T103" fmla="*/ 32 h 37"/>
                  <a:gd name="T104" fmla="*/ 0 w 17"/>
                  <a:gd name="T105" fmla="*/ 34 h 37"/>
                  <a:gd name="T106" fmla="*/ 0 w 17"/>
                  <a:gd name="T107" fmla="*/ 37 h 37"/>
                  <a:gd name="T108" fmla="*/ 3 w 17"/>
                  <a:gd name="T109" fmla="*/ 35 h 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"/>
                  <a:gd name="T166" fmla="*/ 0 h 37"/>
                  <a:gd name="T167" fmla="*/ 17 w 17"/>
                  <a:gd name="T168" fmla="*/ 37 h 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" h="37">
                    <a:moveTo>
                      <a:pt x="3" y="35"/>
                    </a:moveTo>
                    <a:lnTo>
                      <a:pt x="3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3" y="3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6" name="Freeform 1274"/>
              <p:cNvSpPr>
                <a:spLocks/>
              </p:cNvSpPr>
              <p:nvPr/>
            </p:nvSpPr>
            <p:spPr bwMode="auto">
              <a:xfrm>
                <a:off x="4598" y="2755"/>
                <a:ext cx="37" cy="56"/>
              </a:xfrm>
              <a:custGeom>
                <a:avLst/>
                <a:gdLst>
                  <a:gd name="T0" fmla="*/ 37 w 37"/>
                  <a:gd name="T1" fmla="*/ 54 h 56"/>
                  <a:gd name="T2" fmla="*/ 3 w 37"/>
                  <a:gd name="T3" fmla="*/ 0 h 56"/>
                  <a:gd name="T4" fmla="*/ 0 w 37"/>
                  <a:gd name="T5" fmla="*/ 2 h 56"/>
                  <a:gd name="T6" fmla="*/ 34 w 37"/>
                  <a:gd name="T7" fmla="*/ 56 h 56"/>
                  <a:gd name="T8" fmla="*/ 34 w 37"/>
                  <a:gd name="T9" fmla="*/ 54 h 56"/>
                  <a:gd name="T10" fmla="*/ 37 w 37"/>
                  <a:gd name="T11" fmla="*/ 5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6"/>
                  <a:gd name="T20" fmla="*/ 37 w 37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6">
                    <a:moveTo>
                      <a:pt x="37" y="54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7" y="5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7" name="Freeform 1275"/>
              <p:cNvSpPr>
                <a:spLocks/>
              </p:cNvSpPr>
              <p:nvPr/>
            </p:nvSpPr>
            <p:spPr bwMode="auto">
              <a:xfrm>
                <a:off x="4598" y="2755"/>
                <a:ext cx="37" cy="56"/>
              </a:xfrm>
              <a:custGeom>
                <a:avLst/>
                <a:gdLst>
                  <a:gd name="T0" fmla="*/ 37 w 37"/>
                  <a:gd name="T1" fmla="*/ 54 h 56"/>
                  <a:gd name="T2" fmla="*/ 3 w 37"/>
                  <a:gd name="T3" fmla="*/ 0 h 56"/>
                  <a:gd name="T4" fmla="*/ 0 w 37"/>
                  <a:gd name="T5" fmla="*/ 2 h 56"/>
                  <a:gd name="T6" fmla="*/ 34 w 37"/>
                  <a:gd name="T7" fmla="*/ 56 h 56"/>
                  <a:gd name="T8" fmla="*/ 34 w 37"/>
                  <a:gd name="T9" fmla="*/ 54 h 56"/>
                  <a:gd name="T10" fmla="*/ 37 w 37"/>
                  <a:gd name="T11" fmla="*/ 5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6"/>
                  <a:gd name="T20" fmla="*/ 37 w 37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6">
                    <a:moveTo>
                      <a:pt x="37" y="54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7" y="5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8" name="Freeform 1276"/>
              <p:cNvSpPr>
                <a:spLocks/>
              </p:cNvSpPr>
              <p:nvPr/>
            </p:nvSpPr>
            <p:spPr bwMode="auto">
              <a:xfrm>
                <a:off x="4632" y="2809"/>
                <a:ext cx="20" cy="88"/>
              </a:xfrm>
              <a:custGeom>
                <a:avLst/>
                <a:gdLst>
                  <a:gd name="T0" fmla="*/ 18 w 20"/>
                  <a:gd name="T1" fmla="*/ 83 h 88"/>
                  <a:gd name="T2" fmla="*/ 15 w 20"/>
                  <a:gd name="T3" fmla="*/ 75 h 88"/>
                  <a:gd name="T4" fmla="*/ 14 w 20"/>
                  <a:gd name="T5" fmla="*/ 68 h 88"/>
                  <a:gd name="T6" fmla="*/ 12 w 20"/>
                  <a:gd name="T7" fmla="*/ 62 h 88"/>
                  <a:gd name="T8" fmla="*/ 11 w 20"/>
                  <a:gd name="T9" fmla="*/ 55 h 88"/>
                  <a:gd name="T10" fmla="*/ 9 w 20"/>
                  <a:gd name="T11" fmla="*/ 49 h 88"/>
                  <a:gd name="T12" fmla="*/ 8 w 20"/>
                  <a:gd name="T13" fmla="*/ 45 h 88"/>
                  <a:gd name="T14" fmla="*/ 8 w 20"/>
                  <a:gd name="T15" fmla="*/ 38 h 88"/>
                  <a:gd name="T16" fmla="*/ 6 w 20"/>
                  <a:gd name="T17" fmla="*/ 34 h 88"/>
                  <a:gd name="T18" fmla="*/ 6 w 20"/>
                  <a:gd name="T19" fmla="*/ 29 h 88"/>
                  <a:gd name="T20" fmla="*/ 6 w 20"/>
                  <a:gd name="T21" fmla="*/ 23 h 88"/>
                  <a:gd name="T22" fmla="*/ 6 w 20"/>
                  <a:gd name="T23" fmla="*/ 18 h 88"/>
                  <a:gd name="T24" fmla="*/ 5 w 20"/>
                  <a:gd name="T25" fmla="*/ 14 h 88"/>
                  <a:gd name="T26" fmla="*/ 5 w 20"/>
                  <a:gd name="T27" fmla="*/ 9 h 88"/>
                  <a:gd name="T28" fmla="*/ 5 w 20"/>
                  <a:gd name="T29" fmla="*/ 6 h 88"/>
                  <a:gd name="T30" fmla="*/ 3 w 20"/>
                  <a:gd name="T31" fmla="*/ 2 h 88"/>
                  <a:gd name="T32" fmla="*/ 0 w 20"/>
                  <a:gd name="T33" fmla="*/ 0 h 88"/>
                  <a:gd name="T34" fmla="*/ 0 w 20"/>
                  <a:gd name="T35" fmla="*/ 5 h 88"/>
                  <a:gd name="T36" fmla="*/ 2 w 20"/>
                  <a:gd name="T37" fmla="*/ 9 h 88"/>
                  <a:gd name="T38" fmla="*/ 2 w 20"/>
                  <a:gd name="T39" fmla="*/ 12 h 88"/>
                  <a:gd name="T40" fmla="*/ 2 w 20"/>
                  <a:gd name="T41" fmla="*/ 17 h 88"/>
                  <a:gd name="T42" fmla="*/ 3 w 20"/>
                  <a:gd name="T43" fmla="*/ 22 h 88"/>
                  <a:gd name="T44" fmla="*/ 3 w 20"/>
                  <a:gd name="T45" fmla="*/ 26 h 88"/>
                  <a:gd name="T46" fmla="*/ 3 w 20"/>
                  <a:gd name="T47" fmla="*/ 31 h 88"/>
                  <a:gd name="T48" fmla="*/ 3 w 20"/>
                  <a:gd name="T49" fmla="*/ 37 h 88"/>
                  <a:gd name="T50" fmla="*/ 5 w 20"/>
                  <a:gd name="T51" fmla="*/ 42 h 88"/>
                  <a:gd name="T52" fmla="*/ 6 w 20"/>
                  <a:gd name="T53" fmla="*/ 46 h 88"/>
                  <a:gd name="T54" fmla="*/ 6 w 20"/>
                  <a:gd name="T55" fmla="*/ 54 h 88"/>
                  <a:gd name="T56" fmla="*/ 8 w 20"/>
                  <a:gd name="T57" fmla="*/ 60 h 88"/>
                  <a:gd name="T58" fmla="*/ 9 w 20"/>
                  <a:gd name="T59" fmla="*/ 66 h 88"/>
                  <a:gd name="T60" fmla="*/ 11 w 20"/>
                  <a:gd name="T61" fmla="*/ 72 h 88"/>
                  <a:gd name="T62" fmla="*/ 14 w 20"/>
                  <a:gd name="T63" fmla="*/ 80 h 88"/>
                  <a:gd name="T64" fmla="*/ 17 w 20"/>
                  <a:gd name="T65" fmla="*/ 8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88"/>
                  <a:gd name="T101" fmla="*/ 20 w 20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88">
                    <a:moveTo>
                      <a:pt x="20" y="86"/>
                    </a:moveTo>
                    <a:lnTo>
                      <a:pt x="18" y="83"/>
                    </a:lnTo>
                    <a:lnTo>
                      <a:pt x="17" y="78"/>
                    </a:lnTo>
                    <a:lnTo>
                      <a:pt x="15" y="75"/>
                    </a:lnTo>
                    <a:lnTo>
                      <a:pt x="15" y="72"/>
                    </a:lnTo>
                    <a:lnTo>
                      <a:pt x="14" y="68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2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6" y="46"/>
                    </a:lnTo>
                    <a:lnTo>
                      <a:pt x="6" y="51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1" y="69"/>
                    </a:lnTo>
                    <a:lnTo>
                      <a:pt x="11" y="72"/>
                    </a:lnTo>
                    <a:lnTo>
                      <a:pt x="12" y="77"/>
                    </a:lnTo>
                    <a:lnTo>
                      <a:pt x="14" y="80"/>
                    </a:lnTo>
                    <a:lnTo>
                      <a:pt x="15" y="83"/>
                    </a:lnTo>
                    <a:lnTo>
                      <a:pt x="17" y="8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9" name="Freeform 1277"/>
              <p:cNvSpPr>
                <a:spLocks/>
              </p:cNvSpPr>
              <p:nvPr/>
            </p:nvSpPr>
            <p:spPr bwMode="auto">
              <a:xfrm>
                <a:off x="4632" y="2809"/>
                <a:ext cx="20" cy="88"/>
              </a:xfrm>
              <a:custGeom>
                <a:avLst/>
                <a:gdLst>
                  <a:gd name="T0" fmla="*/ 18 w 20"/>
                  <a:gd name="T1" fmla="*/ 83 h 88"/>
                  <a:gd name="T2" fmla="*/ 15 w 20"/>
                  <a:gd name="T3" fmla="*/ 75 h 88"/>
                  <a:gd name="T4" fmla="*/ 14 w 20"/>
                  <a:gd name="T5" fmla="*/ 68 h 88"/>
                  <a:gd name="T6" fmla="*/ 12 w 20"/>
                  <a:gd name="T7" fmla="*/ 62 h 88"/>
                  <a:gd name="T8" fmla="*/ 11 w 20"/>
                  <a:gd name="T9" fmla="*/ 55 h 88"/>
                  <a:gd name="T10" fmla="*/ 9 w 20"/>
                  <a:gd name="T11" fmla="*/ 49 h 88"/>
                  <a:gd name="T12" fmla="*/ 8 w 20"/>
                  <a:gd name="T13" fmla="*/ 45 h 88"/>
                  <a:gd name="T14" fmla="*/ 8 w 20"/>
                  <a:gd name="T15" fmla="*/ 38 h 88"/>
                  <a:gd name="T16" fmla="*/ 6 w 20"/>
                  <a:gd name="T17" fmla="*/ 34 h 88"/>
                  <a:gd name="T18" fmla="*/ 6 w 20"/>
                  <a:gd name="T19" fmla="*/ 29 h 88"/>
                  <a:gd name="T20" fmla="*/ 6 w 20"/>
                  <a:gd name="T21" fmla="*/ 23 h 88"/>
                  <a:gd name="T22" fmla="*/ 6 w 20"/>
                  <a:gd name="T23" fmla="*/ 18 h 88"/>
                  <a:gd name="T24" fmla="*/ 5 w 20"/>
                  <a:gd name="T25" fmla="*/ 14 h 88"/>
                  <a:gd name="T26" fmla="*/ 5 w 20"/>
                  <a:gd name="T27" fmla="*/ 9 h 88"/>
                  <a:gd name="T28" fmla="*/ 5 w 20"/>
                  <a:gd name="T29" fmla="*/ 6 h 88"/>
                  <a:gd name="T30" fmla="*/ 3 w 20"/>
                  <a:gd name="T31" fmla="*/ 2 h 88"/>
                  <a:gd name="T32" fmla="*/ 0 w 20"/>
                  <a:gd name="T33" fmla="*/ 0 h 88"/>
                  <a:gd name="T34" fmla="*/ 0 w 20"/>
                  <a:gd name="T35" fmla="*/ 5 h 88"/>
                  <a:gd name="T36" fmla="*/ 2 w 20"/>
                  <a:gd name="T37" fmla="*/ 9 h 88"/>
                  <a:gd name="T38" fmla="*/ 2 w 20"/>
                  <a:gd name="T39" fmla="*/ 12 h 88"/>
                  <a:gd name="T40" fmla="*/ 2 w 20"/>
                  <a:gd name="T41" fmla="*/ 17 h 88"/>
                  <a:gd name="T42" fmla="*/ 3 w 20"/>
                  <a:gd name="T43" fmla="*/ 22 h 88"/>
                  <a:gd name="T44" fmla="*/ 3 w 20"/>
                  <a:gd name="T45" fmla="*/ 26 h 88"/>
                  <a:gd name="T46" fmla="*/ 3 w 20"/>
                  <a:gd name="T47" fmla="*/ 31 h 88"/>
                  <a:gd name="T48" fmla="*/ 3 w 20"/>
                  <a:gd name="T49" fmla="*/ 37 h 88"/>
                  <a:gd name="T50" fmla="*/ 5 w 20"/>
                  <a:gd name="T51" fmla="*/ 42 h 88"/>
                  <a:gd name="T52" fmla="*/ 6 w 20"/>
                  <a:gd name="T53" fmla="*/ 46 h 88"/>
                  <a:gd name="T54" fmla="*/ 6 w 20"/>
                  <a:gd name="T55" fmla="*/ 54 h 88"/>
                  <a:gd name="T56" fmla="*/ 8 w 20"/>
                  <a:gd name="T57" fmla="*/ 60 h 88"/>
                  <a:gd name="T58" fmla="*/ 9 w 20"/>
                  <a:gd name="T59" fmla="*/ 66 h 88"/>
                  <a:gd name="T60" fmla="*/ 11 w 20"/>
                  <a:gd name="T61" fmla="*/ 72 h 88"/>
                  <a:gd name="T62" fmla="*/ 14 w 20"/>
                  <a:gd name="T63" fmla="*/ 80 h 88"/>
                  <a:gd name="T64" fmla="*/ 17 w 20"/>
                  <a:gd name="T65" fmla="*/ 8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88"/>
                  <a:gd name="T101" fmla="*/ 20 w 20"/>
                  <a:gd name="T102" fmla="*/ 88 h 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88">
                    <a:moveTo>
                      <a:pt x="20" y="86"/>
                    </a:moveTo>
                    <a:lnTo>
                      <a:pt x="18" y="83"/>
                    </a:lnTo>
                    <a:lnTo>
                      <a:pt x="17" y="78"/>
                    </a:lnTo>
                    <a:lnTo>
                      <a:pt x="15" y="75"/>
                    </a:lnTo>
                    <a:lnTo>
                      <a:pt x="15" y="72"/>
                    </a:lnTo>
                    <a:lnTo>
                      <a:pt x="14" y="68"/>
                    </a:lnTo>
                    <a:lnTo>
                      <a:pt x="12" y="65"/>
                    </a:lnTo>
                    <a:lnTo>
                      <a:pt x="12" y="62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2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6" y="46"/>
                    </a:lnTo>
                    <a:lnTo>
                      <a:pt x="6" y="51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6"/>
                    </a:lnTo>
                    <a:lnTo>
                      <a:pt x="11" y="69"/>
                    </a:lnTo>
                    <a:lnTo>
                      <a:pt x="11" y="72"/>
                    </a:lnTo>
                    <a:lnTo>
                      <a:pt x="12" y="77"/>
                    </a:lnTo>
                    <a:lnTo>
                      <a:pt x="14" y="80"/>
                    </a:lnTo>
                    <a:lnTo>
                      <a:pt x="15" y="83"/>
                    </a:lnTo>
                    <a:lnTo>
                      <a:pt x="17" y="88"/>
                    </a:lnTo>
                    <a:lnTo>
                      <a:pt x="20" y="8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0" name="Freeform 1278"/>
              <p:cNvSpPr>
                <a:spLocks/>
              </p:cNvSpPr>
              <p:nvPr/>
            </p:nvSpPr>
            <p:spPr bwMode="auto">
              <a:xfrm>
                <a:off x="4649" y="2895"/>
                <a:ext cx="89" cy="45"/>
              </a:xfrm>
              <a:custGeom>
                <a:avLst/>
                <a:gdLst>
                  <a:gd name="T0" fmla="*/ 86 w 89"/>
                  <a:gd name="T1" fmla="*/ 35 h 45"/>
                  <a:gd name="T2" fmla="*/ 81 w 89"/>
                  <a:gd name="T3" fmla="*/ 37 h 45"/>
                  <a:gd name="T4" fmla="*/ 77 w 89"/>
                  <a:gd name="T5" fmla="*/ 39 h 45"/>
                  <a:gd name="T6" fmla="*/ 71 w 89"/>
                  <a:gd name="T7" fmla="*/ 40 h 45"/>
                  <a:gd name="T8" fmla="*/ 65 w 89"/>
                  <a:gd name="T9" fmla="*/ 40 h 45"/>
                  <a:gd name="T10" fmla="*/ 58 w 89"/>
                  <a:gd name="T11" fmla="*/ 40 h 45"/>
                  <a:gd name="T12" fmla="*/ 52 w 89"/>
                  <a:gd name="T13" fmla="*/ 40 h 45"/>
                  <a:gd name="T14" fmla="*/ 48 w 89"/>
                  <a:gd name="T15" fmla="*/ 39 h 45"/>
                  <a:gd name="T16" fmla="*/ 40 w 89"/>
                  <a:gd name="T17" fmla="*/ 37 h 45"/>
                  <a:gd name="T18" fmla="*/ 35 w 89"/>
                  <a:gd name="T19" fmla="*/ 35 h 45"/>
                  <a:gd name="T20" fmla="*/ 29 w 89"/>
                  <a:gd name="T21" fmla="*/ 32 h 45"/>
                  <a:gd name="T22" fmla="*/ 25 w 89"/>
                  <a:gd name="T23" fmla="*/ 29 h 45"/>
                  <a:gd name="T24" fmla="*/ 18 w 89"/>
                  <a:gd name="T25" fmla="*/ 25 h 45"/>
                  <a:gd name="T26" fmla="*/ 14 w 89"/>
                  <a:gd name="T27" fmla="*/ 20 h 45"/>
                  <a:gd name="T28" fmla="*/ 9 w 89"/>
                  <a:gd name="T29" fmla="*/ 14 h 45"/>
                  <a:gd name="T30" fmla="*/ 6 w 89"/>
                  <a:gd name="T31" fmla="*/ 8 h 45"/>
                  <a:gd name="T32" fmla="*/ 3 w 89"/>
                  <a:gd name="T33" fmla="*/ 0 h 45"/>
                  <a:gd name="T34" fmla="*/ 1 w 89"/>
                  <a:gd name="T35" fmla="*/ 5 h 45"/>
                  <a:gd name="T36" fmla="*/ 5 w 89"/>
                  <a:gd name="T37" fmla="*/ 12 h 45"/>
                  <a:gd name="T38" fmla="*/ 9 w 89"/>
                  <a:gd name="T39" fmla="*/ 19 h 45"/>
                  <a:gd name="T40" fmla="*/ 14 w 89"/>
                  <a:gd name="T41" fmla="*/ 25 h 45"/>
                  <a:gd name="T42" fmla="*/ 18 w 89"/>
                  <a:gd name="T43" fmla="*/ 29 h 45"/>
                  <a:gd name="T44" fmla="*/ 25 w 89"/>
                  <a:gd name="T45" fmla="*/ 34 h 45"/>
                  <a:gd name="T46" fmla="*/ 31 w 89"/>
                  <a:gd name="T47" fmla="*/ 37 h 45"/>
                  <a:gd name="T48" fmla="*/ 37 w 89"/>
                  <a:gd name="T49" fmla="*/ 40 h 45"/>
                  <a:gd name="T50" fmla="*/ 43 w 89"/>
                  <a:gd name="T51" fmla="*/ 42 h 45"/>
                  <a:gd name="T52" fmla="*/ 49 w 89"/>
                  <a:gd name="T53" fmla="*/ 43 h 45"/>
                  <a:gd name="T54" fmla="*/ 55 w 89"/>
                  <a:gd name="T55" fmla="*/ 45 h 45"/>
                  <a:gd name="T56" fmla="*/ 61 w 89"/>
                  <a:gd name="T57" fmla="*/ 45 h 45"/>
                  <a:gd name="T58" fmla="*/ 68 w 89"/>
                  <a:gd name="T59" fmla="*/ 45 h 45"/>
                  <a:gd name="T60" fmla="*/ 74 w 89"/>
                  <a:gd name="T61" fmla="*/ 43 h 45"/>
                  <a:gd name="T62" fmla="*/ 80 w 89"/>
                  <a:gd name="T63" fmla="*/ 42 h 45"/>
                  <a:gd name="T64" fmla="*/ 86 w 89"/>
                  <a:gd name="T65" fmla="*/ 40 h 45"/>
                  <a:gd name="T66" fmla="*/ 86 w 89"/>
                  <a:gd name="T67" fmla="*/ 39 h 45"/>
                  <a:gd name="T68" fmla="*/ 88 w 89"/>
                  <a:gd name="T69" fmla="*/ 35 h 45"/>
                  <a:gd name="T70" fmla="*/ 89 w 89"/>
                  <a:gd name="T71" fmla="*/ 37 h 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"/>
                  <a:gd name="T109" fmla="*/ 0 h 45"/>
                  <a:gd name="T110" fmla="*/ 89 w 89"/>
                  <a:gd name="T111" fmla="*/ 45 h 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" h="45">
                    <a:moveTo>
                      <a:pt x="89" y="37"/>
                    </a:moveTo>
                    <a:lnTo>
                      <a:pt x="86" y="35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8" y="39"/>
                    </a:lnTo>
                    <a:lnTo>
                      <a:pt x="77" y="39"/>
                    </a:lnTo>
                    <a:lnTo>
                      <a:pt x="74" y="40"/>
                    </a:lnTo>
                    <a:lnTo>
                      <a:pt x="71" y="40"/>
                    </a:lnTo>
                    <a:lnTo>
                      <a:pt x="68" y="40"/>
                    </a:lnTo>
                    <a:lnTo>
                      <a:pt x="65" y="40"/>
                    </a:lnTo>
                    <a:lnTo>
                      <a:pt x="61" y="40"/>
                    </a:lnTo>
                    <a:lnTo>
                      <a:pt x="58" y="40"/>
                    </a:lnTo>
                    <a:lnTo>
                      <a:pt x="55" y="40"/>
                    </a:lnTo>
                    <a:lnTo>
                      <a:pt x="52" y="40"/>
                    </a:lnTo>
                    <a:lnTo>
                      <a:pt x="49" y="40"/>
                    </a:lnTo>
                    <a:lnTo>
                      <a:pt x="48" y="39"/>
                    </a:lnTo>
                    <a:lnTo>
                      <a:pt x="43" y="39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5" y="35"/>
                    </a:lnTo>
                    <a:lnTo>
                      <a:pt x="32" y="34"/>
                    </a:lnTo>
                    <a:lnTo>
                      <a:pt x="29" y="32"/>
                    </a:lnTo>
                    <a:lnTo>
                      <a:pt x="26" y="31"/>
                    </a:lnTo>
                    <a:lnTo>
                      <a:pt x="25" y="29"/>
                    </a:lnTo>
                    <a:lnTo>
                      <a:pt x="21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12" y="17"/>
                    </a:lnTo>
                    <a:lnTo>
                      <a:pt x="9" y="14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4" y="25"/>
                    </a:lnTo>
                    <a:lnTo>
                      <a:pt x="17" y="28"/>
                    </a:lnTo>
                    <a:lnTo>
                      <a:pt x="18" y="29"/>
                    </a:lnTo>
                    <a:lnTo>
                      <a:pt x="21" y="31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31" y="37"/>
                    </a:lnTo>
                    <a:lnTo>
                      <a:pt x="34" y="39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3" y="42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5"/>
                    </a:lnTo>
                    <a:lnTo>
                      <a:pt x="71" y="43"/>
                    </a:lnTo>
                    <a:lnTo>
                      <a:pt x="74" y="43"/>
                    </a:lnTo>
                    <a:lnTo>
                      <a:pt x="77" y="43"/>
                    </a:lnTo>
                    <a:lnTo>
                      <a:pt x="80" y="42"/>
                    </a:lnTo>
                    <a:lnTo>
                      <a:pt x="83" y="42"/>
                    </a:lnTo>
                    <a:lnTo>
                      <a:pt x="86" y="40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9" y="37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9" y="3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1" name="Freeform 1279"/>
              <p:cNvSpPr>
                <a:spLocks/>
              </p:cNvSpPr>
              <p:nvPr/>
            </p:nvSpPr>
            <p:spPr bwMode="auto">
              <a:xfrm>
                <a:off x="4649" y="2895"/>
                <a:ext cx="89" cy="45"/>
              </a:xfrm>
              <a:custGeom>
                <a:avLst/>
                <a:gdLst>
                  <a:gd name="T0" fmla="*/ 86 w 89"/>
                  <a:gd name="T1" fmla="*/ 35 h 45"/>
                  <a:gd name="T2" fmla="*/ 81 w 89"/>
                  <a:gd name="T3" fmla="*/ 37 h 45"/>
                  <a:gd name="T4" fmla="*/ 77 w 89"/>
                  <a:gd name="T5" fmla="*/ 39 h 45"/>
                  <a:gd name="T6" fmla="*/ 71 w 89"/>
                  <a:gd name="T7" fmla="*/ 40 h 45"/>
                  <a:gd name="T8" fmla="*/ 65 w 89"/>
                  <a:gd name="T9" fmla="*/ 40 h 45"/>
                  <a:gd name="T10" fmla="*/ 58 w 89"/>
                  <a:gd name="T11" fmla="*/ 40 h 45"/>
                  <a:gd name="T12" fmla="*/ 52 w 89"/>
                  <a:gd name="T13" fmla="*/ 40 h 45"/>
                  <a:gd name="T14" fmla="*/ 48 w 89"/>
                  <a:gd name="T15" fmla="*/ 39 h 45"/>
                  <a:gd name="T16" fmla="*/ 40 w 89"/>
                  <a:gd name="T17" fmla="*/ 37 h 45"/>
                  <a:gd name="T18" fmla="*/ 35 w 89"/>
                  <a:gd name="T19" fmla="*/ 35 h 45"/>
                  <a:gd name="T20" fmla="*/ 29 w 89"/>
                  <a:gd name="T21" fmla="*/ 32 h 45"/>
                  <a:gd name="T22" fmla="*/ 25 w 89"/>
                  <a:gd name="T23" fmla="*/ 29 h 45"/>
                  <a:gd name="T24" fmla="*/ 18 w 89"/>
                  <a:gd name="T25" fmla="*/ 25 h 45"/>
                  <a:gd name="T26" fmla="*/ 14 w 89"/>
                  <a:gd name="T27" fmla="*/ 20 h 45"/>
                  <a:gd name="T28" fmla="*/ 9 w 89"/>
                  <a:gd name="T29" fmla="*/ 14 h 45"/>
                  <a:gd name="T30" fmla="*/ 6 w 89"/>
                  <a:gd name="T31" fmla="*/ 8 h 45"/>
                  <a:gd name="T32" fmla="*/ 3 w 89"/>
                  <a:gd name="T33" fmla="*/ 0 h 45"/>
                  <a:gd name="T34" fmla="*/ 1 w 89"/>
                  <a:gd name="T35" fmla="*/ 5 h 45"/>
                  <a:gd name="T36" fmla="*/ 5 w 89"/>
                  <a:gd name="T37" fmla="*/ 12 h 45"/>
                  <a:gd name="T38" fmla="*/ 9 w 89"/>
                  <a:gd name="T39" fmla="*/ 19 h 45"/>
                  <a:gd name="T40" fmla="*/ 14 w 89"/>
                  <a:gd name="T41" fmla="*/ 25 h 45"/>
                  <a:gd name="T42" fmla="*/ 18 w 89"/>
                  <a:gd name="T43" fmla="*/ 29 h 45"/>
                  <a:gd name="T44" fmla="*/ 25 w 89"/>
                  <a:gd name="T45" fmla="*/ 34 h 45"/>
                  <a:gd name="T46" fmla="*/ 31 w 89"/>
                  <a:gd name="T47" fmla="*/ 37 h 45"/>
                  <a:gd name="T48" fmla="*/ 37 w 89"/>
                  <a:gd name="T49" fmla="*/ 40 h 45"/>
                  <a:gd name="T50" fmla="*/ 43 w 89"/>
                  <a:gd name="T51" fmla="*/ 42 h 45"/>
                  <a:gd name="T52" fmla="*/ 49 w 89"/>
                  <a:gd name="T53" fmla="*/ 43 h 45"/>
                  <a:gd name="T54" fmla="*/ 55 w 89"/>
                  <a:gd name="T55" fmla="*/ 45 h 45"/>
                  <a:gd name="T56" fmla="*/ 61 w 89"/>
                  <a:gd name="T57" fmla="*/ 45 h 45"/>
                  <a:gd name="T58" fmla="*/ 68 w 89"/>
                  <a:gd name="T59" fmla="*/ 45 h 45"/>
                  <a:gd name="T60" fmla="*/ 74 w 89"/>
                  <a:gd name="T61" fmla="*/ 43 h 45"/>
                  <a:gd name="T62" fmla="*/ 80 w 89"/>
                  <a:gd name="T63" fmla="*/ 42 h 45"/>
                  <a:gd name="T64" fmla="*/ 86 w 89"/>
                  <a:gd name="T65" fmla="*/ 40 h 45"/>
                  <a:gd name="T66" fmla="*/ 86 w 89"/>
                  <a:gd name="T67" fmla="*/ 39 h 45"/>
                  <a:gd name="T68" fmla="*/ 88 w 89"/>
                  <a:gd name="T69" fmla="*/ 35 h 45"/>
                  <a:gd name="T70" fmla="*/ 89 w 89"/>
                  <a:gd name="T71" fmla="*/ 37 h 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"/>
                  <a:gd name="T109" fmla="*/ 0 h 45"/>
                  <a:gd name="T110" fmla="*/ 89 w 89"/>
                  <a:gd name="T111" fmla="*/ 45 h 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" h="45">
                    <a:moveTo>
                      <a:pt x="89" y="37"/>
                    </a:moveTo>
                    <a:lnTo>
                      <a:pt x="86" y="35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8" y="39"/>
                    </a:lnTo>
                    <a:lnTo>
                      <a:pt x="77" y="39"/>
                    </a:lnTo>
                    <a:lnTo>
                      <a:pt x="74" y="40"/>
                    </a:lnTo>
                    <a:lnTo>
                      <a:pt x="71" y="40"/>
                    </a:lnTo>
                    <a:lnTo>
                      <a:pt x="68" y="40"/>
                    </a:lnTo>
                    <a:lnTo>
                      <a:pt x="65" y="40"/>
                    </a:lnTo>
                    <a:lnTo>
                      <a:pt x="61" y="40"/>
                    </a:lnTo>
                    <a:lnTo>
                      <a:pt x="58" y="40"/>
                    </a:lnTo>
                    <a:lnTo>
                      <a:pt x="55" y="40"/>
                    </a:lnTo>
                    <a:lnTo>
                      <a:pt x="52" y="40"/>
                    </a:lnTo>
                    <a:lnTo>
                      <a:pt x="49" y="40"/>
                    </a:lnTo>
                    <a:lnTo>
                      <a:pt x="48" y="39"/>
                    </a:lnTo>
                    <a:lnTo>
                      <a:pt x="43" y="39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5" y="35"/>
                    </a:lnTo>
                    <a:lnTo>
                      <a:pt x="32" y="34"/>
                    </a:lnTo>
                    <a:lnTo>
                      <a:pt x="29" y="32"/>
                    </a:lnTo>
                    <a:lnTo>
                      <a:pt x="26" y="31"/>
                    </a:lnTo>
                    <a:lnTo>
                      <a:pt x="25" y="29"/>
                    </a:lnTo>
                    <a:lnTo>
                      <a:pt x="21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12" y="17"/>
                    </a:lnTo>
                    <a:lnTo>
                      <a:pt x="9" y="14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4" y="25"/>
                    </a:lnTo>
                    <a:lnTo>
                      <a:pt x="17" y="28"/>
                    </a:lnTo>
                    <a:lnTo>
                      <a:pt x="18" y="29"/>
                    </a:lnTo>
                    <a:lnTo>
                      <a:pt x="21" y="31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31" y="37"/>
                    </a:lnTo>
                    <a:lnTo>
                      <a:pt x="34" y="39"/>
                    </a:lnTo>
                    <a:lnTo>
                      <a:pt x="37" y="40"/>
                    </a:lnTo>
                    <a:lnTo>
                      <a:pt x="40" y="40"/>
                    </a:lnTo>
                    <a:lnTo>
                      <a:pt x="43" y="42"/>
                    </a:lnTo>
                    <a:lnTo>
                      <a:pt x="46" y="43"/>
                    </a:lnTo>
                    <a:lnTo>
                      <a:pt x="49" y="43"/>
                    </a:lnTo>
                    <a:lnTo>
                      <a:pt x="52" y="43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5"/>
                    </a:lnTo>
                    <a:lnTo>
                      <a:pt x="71" y="43"/>
                    </a:lnTo>
                    <a:lnTo>
                      <a:pt x="74" y="43"/>
                    </a:lnTo>
                    <a:lnTo>
                      <a:pt x="77" y="43"/>
                    </a:lnTo>
                    <a:lnTo>
                      <a:pt x="80" y="42"/>
                    </a:lnTo>
                    <a:lnTo>
                      <a:pt x="83" y="42"/>
                    </a:lnTo>
                    <a:lnTo>
                      <a:pt x="86" y="40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9" y="37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2" name="Freeform 1280"/>
              <p:cNvSpPr>
                <a:spLocks/>
              </p:cNvSpPr>
              <p:nvPr/>
            </p:nvSpPr>
            <p:spPr bwMode="auto">
              <a:xfrm>
                <a:off x="4735" y="2932"/>
                <a:ext cx="20" cy="20"/>
              </a:xfrm>
              <a:custGeom>
                <a:avLst/>
                <a:gdLst>
                  <a:gd name="T0" fmla="*/ 20 w 20"/>
                  <a:gd name="T1" fmla="*/ 18 h 20"/>
                  <a:gd name="T2" fmla="*/ 19 w 20"/>
                  <a:gd name="T3" fmla="*/ 18 h 20"/>
                  <a:gd name="T4" fmla="*/ 3 w 20"/>
                  <a:gd name="T5" fmla="*/ 0 h 20"/>
                  <a:gd name="T6" fmla="*/ 0 w 20"/>
                  <a:gd name="T7" fmla="*/ 2 h 20"/>
                  <a:gd name="T8" fmla="*/ 17 w 20"/>
                  <a:gd name="T9" fmla="*/ 20 h 20"/>
                  <a:gd name="T10" fmla="*/ 15 w 20"/>
                  <a:gd name="T11" fmla="*/ 18 h 20"/>
                  <a:gd name="T12" fmla="*/ 20 w 20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0"/>
                  <a:gd name="T23" fmla="*/ 20 w 2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0">
                    <a:moveTo>
                      <a:pt x="20" y="18"/>
                    </a:moveTo>
                    <a:lnTo>
                      <a:pt x="19" y="18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7" y="20"/>
                    </a:lnTo>
                    <a:lnTo>
                      <a:pt x="15" y="18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3" name="Freeform 1281"/>
              <p:cNvSpPr>
                <a:spLocks/>
              </p:cNvSpPr>
              <p:nvPr/>
            </p:nvSpPr>
            <p:spPr bwMode="auto">
              <a:xfrm>
                <a:off x="4735" y="2932"/>
                <a:ext cx="20" cy="20"/>
              </a:xfrm>
              <a:custGeom>
                <a:avLst/>
                <a:gdLst>
                  <a:gd name="T0" fmla="*/ 20 w 20"/>
                  <a:gd name="T1" fmla="*/ 18 h 20"/>
                  <a:gd name="T2" fmla="*/ 19 w 20"/>
                  <a:gd name="T3" fmla="*/ 18 h 20"/>
                  <a:gd name="T4" fmla="*/ 3 w 20"/>
                  <a:gd name="T5" fmla="*/ 0 h 20"/>
                  <a:gd name="T6" fmla="*/ 0 w 20"/>
                  <a:gd name="T7" fmla="*/ 2 h 20"/>
                  <a:gd name="T8" fmla="*/ 17 w 20"/>
                  <a:gd name="T9" fmla="*/ 20 h 20"/>
                  <a:gd name="T10" fmla="*/ 15 w 20"/>
                  <a:gd name="T11" fmla="*/ 18 h 20"/>
                  <a:gd name="T12" fmla="*/ 20 w 20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0"/>
                  <a:gd name="T23" fmla="*/ 20 w 2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0">
                    <a:moveTo>
                      <a:pt x="20" y="18"/>
                    </a:moveTo>
                    <a:lnTo>
                      <a:pt x="19" y="18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7" y="20"/>
                    </a:lnTo>
                    <a:lnTo>
                      <a:pt x="15" y="18"/>
                    </a:lnTo>
                    <a:lnTo>
                      <a:pt x="20" y="1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4" name="Freeform 1282"/>
              <p:cNvSpPr>
                <a:spLocks/>
              </p:cNvSpPr>
              <p:nvPr/>
            </p:nvSpPr>
            <p:spPr bwMode="auto">
              <a:xfrm>
                <a:off x="4750" y="2950"/>
                <a:ext cx="7" cy="25"/>
              </a:xfrm>
              <a:custGeom>
                <a:avLst/>
                <a:gdLst>
                  <a:gd name="T0" fmla="*/ 7 w 7"/>
                  <a:gd name="T1" fmla="*/ 22 h 25"/>
                  <a:gd name="T2" fmla="*/ 7 w 7"/>
                  <a:gd name="T3" fmla="*/ 20 h 25"/>
                  <a:gd name="T4" fmla="*/ 5 w 7"/>
                  <a:gd name="T5" fmla="*/ 20 h 25"/>
                  <a:gd name="T6" fmla="*/ 5 w 7"/>
                  <a:gd name="T7" fmla="*/ 19 h 25"/>
                  <a:gd name="T8" fmla="*/ 4 w 7"/>
                  <a:gd name="T9" fmla="*/ 17 h 25"/>
                  <a:gd name="T10" fmla="*/ 4 w 7"/>
                  <a:gd name="T11" fmla="*/ 16 h 25"/>
                  <a:gd name="T12" fmla="*/ 4 w 7"/>
                  <a:gd name="T13" fmla="*/ 14 h 25"/>
                  <a:gd name="T14" fmla="*/ 4 w 7"/>
                  <a:gd name="T15" fmla="*/ 13 h 25"/>
                  <a:gd name="T16" fmla="*/ 4 w 7"/>
                  <a:gd name="T17" fmla="*/ 11 h 25"/>
                  <a:gd name="T18" fmla="*/ 4 w 7"/>
                  <a:gd name="T19" fmla="*/ 10 h 25"/>
                  <a:gd name="T20" fmla="*/ 4 w 7"/>
                  <a:gd name="T21" fmla="*/ 8 h 25"/>
                  <a:gd name="T22" fmla="*/ 4 w 7"/>
                  <a:gd name="T23" fmla="*/ 7 h 25"/>
                  <a:gd name="T24" fmla="*/ 4 w 7"/>
                  <a:gd name="T25" fmla="*/ 5 h 25"/>
                  <a:gd name="T26" fmla="*/ 5 w 7"/>
                  <a:gd name="T27" fmla="*/ 4 h 25"/>
                  <a:gd name="T28" fmla="*/ 5 w 7"/>
                  <a:gd name="T29" fmla="*/ 2 h 25"/>
                  <a:gd name="T30" fmla="*/ 5 w 7"/>
                  <a:gd name="T31" fmla="*/ 0 h 25"/>
                  <a:gd name="T32" fmla="*/ 0 w 7"/>
                  <a:gd name="T33" fmla="*/ 0 h 25"/>
                  <a:gd name="T34" fmla="*/ 0 w 7"/>
                  <a:gd name="T35" fmla="*/ 2 h 25"/>
                  <a:gd name="T36" fmla="*/ 0 w 7"/>
                  <a:gd name="T37" fmla="*/ 4 h 25"/>
                  <a:gd name="T38" fmla="*/ 0 w 7"/>
                  <a:gd name="T39" fmla="*/ 5 h 25"/>
                  <a:gd name="T40" fmla="*/ 0 w 7"/>
                  <a:gd name="T41" fmla="*/ 7 h 25"/>
                  <a:gd name="T42" fmla="*/ 0 w 7"/>
                  <a:gd name="T43" fmla="*/ 8 h 25"/>
                  <a:gd name="T44" fmla="*/ 0 w 7"/>
                  <a:gd name="T45" fmla="*/ 10 h 25"/>
                  <a:gd name="T46" fmla="*/ 0 w 7"/>
                  <a:gd name="T47" fmla="*/ 11 h 25"/>
                  <a:gd name="T48" fmla="*/ 0 w 7"/>
                  <a:gd name="T49" fmla="*/ 13 h 25"/>
                  <a:gd name="T50" fmla="*/ 0 w 7"/>
                  <a:gd name="T51" fmla="*/ 14 h 25"/>
                  <a:gd name="T52" fmla="*/ 0 w 7"/>
                  <a:gd name="T53" fmla="*/ 16 h 25"/>
                  <a:gd name="T54" fmla="*/ 0 w 7"/>
                  <a:gd name="T55" fmla="*/ 17 h 25"/>
                  <a:gd name="T56" fmla="*/ 0 w 7"/>
                  <a:gd name="T57" fmla="*/ 19 h 25"/>
                  <a:gd name="T58" fmla="*/ 2 w 7"/>
                  <a:gd name="T59" fmla="*/ 20 h 25"/>
                  <a:gd name="T60" fmla="*/ 2 w 7"/>
                  <a:gd name="T61" fmla="*/ 22 h 25"/>
                  <a:gd name="T62" fmla="*/ 4 w 7"/>
                  <a:gd name="T63" fmla="*/ 24 h 25"/>
                  <a:gd name="T64" fmla="*/ 4 w 7"/>
                  <a:gd name="T65" fmla="*/ 25 h 25"/>
                  <a:gd name="T66" fmla="*/ 7 w 7"/>
                  <a:gd name="T67" fmla="*/ 25 h 25"/>
                  <a:gd name="T68" fmla="*/ 4 w 7"/>
                  <a:gd name="T69" fmla="*/ 25 h 25"/>
                  <a:gd name="T70" fmla="*/ 5 w 7"/>
                  <a:gd name="T71" fmla="*/ 25 h 25"/>
                  <a:gd name="T72" fmla="*/ 7 w 7"/>
                  <a:gd name="T73" fmla="*/ 25 h 25"/>
                  <a:gd name="T74" fmla="*/ 7 w 7"/>
                  <a:gd name="T75" fmla="*/ 22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"/>
                  <a:gd name="T115" fmla="*/ 0 h 25"/>
                  <a:gd name="T116" fmla="*/ 7 w 7"/>
                  <a:gd name="T117" fmla="*/ 25 h 2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" h="25">
                    <a:moveTo>
                      <a:pt x="7" y="22"/>
                    </a:moveTo>
                    <a:lnTo>
                      <a:pt x="7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5" name="Freeform 1283"/>
              <p:cNvSpPr>
                <a:spLocks/>
              </p:cNvSpPr>
              <p:nvPr/>
            </p:nvSpPr>
            <p:spPr bwMode="auto">
              <a:xfrm>
                <a:off x="4750" y="2950"/>
                <a:ext cx="7" cy="25"/>
              </a:xfrm>
              <a:custGeom>
                <a:avLst/>
                <a:gdLst>
                  <a:gd name="T0" fmla="*/ 7 w 7"/>
                  <a:gd name="T1" fmla="*/ 22 h 25"/>
                  <a:gd name="T2" fmla="*/ 7 w 7"/>
                  <a:gd name="T3" fmla="*/ 20 h 25"/>
                  <a:gd name="T4" fmla="*/ 5 w 7"/>
                  <a:gd name="T5" fmla="*/ 20 h 25"/>
                  <a:gd name="T6" fmla="*/ 5 w 7"/>
                  <a:gd name="T7" fmla="*/ 19 h 25"/>
                  <a:gd name="T8" fmla="*/ 4 w 7"/>
                  <a:gd name="T9" fmla="*/ 17 h 25"/>
                  <a:gd name="T10" fmla="*/ 4 w 7"/>
                  <a:gd name="T11" fmla="*/ 16 h 25"/>
                  <a:gd name="T12" fmla="*/ 4 w 7"/>
                  <a:gd name="T13" fmla="*/ 14 h 25"/>
                  <a:gd name="T14" fmla="*/ 4 w 7"/>
                  <a:gd name="T15" fmla="*/ 13 h 25"/>
                  <a:gd name="T16" fmla="*/ 4 w 7"/>
                  <a:gd name="T17" fmla="*/ 11 h 25"/>
                  <a:gd name="T18" fmla="*/ 4 w 7"/>
                  <a:gd name="T19" fmla="*/ 10 h 25"/>
                  <a:gd name="T20" fmla="*/ 4 w 7"/>
                  <a:gd name="T21" fmla="*/ 8 h 25"/>
                  <a:gd name="T22" fmla="*/ 4 w 7"/>
                  <a:gd name="T23" fmla="*/ 7 h 25"/>
                  <a:gd name="T24" fmla="*/ 4 w 7"/>
                  <a:gd name="T25" fmla="*/ 5 h 25"/>
                  <a:gd name="T26" fmla="*/ 5 w 7"/>
                  <a:gd name="T27" fmla="*/ 4 h 25"/>
                  <a:gd name="T28" fmla="*/ 5 w 7"/>
                  <a:gd name="T29" fmla="*/ 2 h 25"/>
                  <a:gd name="T30" fmla="*/ 5 w 7"/>
                  <a:gd name="T31" fmla="*/ 0 h 25"/>
                  <a:gd name="T32" fmla="*/ 0 w 7"/>
                  <a:gd name="T33" fmla="*/ 0 h 25"/>
                  <a:gd name="T34" fmla="*/ 0 w 7"/>
                  <a:gd name="T35" fmla="*/ 2 h 25"/>
                  <a:gd name="T36" fmla="*/ 0 w 7"/>
                  <a:gd name="T37" fmla="*/ 4 h 25"/>
                  <a:gd name="T38" fmla="*/ 0 w 7"/>
                  <a:gd name="T39" fmla="*/ 5 h 25"/>
                  <a:gd name="T40" fmla="*/ 0 w 7"/>
                  <a:gd name="T41" fmla="*/ 7 h 25"/>
                  <a:gd name="T42" fmla="*/ 0 w 7"/>
                  <a:gd name="T43" fmla="*/ 8 h 25"/>
                  <a:gd name="T44" fmla="*/ 0 w 7"/>
                  <a:gd name="T45" fmla="*/ 10 h 25"/>
                  <a:gd name="T46" fmla="*/ 0 w 7"/>
                  <a:gd name="T47" fmla="*/ 11 h 25"/>
                  <a:gd name="T48" fmla="*/ 0 w 7"/>
                  <a:gd name="T49" fmla="*/ 13 h 25"/>
                  <a:gd name="T50" fmla="*/ 0 w 7"/>
                  <a:gd name="T51" fmla="*/ 14 h 25"/>
                  <a:gd name="T52" fmla="*/ 0 w 7"/>
                  <a:gd name="T53" fmla="*/ 16 h 25"/>
                  <a:gd name="T54" fmla="*/ 0 w 7"/>
                  <a:gd name="T55" fmla="*/ 17 h 25"/>
                  <a:gd name="T56" fmla="*/ 0 w 7"/>
                  <a:gd name="T57" fmla="*/ 19 h 25"/>
                  <a:gd name="T58" fmla="*/ 2 w 7"/>
                  <a:gd name="T59" fmla="*/ 20 h 25"/>
                  <a:gd name="T60" fmla="*/ 2 w 7"/>
                  <a:gd name="T61" fmla="*/ 22 h 25"/>
                  <a:gd name="T62" fmla="*/ 4 w 7"/>
                  <a:gd name="T63" fmla="*/ 24 h 25"/>
                  <a:gd name="T64" fmla="*/ 4 w 7"/>
                  <a:gd name="T65" fmla="*/ 25 h 25"/>
                  <a:gd name="T66" fmla="*/ 7 w 7"/>
                  <a:gd name="T67" fmla="*/ 25 h 25"/>
                  <a:gd name="T68" fmla="*/ 4 w 7"/>
                  <a:gd name="T69" fmla="*/ 25 h 25"/>
                  <a:gd name="T70" fmla="*/ 5 w 7"/>
                  <a:gd name="T71" fmla="*/ 25 h 25"/>
                  <a:gd name="T72" fmla="*/ 7 w 7"/>
                  <a:gd name="T73" fmla="*/ 25 h 25"/>
                  <a:gd name="T74" fmla="*/ 7 w 7"/>
                  <a:gd name="T75" fmla="*/ 22 h 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"/>
                  <a:gd name="T115" fmla="*/ 0 h 25"/>
                  <a:gd name="T116" fmla="*/ 7 w 7"/>
                  <a:gd name="T117" fmla="*/ 25 h 2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" h="25">
                    <a:moveTo>
                      <a:pt x="7" y="22"/>
                    </a:moveTo>
                    <a:lnTo>
                      <a:pt x="7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6" name="Freeform 1284"/>
              <p:cNvSpPr>
                <a:spLocks/>
              </p:cNvSpPr>
              <p:nvPr/>
            </p:nvSpPr>
            <p:spPr bwMode="auto">
              <a:xfrm>
                <a:off x="4757" y="2952"/>
                <a:ext cx="17" cy="23"/>
              </a:xfrm>
              <a:custGeom>
                <a:avLst/>
                <a:gdLst>
                  <a:gd name="T0" fmla="*/ 15 w 17"/>
                  <a:gd name="T1" fmla="*/ 0 h 23"/>
                  <a:gd name="T2" fmla="*/ 13 w 17"/>
                  <a:gd name="T3" fmla="*/ 3 h 23"/>
                  <a:gd name="T4" fmla="*/ 12 w 17"/>
                  <a:gd name="T5" fmla="*/ 5 h 23"/>
                  <a:gd name="T6" fmla="*/ 12 w 17"/>
                  <a:gd name="T7" fmla="*/ 6 h 23"/>
                  <a:gd name="T8" fmla="*/ 12 w 17"/>
                  <a:gd name="T9" fmla="*/ 8 h 23"/>
                  <a:gd name="T10" fmla="*/ 10 w 17"/>
                  <a:gd name="T11" fmla="*/ 8 h 23"/>
                  <a:gd name="T12" fmla="*/ 10 w 17"/>
                  <a:gd name="T13" fmla="*/ 9 h 23"/>
                  <a:gd name="T14" fmla="*/ 9 w 17"/>
                  <a:gd name="T15" fmla="*/ 11 h 23"/>
                  <a:gd name="T16" fmla="*/ 9 w 17"/>
                  <a:gd name="T17" fmla="*/ 12 h 23"/>
                  <a:gd name="T18" fmla="*/ 7 w 17"/>
                  <a:gd name="T19" fmla="*/ 12 h 23"/>
                  <a:gd name="T20" fmla="*/ 7 w 17"/>
                  <a:gd name="T21" fmla="*/ 14 h 23"/>
                  <a:gd name="T22" fmla="*/ 6 w 17"/>
                  <a:gd name="T23" fmla="*/ 15 h 23"/>
                  <a:gd name="T24" fmla="*/ 4 w 17"/>
                  <a:gd name="T25" fmla="*/ 17 h 23"/>
                  <a:gd name="T26" fmla="*/ 3 w 17"/>
                  <a:gd name="T27" fmla="*/ 17 h 23"/>
                  <a:gd name="T28" fmla="*/ 3 w 17"/>
                  <a:gd name="T29" fmla="*/ 18 h 23"/>
                  <a:gd name="T30" fmla="*/ 1 w 17"/>
                  <a:gd name="T31" fmla="*/ 18 h 23"/>
                  <a:gd name="T32" fmla="*/ 0 w 17"/>
                  <a:gd name="T33" fmla="*/ 18 h 23"/>
                  <a:gd name="T34" fmla="*/ 0 w 17"/>
                  <a:gd name="T35" fmla="*/ 20 h 23"/>
                  <a:gd name="T36" fmla="*/ 0 w 17"/>
                  <a:gd name="T37" fmla="*/ 23 h 23"/>
                  <a:gd name="T38" fmla="*/ 1 w 17"/>
                  <a:gd name="T39" fmla="*/ 23 h 23"/>
                  <a:gd name="T40" fmla="*/ 3 w 17"/>
                  <a:gd name="T41" fmla="*/ 22 h 23"/>
                  <a:gd name="T42" fmla="*/ 4 w 17"/>
                  <a:gd name="T43" fmla="*/ 22 h 23"/>
                  <a:gd name="T44" fmla="*/ 4 w 17"/>
                  <a:gd name="T45" fmla="*/ 20 h 23"/>
                  <a:gd name="T46" fmla="*/ 6 w 17"/>
                  <a:gd name="T47" fmla="*/ 20 h 23"/>
                  <a:gd name="T48" fmla="*/ 7 w 17"/>
                  <a:gd name="T49" fmla="*/ 18 h 23"/>
                  <a:gd name="T50" fmla="*/ 9 w 17"/>
                  <a:gd name="T51" fmla="*/ 17 h 23"/>
                  <a:gd name="T52" fmla="*/ 10 w 17"/>
                  <a:gd name="T53" fmla="*/ 15 h 23"/>
                  <a:gd name="T54" fmla="*/ 10 w 17"/>
                  <a:gd name="T55" fmla="*/ 14 h 23"/>
                  <a:gd name="T56" fmla="*/ 12 w 17"/>
                  <a:gd name="T57" fmla="*/ 14 h 23"/>
                  <a:gd name="T58" fmla="*/ 12 w 17"/>
                  <a:gd name="T59" fmla="*/ 12 h 23"/>
                  <a:gd name="T60" fmla="*/ 13 w 17"/>
                  <a:gd name="T61" fmla="*/ 11 h 23"/>
                  <a:gd name="T62" fmla="*/ 15 w 17"/>
                  <a:gd name="T63" fmla="*/ 11 h 23"/>
                  <a:gd name="T64" fmla="*/ 15 w 17"/>
                  <a:gd name="T65" fmla="*/ 9 h 23"/>
                  <a:gd name="T66" fmla="*/ 15 w 17"/>
                  <a:gd name="T67" fmla="*/ 8 h 23"/>
                  <a:gd name="T68" fmla="*/ 15 w 17"/>
                  <a:gd name="T69" fmla="*/ 6 h 23"/>
                  <a:gd name="T70" fmla="*/ 17 w 17"/>
                  <a:gd name="T71" fmla="*/ 6 h 23"/>
                  <a:gd name="T72" fmla="*/ 17 w 17"/>
                  <a:gd name="T73" fmla="*/ 5 h 23"/>
                  <a:gd name="T74" fmla="*/ 17 w 17"/>
                  <a:gd name="T75" fmla="*/ 3 h 23"/>
                  <a:gd name="T76" fmla="*/ 15 w 17"/>
                  <a:gd name="T77" fmla="*/ 3 h 23"/>
                  <a:gd name="T78" fmla="*/ 15 w 17"/>
                  <a:gd name="T79" fmla="*/ 0 h 23"/>
                  <a:gd name="T80" fmla="*/ 13 w 17"/>
                  <a:gd name="T81" fmla="*/ 0 h 23"/>
                  <a:gd name="T82" fmla="*/ 13 w 17"/>
                  <a:gd name="T83" fmla="*/ 3 h 23"/>
                  <a:gd name="T84" fmla="*/ 15 w 17"/>
                  <a:gd name="T85" fmla="*/ 0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"/>
                  <a:gd name="T130" fmla="*/ 0 h 23"/>
                  <a:gd name="T131" fmla="*/ 17 w 17"/>
                  <a:gd name="T132" fmla="*/ 23 h 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" h="23">
                    <a:moveTo>
                      <a:pt x="15" y="0"/>
                    </a:moveTo>
                    <a:lnTo>
                      <a:pt x="13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7" name="Freeform 1285"/>
              <p:cNvSpPr>
                <a:spLocks/>
              </p:cNvSpPr>
              <p:nvPr/>
            </p:nvSpPr>
            <p:spPr bwMode="auto">
              <a:xfrm>
                <a:off x="4757" y="2952"/>
                <a:ext cx="17" cy="23"/>
              </a:xfrm>
              <a:custGeom>
                <a:avLst/>
                <a:gdLst>
                  <a:gd name="T0" fmla="*/ 15 w 17"/>
                  <a:gd name="T1" fmla="*/ 0 h 23"/>
                  <a:gd name="T2" fmla="*/ 13 w 17"/>
                  <a:gd name="T3" fmla="*/ 3 h 23"/>
                  <a:gd name="T4" fmla="*/ 12 w 17"/>
                  <a:gd name="T5" fmla="*/ 5 h 23"/>
                  <a:gd name="T6" fmla="*/ 12 w 17"/>
                  <a:gd name="T7" fmla="*/ 6 h 23"/>
                  <a:gd name="T8" fmla="*/ 12 w 17"/>
                  <a:gd name="T9" fmla="*/ 8 h 23"/>
                  <a:gd name="T10" fmla="*/ 10 w 17"/>
                  <a:gd name="T11" fmla="*/ 8 h 23"/>
                  <a:gd name="T12" fmla="*/ 10 w 17"/>
                  <a:gd name="T13" fmla="*/ 9 h 23"/>
                  <a:gd name="T14" fmla="*/ 9 w 17"/>
                  <a:gd name="T15" fmla="*/ 11 h 23"/>
                  <a:gd name="T16" fmla="*/ 9 w 17"/>
                  <a:gd name="T17" fmla="*/ 12 h 23"/>
                  <a:gd name="T18" fmla="*/ 7 w 17"/>
                  <a:gd name="T19" fmla="*/ 12 h 23"/>
                  <a:gd name="T20" fmla="*/ 7 w 17"/>
                  <a:gd name="T21" fmla="*/ 14 h 23"/>
                  <a:gd name="T22" fmla="*/ 6 w 17"/>
                  <a:gd name="T23" fmla="*/ 15 h 23"/>
                  <a:gd name="T24" fmla="*/ 4 w 17"/>
                  <a:gd name="T25" fmla="*/ 17 h 23"/>
                  <a:gd name="T26" fmla="*/ 3 w 17"/>
                  <a:gd name="T27" fmla="*/ 17 h 23"/>
                  <a:gd name="T28" fmla="*/ 3 w 17"/>
                  <a:gd name="T29" fmla="*/ 18 h 23"/>
                  <a:gd name="T30" fmla="*/ 1 w 17"/>
                  <a:gd name="T31" fmla="*/ 18 h 23"/>
                  <a:gd name="T32" fmla="*/ 0 w 17"/>
                  <a:gd name="T33" fmla="*/ 18 h 23"/>
                  <a:gd name="T34" fmla="*/ 0 w 17"/>
                  <a:gd name="T35" fmla="*/ 20 h 23"/>
                  <a:gd name="T36" fmla="*/ 0 w 17"/>
                  <a:gd name="T37" fmla="*/ 23 h 23"/>
                  <a:gd name="T38" fmla="*/ 1 w 17"/>
                  <a:gd name="T39" fmla="*/ 23 h 23"/>
                  <a:gd name="T40" fmla="*/ 3 w 17"/>
                  <a:gd name="T41" fmla="*/ 22 h 23"/>
                  <a:gd name="T42" fmla="*/ 4 w 17"/>
                  <a:gd name="T43" fmla="*/ 22 h 23"/>
                  <a:gd name="T44" fmla="*/ 4 w 17"/>
                  <a:gd name="T45" fmla="*/ 20 h 23"/>
                  <a:gd name="T46" fmla="*/ 6 w 17"/>
                  <a:gd name="T47" fmla="*/ 20 h 23"/>
                  <a:gd name="T48" fmla="*/ 7 w 17"/>
                  <a:gd name="T49" fmla="*/ 18 h 23"/>
                  <a:gd name="T50" fmla="*/ 9 w 17"/>
                  <a:gd name="T51" fmla="*/ 17 h 23"/>
                  <a:gd name="T52" fmla="*/ 10 w 17"/>
                  <a:gd name="T53" fmla="*/ 15 h 23"/>
                  <a:gd name="T54" fmla="*/ 10 w 17"/>
                  <a:gd name="T55" fmla="*/ 14 h 23"/>
                  <a:gd name="T56" fmla="*/ 12 w 17"/>
                  <a:gd name="T57" fmla="*/ 14 h 23"/>
                  <a:gd name="T58" fmla="*/ 12 w 17"/>
                  <a:gd name="T59" fmla="*/ 12 h 23"/>
                  <a:gd name="T60" fmla="*/ 13 w 17"/>
                  <a:gd name="T61" fmla="*/ 11 h 23"/>
                  <a:gd name="T62" fmla="*/ 15 w 17"/>
                  <a:gd name="T63" fmla="*/ 11 h 23"/>
                  <a:gd name="T64" fmla="*/ 15 w 17"/>
                  <a:gd name="T65" fmla="*/ 9 h 23"/>
                  <a:gd name="T66" fmla="*/ 15 w 17"/>
                  <a:gd name="T67" fmla="*/ 8 h 23"/>
                  <a:gd name="T68" fmla="*/ 15 w 17"/>
                  <a:gd name="T69" fmla="*/ 6 h 23"/>
                  <a:gd name="T70" fmla="*/ 17 w 17"/>
                  <a:gd name="T71" fmla="*/ 6 h 23"/>
                  <a:gd name="T72" fmla="*/ 17 w 17"/>
                  <a:gd name="T73" fmla="*/ 5 h 23"/>
                  <a:gd name="T74" fmla="*/ 17 w 17"/>
                  <a:gd name="T75" fmla="*/ 3 h 23"/>
                  <a:gd name="T76" fmla="*/ 15 w 17"/>
                  <a:gd name="T77" fmla="*/ 3 h 23"/>
                  <a:gd name="T78" fmla="*/ 15 w 17"/>
                  <a:gd name="T79" fmla="*/ 0 h 23"/>
                  <a:gd name="T80" fmla="*/ 13 w 17"/>
                  <a:gd name="T81" fmla="*/ 0 h 23"/>
                  <a:gd name="T82" fmla="*/ 13 w 17"/>
                  <a:gd name="T83" fmla="*/ 3 h 23"/>
                  <a:gd name="T84" fmla="*/ 15 w 17"/>
                  <a:gd name="T85" fmla="*/ 0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"/>
                  <a:gd name="T130" fmla="*/ 0 h 23"/>
                  <a:gd name="T131" fmla="*/ 17 w 17"/>
                  <a:gd name="T132" fmla="*/ 23 h 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" h="23">
                    <a:moveTo>
                      <a:pt x="15" y="0"/>
                    </a:moveTo>
                    <a:lnTo>
                      <a:pt x="13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8" name="Freeform 1286"/>
              <p:cNvSpPr>
                <a:spLocks/>
              </p:cNvSpPr>
              <p:nvPr/>
            </p:nvSpPr>
            <p:spPr bwMode="auto">
              <a:xfrm>
                <a:off x="4772" y="2952"/>
                <a:ext cx="58" cy="37"/>
              </a:xfrm>
              <a:custGeom>
                <a:avLst/>
                <a:gdLst>
                  <a:gd name="T0" fmla="*/ 58 w 58"/>
                  <a:gd name="T1" fmla="*/ 35 h 37"/>
                  <a:gd name="T2" fmla="*/ 57 w 58"/>
                  <a:gd name="T3" fmla="*/ 31 h 37"/>
                  <a:gd name="T4" fmla="*/ 57 w 58"/>
                  <a:gd name="T5" fmla="*/ 26 h 37"/>
                  <a:gd name="T6" fmla="*/ 54 w 58"/>
                  <a:gd name="T7" fmla="*/ 22 h 37"/>
                  <a:gd name="T8" fmla="*/ 52 w 58"/>
                  <a:gd name="T9" fmla="*/ 18 h 37"/>
                  <a:gd name="T10" fmla="*/ 49 w 58"/>
                  <a:gd name="T11" fmla="*/ 15 h 37"/>
                  <a:gd name="T12" fmla="*/ 46 w 58"/>
                  <a:gd name="T13" fmla="*/ 12 h 37"/>
                  <a:gd name="T14" fmla="*/ 43 w 58"/>
                  <a:gd name="T15" fmla="*/ 11 h 37"/>
                  <a:gd name="T16" fmla="*/ 38 w 58"/>
                  <a:gd name="T17" fmla="*/ 8 h 37"/>
                  <a:gd name="T18" fmla="*/ 35 w 58"/>
                  <a:gd name="T19" fmla="*/ 6 h 37"/>
                  <a:gd name="T20" fmla="*/ 31 w 58"/>
                  <a:gd name="T21" fmla="*/ 5 h 37"/>
                  <a:gd name="T22" fmla="*/ 26 w 58"/>
                  <a:gd name="T23" fmla="*/ 3 h 37"/>
                  <a:gd name="T24" fmla="*/ 22 w 58"/>
                  <a:gd name="T25" fmla="*/ 2 h 37"/>
                  <a:gd name="T26" fmla="*/ 15 w 58"/>
                  <a:gd name="T27" fmla="*/ 2 h 37"/>
                  <a:gd name="T28" fmla="*/ 11 w 58"/>
                  <a:gd name="T29" fmla="*/ 2 h 37"/>
                  <a:gd name="T30" fmla="*/ 6 w 58"/>
                  <a:gd name="T31" fmla="*/ 0 h 37"/>
                  <a:gd name="T32" fmla="*/ 0 w 58"/>
                  <a:gd name="T33" fmla="*/ 0 h 37"/>
                  <a:gd name="T34" fmla="*/ 3 w 58"/>
                  <a:gd name="T35" fmla="*/ 3 h 37"/>
                  <a:gd name="T36" fmla="*/ 8 w 58"/>
                  <a:gd name="T37" fmla="*/ 5 h 37"/>
                  <a:gd name="T38" fmla="*/ 14 w 58"/>
                  <a:gd name="T39" fmla="*/ 5 h 37"/>
                  <a:gd name="T40" fmla="*/ 18 w 58"/>
                  <a:gd name="T41" fmla="*/ 5 h 37"/>
                  <a:gd name="T42" fmla="*/ 23 w 58"/>
                  <a:gd name="T43" fmla="*/ 6 h 37"/>
                  <a:gd name="T44" fmla="*/ 28 w 58"/>
                  <a:gd name="T45" fmla="*/ 8 h 37"/>
                  <a:gd name="T46" fmla="*/ 32 w 58"/>
                  <a:gd name="T47" fmla="*/ 8 h 37"/>
                  <a:gd name="T48" fmla="*/ 35 w 58"/>
                  <a:gd name="T49" fmla="*/ 11 h 37"/>
                  <a:gd name="T50" fmla="*/ 42 w 58"/>
                  <a:gd name="T51" fmla="*/ 12 h 37"/>
                  <a:gd name="T52" fmla="*/ 45 w 58"/>
                  <a:gd name="T53" fmla="*/ 15 h 37"/>
                  <a:gd name="T54" fmla="*/ 46 w 58"/>
                  <a:gd name="T55" fmla="*/ 18 h 37"/>
                  <a:gd name="T56" fmla="*/ 49 w 58"/>
                  <a:gd name="T57" fmla="*/ 20 h 37"/>
                  <a:gd name="T58" fmla="*/ 51 w 58"/>
                  <a:gd name="T59" fmla="*/ 25 h 37"/>
                  <a:gd name="T60" fmla="*/ 54 w 58"/>
                  <a:gd name="T61" fmla="*/ 28 h 37"/>
                  <a:gd name="T62" fmla="*/ 54 w 58"/>
                  <a:gd name="T63" fmla="*/ 32 h 37"/>
                  <a:gd name="T64" fmla="*/ 55 w 58"/>
                  <a:gd name="T65" fmla="*/ 35 h 37"/>
                  <a:gd name="T66" fmla="*/ 55 w 58"/>
                  <a:gd name="T67" fmla="*/ 35 h 37"/>
                  <a:gd name="T68" fmla="*/ 57 w 58"/>
                  <a:gd name="T69" fmla="*/ 37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"/>
                  <a:gd name="T106" fmla="*/ 0 h 37"/>
                  <a:gd name="T107" fmla="*/ 58 w 58"/>
                  <a:gd name="T108" fmla="*/ 37 h 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" h="37">
                    <a:moveTo>
                      <a:pt x="57" y="34"/>
                    </a:moveTo>
                    <a:lnTo>
                      <a:pt x="58" y="35"/>
                    </a:lnTo>
                    <a:lnTo>
                      <a:pt x="58" y="32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8" y="14"/>
                    </a:lnTo>
                    <a:lnTo>
                      <a:pt x="46" y="12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38" y="8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2" y="12"/>
                    </a:lnTo>
                    <a:lnTo>
                      <a:pt x="43" y="14"/>
                    </a:lnTo>
                    <a:lnTo>
                      <a:pt x="45" y="15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9" y="20"/>
                    </a:lnTo>
                    <a:lnTo>
                      <a:pt x="51" y="22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4" y="28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7" y="37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7" y="37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9" name="Freeform 1287"/>
              <p:cNvSpPr>
                <a:spLocks/>
              </p:cNvSpPr>
              <p:nvPr/>
            </p:nvSpPr>
            <p:spPr bwMode="auto">
              <a:xfrm>
                <a:off x="4772" y="2952"/>
                <a:ext cx="58" cy="37"/>
              </a:xfrm>
              <a:custGeom>
                <a:avLst/>
                <a:gdLst>
                  <a:gd name="T0" fmla="*/ 58 w 58"/>
                  <a:gd name="T1" fmla="*/ 35 h 37"/>
                  <a:gd name="T2" fmla="*/ 57 w 58"/>
                  <a:gd name="T3" fmla="*/ 31 h 37"/>
                  <a:gd name="T4" fmla="*/ 57 w 58"/>
                  <a:gd name="T5" fmla="*/ 26 h 37"/>
                  <a:gd name="T6" fmla="*/ 54 w 58"/>
                  <a:gd name="T7" fmla="*/ 22 h 37"/>
                  <a:gd name="T8" fmla="*/ 52 w 58"/>
                  <a:gd name="T9" fmla="*/ 18 h 37"/>
                  <a:gd name="T10" fmla="*/ 49 w 58"/>
                  <a:gd name="T11" fmla="*/ 15 h 37"/>
                  <a:gd name="T12" fmla="*/ 46 w 58"/>
                  <a:gd name="T13" fmla="*/ 12 h 37"/>
                  <a:gd name="T14" fmla="*/ 43 w 58"/>
                  <a:gd name="T15" fmla="*/ 11 h 37"/>
                  <a:gd name="T16" fmla="*/ 38 w 58"/>
                  <a:gd name="T17" fmla="*/ 8 h 37"/>
                  <a:gd name="T18" fmla="*/ 35 w 58"/>
                  <a:gd name="T19" fmla="*/ 6 h 37"/>
                  <a:gd name="T20" fmla="*/ 31 w 58"/>
                  <a:gd name="T21" fmla="*/ 5 h 37"/>
                  <a:gd name="T22" fmla="*/ 26 w 58"/>
                  <a:gd name="T23" fmla="*/ 3 h 37"/>
                  <a:gd name="T24" fmla="*/ 22 w 58"/>
                  <a:gd name="T25" fmla="*/ 2 h 37"/>
                  <a:gd name="T26" fmla="*/ 15 w 58"/>
                  <a:gd name="T27" fmla="*/ 2 h 37"/>
                  <a:gd name="T28" fmla="*/ 11 w 58"/>
                  <a:gd name="T29" fmla="*/ 2 h 37"/>
                  <a:gd name="T30" fmla="*/ 6 w 58"/>
                  <a:gd name="T31" fmla="*/ 0 h 37"/>
                  <a:gd name="T32" fmla="*/ 0 w 58"/>
                  <a:gd name="T33" fmla="*/ 0 h 37"/>
                  <a:gd name="T34" fmla="*/ 3 w 58"/>
                  <a:gd name="T35" fmla="*/ 3 h 37"/>
                  <a:gd name="T36" fmla="*/ 8 w 58"/>
                  <a:gd name="T37" fmla="*/ 5 h 37"/>
                  <a:gd name="T38" fmla="*/ 14 w 58"/>
                  <a:gd name="T39" fmla="*/ 5 h 37"/>
                  <a:gd name="T40" fmla="*/ 18 w 58"/>
                  <a:gd name="T41" fmla="*/ 5 h 37"/>
                  <a:gd name="T42" fmla="*/ 23 w 58"/>
                  <a:gd name="T43" fmla="*/ 6 h 37"/>
                  <a:gd name="T44" fmla="*/ 28 w 58"/>
                  <a:gd name="T45" fmla="*/ 8 h 37"/>
                  <a:gd name="T46" fmla="*/ 32 w 58"/>
                  <a:gd name="T47" fmla="*/ 8 h 37"/>
                  <a:gd name="T48" fmla="*/ 35 w 58"/>
                  <a:gd name="T49" fmla="*/ 11 h 37"/>
                  <a:gd name="T50" fmla="*/ 42 w 58"/>
                  <a:gd name="T51" fmla="*/ 12 h 37"/>
                  <a:gd name="T52" fmla="*/ 45 w 58"/>
                  <a:gd name="T53" fmla="*/ 15 h 37"/>
                  <a:gd name="T54" fmla="*/ 46 w 58"/>
                  <a:gd name="T55" fmla="*/ 18 h 37"/>
                  <a:gd name="T56" fmla="*/ 49 w 58"/>
                  <a:gd name="T57" fmla="*/ 20 h 37"/>
                  <a:gd name="T58" fmla="*/ 51 w 58"/>
                  <a:gd name="T59" fmla="*/ 25 h 37"/>
                  <a:gd name="T60" fmla="*/ 54 w 58"/>
                  <a:gd name="T61" fmla="*/ 28 h 37"/>
                  <a:gd name="T62" fmla="*/ 54 w 58"/>
                  <a:gd name="T63" fmla="*/ 32 h 37"/>
                  <a:gd name="T64" fmla="*/ 55 w 58"/>
                  <a:gd name="T65" fmla="*/ 35 h 37"/>
                  <a:gd name="T66" fmla="*/ 55 w 58"/>
                  <a:gd name="T67" fmla="*/ 35 h 37"/>
                  <a:gd name="T68" fmla="*/ 57 w 58"/>
                  <a:gd name="T69" fmla="*/ 37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"/>
                  <a:gd name="T106" fmla="*/ 0 h 37"/>
                  <a:gd name="T107" fmla="*/ 58 w 58"/>
                  <a:gd name="T108" fmla="*/ 37 h 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" h="37">
                    <a:moveTo>
                      <a:pt x="57" y="34"/>
                    </a:moveTo>
                    <a:lnTo>
                      <a:pt x="58" y="35"/>
                    </a:lnTo>
                    <a:lnTo>
                      <a:pt x="58" y="32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5" y="25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8" y="14"/>
                    </a:lnTo>
                    <a:lnTo>
                      <a:pt x="46" y="12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38" y="8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2" y="12"/>
                    </a:lnTo>
                    <a:lnTo>
                      <a:pt x="43" y="14"/>
                    </a:lnTo>
                    <a:lnTo>
                      <a:pt x="45" y="15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9" y="20"/>
                    </a:lnTo>
                    <a:lnTo>
                      <a:pt x="51" y="22"/>
                    </a:lnTo>
                    <a:lnTo>
                      <a:pt x="51" y="25"/>
                    </a:lnTo>
                    <a:lnTo>
                      <a:pt x="52" y="26"/>
                    </a:lnTo>
                    <a:lnTo>
                      <a:pt x="54" y="28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7" y="37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7" y="37"/>
                    </a:lnTo>
                    <a:lnTo>
                      <a:pt x="57" y="3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0" name="Freeform 1288"/>
              <p:cNvSpPr>
                <a:spLocks/>
              </p:cNvSpPr>
              <p:nvPr/>
            </p:nvSpPr>
            <p:spPr bwMode="auto">
              <a:xfrm>
                <a:off x="4829" y="2986"/>
                <a:ext cx="32" cy="8"/>
              </a:xfrm>
              <a:custGeom>
                <a:avLst/>
                <a:gdLst>
                  <a:gd name="T0" fmla="*/ 32 w 32"/>
                  <a:gd name="T1" fmla="*/ 6 h 8"/>
                  <a:gd name="T2" fmla="*/ 32 w 32"/>
                  <a:gd name="T3" fmla="*/ 4 h 8"/>
                  <a:gd name="T4" fmla="*/ 0 w 32"/>
                  <a:gd name="T5" fmla="*/ 0 h 8"/>
                  <a:gd name="T6" fmla="*/ 0 w 32"/>
                  <a:gd name="T7" fmla="*/ 3 h 8"/>
                  <a:gd name="T8" fmla="*/ 31 w 32"/>
                  <a:gd name="T9" fmla="*/ 8 h 8"/>
                  <a:gd name="T10" fmla="*/ 32 w 32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"/>
                  <a:gd name="T20" fmla="*/ 32 w 3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">
                    <a:moveTo>
                      <a:pt x="32" y="6"/>
                    </a:moveTo>
                    <a:lnTo>
                      <a:pt x="3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1" y="8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1" name="Freeform 1289"/>
              <p:cNvSpPr>
                <a:spLocks/>
              </p:cNvSpPr>
              <p:nvPr/>
            </p:nvSpPr>
            <p:spPr bwMode="auto">
              <a:xfrm>
                <a:off x="4829" y="2986"/>
                <a:ext cx="32" cy="8"/>
              </a:xfrm>
              <a:custGeom>
                <a:avLst/>
                <a:gdLst>
                  <a:gd name="T0" fmla="*/ 32 w 32"/>
                  <a:gd name="T1" fmla="*/ 6 h 8"/>
                  <a:gd name="T2" fmla="*/ 32 w 32"/>
                  <a:gd name="T3" fmla="*/ 4 h 8"/>
                  <a:gd name="T4" fmla="*/ 0 w 32"/>
                  <a:gd name="T5" fmla="*/ 0 h 8"/>
                  <a:gd name="T6" fmla="*/ 0 w 32"/>
                  <a:gd name="T7" fmla="*/ 3 h 8"/>
                  <a:gd name="T8" fmla="*/ 31 w 32"/>
                  <a:gd name="T9" fmla="*/ 8 h 8"/>
                  <a:gd name="T10" fmla="*/ 32 w 32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8"/>
                  <a:gd name="T20" fmla="*/ 32 w 3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8">
                    <a:moveTo>
                      <a:pt x="32" y="6"/>
                    </a:moveTo>
                    <a:lnTo>
                      <a:pt x="3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1" y="8"/>
                    </a:lnTo>
                    <a:lnTo>
                      <a:pt x="32" y="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2" name="Freeform 1290"/>
              <p:cNvSpPr>
                <a:spLocks/>
              </p:cNvSpPr>
              <p:nvPr/>
            </p:nvSpPr>
            <p:spPr bwMode="auto">
              <a:xfrm>
                <a:off x="4860" y="2992"/>
                <a:ext cx="38" cy="25"/>
              </a:xfrm>
              <a:custGeom>
                <a:avLst/>
                <a:gdLst>
                  <a:gd name="T0" fmla="*/ 38 w 38"/>
                  <a:gd name="T1" fmla="*/ 22 h 25"/>
                  <a:gd name="T2" fmla="*/ 37 w 38"/>
                  <a:gd name="T3" fmla="*/ 22 h 25"/>
                  <a:gd name="T4" fmla="*/ 35 w 38"/>
                  <a:gd name="T5" fmla="*/ 22 h 25"/>
                  <a:gd name="T6" fmla="*/ 34 w 38"/>
                  <a:gd name="T7" fmla="*/ 20 h 25"/>
                  <a:gd name="T8" fmla="*/ 30 w 38"/>
                  <a:gd name="T9" fmla="*/ 20 h 25"/>
                  <a:gd name="T10" fmla="*/ 29 w 38"/>
                  <a:gd name="T11" fmla="*/ 18 h 25"/>
                  <a:gd name="T12" fmla="*/ 27 w 38"/>
                  <a:gd name="T13" fmla="*/ 18 h 25"/>
                  <a:gd name="T14" fmla="*/ 27 w 38"/>
                  <a:gd name="T15" fmla="*/ 17 h 25"/>
                  <a:gd name="T16" fmla="*/ 26 w 38"/>
                  <a:gd name="T17" fmla="*/ 17 h 25"/>
                  <a:gd name="T18" fmla="*/ 24 w 38"/>
                  <a:gd name="T19" fmla="*/ 17 h 25"/>
                  <a:gd name="T20" fmla="*/ 23 w 38"/>
                  <a:gd name="T21" fmla="*/ 17 h 25"/>
                  <a:gd name="T22" fmla="*/ 21 w 38"/>
                  <a:gd name="T23" fmla="*/ 15 h 25"/>
                  <a:gd name="T24" fmla="*/ 20 w 38"/>
                  <a:gd name="T25" fmla="*/ 15 h 25"/>
                  <a:gd name="T26" fmla="*/ 20 w 38"/>
                  <a:gd name="T27" fmla="*/ 14 h 25"/>
                  <a:gd name="T28" fmla="*/ 18 w 38"/>
                  <a:gd name="T29" fmla="*/ 14 h 25"/>
                  <a:gd name="T30" fmla="*/ 17 w 38"/>
                  <a:gd name="T31" fmla="*/ 14 h 25"/>
                  <a:gd name="T32" fmla="*/ 17 w 38"/>
                  <a:gd name="T33" fmla="*/ 12 h 25"/>
                  <a:gd name="T34" fmla="*/ 15 w 38"/>
                  <a:gd name="T35" fmla="*/ 12 h 25"/>
                  <a:gd name="T36" fmla="*/ 15 w 38"/>
                  <a:gd name="T37" fmla="*/ 11 h 25"/>
                  <a:gd name="T38" fmla="*/ 14 w 38"/>
                  <a:gd name="T39" fmla="*/ 11 h 25"/>
                  <a:gd name="T40" fmla="*/ 14 w 38"/>
                  <a:gd name="T41" fmla="*/ 9 h 25"/>
                  <a:gd name="T42" fmla="*/ 12 w 38"/>
                  <a:gd name="T43" fmla="*/ 9 h 25"/>
                  <a:gd name="T44" fmla="*/ 10 w 38"/>
                  <a:gd name="T45" fmla="*/ 8 h 25"/>
                  <a:gd name="T46" fmla="*/ 9 w 38"/>
                  <a:gd name="T47" fmla="*/ 6 h 25"/>
                  <a:gd name="T48" fmla="*/ 7 w 38"/>
                  <a:gd name="T49" fmla="*/ 5 h 25"/>
                  <a:gd name="T50" fmla="*/ 6 w 38"/>
                  <a:gd name="T51" fmla="*/ 5 h 25"/>
                  <a:gd name="T52" fmla="*/ 6 w 38"/>
                  <a:gd name="T53" fmla="*/ 3 h 25"/>
                  <a:gd name="T54" fmla="*/ 4 w 38"/>
                  <a:gd name="T55" fmla="*/ 2 h 25"/>
                  <a:gd name="T56" fmla="*/ 3 w 38"/>
                  <a:gd name="T57" fmla="*/ 0 h 25"/>
                  <a:gd name="T58" fmla="*/ 1 w 38"/>
                  <a:gd name="T59" fmla="*/ 0 h 25"/>
                  <a:gd name="T60" fmla="*/ 0 w 38"/>
                  <a:gd name="T61" fmla="*/ 2 h 25"/>
                  <a:gd name="T62" fmla="*/ 1 w 38"/>
                  <a:gd name="T63" fmla="*/ 3 h 25"/>
                  <a:gd name="T64" fmla="*/ 1 w 38"/>
                  <a:gd name="T65" fmla="*/ 5 h 25"/>
                  <a:gd name="T66" fmla="*/ 3 w 38"/>
                  <a:gd name="T67" fmla="*/ 6 h 25"/>
                  <a:gd name="T68" fmla="*/ 4 w 38"/>
                  <a:gd name="T69" fmla="*/ 6 h 25"/>
                  <a:gd name="T70" fmla="*/ 6 w 38"/>
                  <a:gd name="T71" fmla="*/ 8 h 25"/>
                  <a:gd name="T72" fmla="*/ 6 w 38"/>
                  <a:gd name="T73" fmla="*/ 9 h 25"/>
                  <a:gd name="T74" fmla="*/ 7 w 38"/>
                  <a:gd name="T75" fmla="*/ 9 h 25"/>
                  <a:gd name="T76" fmla="*/ 9 w 38"/>
                  <a:gd name="T77" fmla="*/ 11 h 25"/>
                  <a:gd name="T78" fmla="*/ 10 w 38"/>
                  <a:gd name="T79" fmla="*/ 12 h 25"/>
                  <a:gd name="T80" fmla="*/ 12 w 38"/>
                  <a:gd name="T81" fmla="*/ 14 h 25"/>
                  <a:gd name="T82" fmla="*/ 14 w 38"/>
                  <a:gd name="T83" fmla="*/ 15 h 25"/>
                  <a:gd name="T84" fmla="*/ 15 w 38"/>
                  <a:gd name="T85" fmla="*/ 15 h 25"/>
                  <a:gd name="T86" fmla="*/ 15 w 38"/>
                  <a:gd name="T87" fmla="*/ 17 h 25"/>
                  <a:gd name="T88" fmla="*/ 17 w 38"/>
                  <a:gd name="T89" fmla="*/ 17 h 25"/>
                  <a:gd name="T90" fmla="*/ 18 w 38"/>
                  <a:gd name="T91" fmla="*/ 17 h 25"/>
                  <a:gd name="T92" fmla="*/ 20 w 38"/>
                  <a:gd name="T93" fmla="*/ 18 h 25"/>
                  <a:gd name="T94" fmla="*/ 21 w 38"/>
                  <a:gd name="T95" fmla="*/ 18 h 25"/>
                  <a:gd name="T96" fmla="*/ 21 w 38"/>
                  <a:gd name="T97" fmla="*/ 20 h 25"/>
                  <a:gd name="T98" fmla="*/ 23 w 38"/>
                  <a:gd name="T99" fmla="*/ 20 h 25"/>
                  <a:gd name="T100" fmla="*/ 24 w 38"/>
                  <a:gd name="T101" fmla="*/ 22 h 25"/>
                  <a:gd name="T102" fmla="*/ 26 w 38"/>
                  <a:gd name="T103" fmla="*/ 22 h 25"/>
                  <a:gd name="T104" fmla="*/ 27 w 38"/>
                  <a:gd name="T105" fmla="*/ 22 h 25"/>
                  <a:gd name="T106" fmla="*/ 29 w 38"/>
                  <a:gd name="T107" fmla="*/ 23 h 25"/>
                  <a:gd name="T108" fmla="*/ 30 w 38"/>
                  <a:gd name="T109" fmla="*/ 23 h 25"/>
                  <a:gd name="T110" fmla="*/ 32 w 38"/>
                  <a:gd name="T111" fmla="*/ 23 h 25"/>
                  <a:gd name="T112" fmla="*/ 34 w 38"/>
                  <a:gd name="T113" fmla="*/ 23 h 25"/>
                  <a:gd name="T114" fmla="*/ 35 w 38"/>
                  <a:gd name="T115" fmla="*/ 25 h 25"/>
                  <a:gd name="T116" fmla="*/ 38 w 38"/>
                  <a:gd name="T117" fmla="*/ 25 h 25"/>
                  <a:gd name="T118" fmla="*/ 38 w 38"/>
                  <a:gd name="T119" fmla="*/ 22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"/>
                  <a:gd name="T181" fmla="*/ 0 h 25"/>
                  <a:gd name="T182" fmla="*/ 38 w 38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" h="25">
                    <a:moveTo>
                      <a:pt x="38" y="22"/>
                    </a:moveTo>
                    <a:lnTo>
                      <a:pt x="37" y="22"/>
                    </a:lnTo>
                    <a:lnTo>
                      <a:pt x="35" y="22"/>
                    </a:lnTo>
                    <a:lnTo>
                      <a:pt x="34" y="20"/>
                    </a:lnTo>
                    <a:lnTo>
                      <a:pt x="30" y="20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5" y="25"/>
                    </a:lnTo>
                    <a:lnTo>
                      <a:pt x="38" y="25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3" name="Freeform 1291"/>
              <p:cNvSpPr>
                <a:spLocks/>
              </p:cNvSpPr>
              <p:nvPr/>
            </p:nvSpPr>
            <p:spPr bwMode="auto">
              <a:xfrm>
                <a:off x="4860" y="2992"/>
                <a:ext cx="38" cy="25"/>
              </a:xfrm>
              <a:custGeom>
                <a:avLst/>
                <a:gdLst>
                  <a:gd name="T0" fmla="*/ 38 w 38"/>
                  <a:gd name="T1" fmla="*/ 22 h 25"/>
                  <a:gd name="T2" fmla="*/ 37 w 38"/>
                  <a:gd name="T3" fmla="*/ 22 h 25"/>
                  <a:gd name="T4" fmla="*/ 35 w 38"/>
                  <a:gd name="T5" fmla="*/ 22 h 25"/>
                  <a:gd name="T6" fmla="*/ 34 w 38"/>
                  <a:gd name="T7" fmla="*/ 20 h 25"/>
                  <a:gd name="T8" fmla="*/ 30 w 38"/>
                  <a:gd name="T9" fmla="*/ 20 h 25"/>
                  <a:gd name="T10" fmla="*/ 29 w 38"/>
                  <a:gd name="T11" fmla="*/ 18 h 25"/>
                  <a:gd name="T12" fmla="*/ 27 w 38"/>
                  <a:gd name="T13" fmla="*/ 18 h 25"/>
                  <a:gd name="T14" fmla="*/ 27 w 38"/>
                  <a:gd name="T15" fmla="*/ 17 h 25"/>
                  <a:gd name="T16" fmla="*/ 26 w 38"/>
                  <a:gd name="T17" fmla="*/ 17 h 25"/>
                  <a:gd name="T18" fmla="*/ 24 w 38"/>
                  <a:gd name="T19" fmla="*/ 17 h 25"/>
                  <a:gd name="T20" fmla="*/ 23 w 38"/>
                  <a:gd name="T21" fmla="*/ 17 h 25"/>
                  <a:gd name="T22" fmla="*/ 21 w 38"/>
                  <a:gd name="T23" fmla="*/ 15 h 25"/>
                  <a:gd name="T24" fmla="*/ 20 w 38"/>
                  <a:gd name="T25" fmla="*/ 15 h 25"/>
                  <a:gd name="T26" fmla="*/ 20 w 38"/>
                  <a:gd name="T27" fmla="*/ 14 h 25"/>
                  <a:gd name="T28" fmla="*/ 18 w 38"/>
                  <a:gd name="T29" fmla="*/ 14 h 25"/>
                  <a:gd name="T30" fmla="*/ 17 w 38"/>
                  <a:gd name="T31" fmla="*/ 14 h 25"/>
                  <a:gd name="T32" fmla="*/ 17 w 38"/>
                  <a:gd name="T33" fmla="*/ 12 h 25"/>
                  <a:gd name="T34" fmla="*/ 15 w 38"/>
                  <a:gd name="T35" fmla="*/ 12 h 25"/>
                  <a:gd name="T36" fmla="*/ 15 w 38"/>
                  <a:gd name="T37" fmla="*/ 11 h 25"/>
                  <a:gd name="T38" fmla="*/ 14 w 38"/>
                  <a:gd name="T39" fmla="*/ 11 h 25"/>
                  <a:gd name="T40" fmla="*/ 14 w 38"/>
                  <a:gd name="T41" fmla="*/ 9 h 25"/>
                  <a:gd name="T42" fmla="*/ 12 w 38"/>
                  <a:gd name="T43" fmla="*/ 9 h 25"/>
                  <a:gd name="T44" fmla="*/ 10 w 38"/>
                  <a:gd name="T45" fmla="*/ 8 h 25"/>
                  <a:gd name="T46" fmla="*/ 9 w 38"/>
                  <a:gd name="T47" fmla="*/ 6 h 25"/>
                  <a:gd name="T48" fmla="*/ 7 w 38"/>
                  <a:gd name="T49" fmla="*/ 5 h 25"/>
                  <a:gd name="T50" fmla="*/ 6 w 38"/>
                  <a:gd name="T51" fmla="*/ 5 h 25"/>
                  <a:gd name="T52" fmla="*/ 6 w 38"/>
                  <a:gd name="T53" fmla="*/ 3 h 25"/>
                  <a:gd name="T54" fmla="*/ 4 w 38"/>
                  <a:gd name="T55" fmla="*/ 2 h 25"/>
                  <a:gd name="T56" fmla="*/ 3 w 38"/>
                  <a:gd name="T57" fmla="*/ 0 h 25"/>
                  <a:gd name="T58" fmla="*/ 1 w 38"/>
                  <a:gd name="T59" fmla="*/ 0 h 25"/>
                  <a:gd name="T60" fmla="*/ 0 w 38"/>
                  <a:gd name="T61" fmla="*/ 2 h 25"/>
                  <a:gd name="T62" fmla="*/ 1 w 38"/>
                  <a:gd name="T63" fmla="*/ 3 h 25"/>
                  <a:gd name="T64" fmla="*/ 1 w 38"/>
                  <a:gd name="T65" fmla="*/ 5 h 25"/>
                  <a:gd name="T66" fmla="*/ 3 w 38"/>
                  <a:gd name="T67" fmla="*/ 6 h 25"/>
                  <a:gd name="T68" fmla="*/ 4 w 38"/>
                  <a:gd name="T69" fmla="*/ 6 h 25"/>
                  <a:gd name="T70" fmla="*/ 6 w 38"/>
                  <a:gd name="T71" fmla="*/ 8 h 25"/>
                  <a:gd name="T72" fmla="*/ 6 w 38"/>
                  <a:gd name="T73" fmla="*/ 9 h 25"/>
                  <a:gd name="T74" fmla="*/ 7 w 38"/>
                  <a:gd name="T75" fmla="*/ 9 h 25"/>
                  <a:gd name="T76" fmla="*/ 9 w 38"/>
                  <a:gd name="T77" fmla="*/ 11 h 25"/>
                  <a:gd name="T78" fmla="*/ 10 w 38"/>
                  <a:gd name="T79" fmla="*/ 12 h 25"/>
                  <a:gd name="T80" fmla="*/ 12 w 38"/>
                  <a:gd name="T81" fmla="*/ 14 h 25"/>
                  <a:gd name="T82" fmla="*/ 14 w 38"/>
                  <a:gd name="T83" fmla="*/ 15 h 25"/>
                  <a:gd name="T84" fmla="*/ 15 w 38"/>
                  <a:gd name="T85" fmla="*/ 15 h 25"/>
                  <a:gd name="T86" fmla="*/ 15 w 38"/>
                  <a:gd name="T87" fmla="*/ 17 h 25"/>
                  <a:gd name="T88" fmla="*/ 17 w 38"/>
                  <a:gd name="T89" fmla="*/ 17 h 25"/>
                  <a:gd name="T90" fmla="*/ 18 w 38"/>
                  <a:gd name="T91" fmla="*/ 17 h 25"/>
                  <a:gd name="T92" fmla="*/ 20 w 38"/>
                  <a:gd name="T93" fmla="*/ 18 h 25"/>
                  <a:gd name="T94" fmla="*/ 21 w 38"/>
                  <a:gd name="T95" fmla="*/ 18 h 25"/>
                  <a:gd name="T96" fmla="*/ 21 w 38"/>
                  <a:gd name="T97" fmla="*/ 20 h 25"/>
                  <a:gd name="T98" fmla="*/ 23 w 38"/>
                  <a:gd name="T99" fmla="*/ 20 h 25"/>
                  <a:gd name="T100" fmla="*/ 24 w 38"/>
                  <a:gd name="T101" fmla="*/ 22 h 25"/>
                  <a:gd name="T102" fmla="*/ 26 w 38"/>
                  <a:gd name="T103" fmla="*/ 22 h 25"/>
                  <a:gd name="T104" fmla="*/ 27 w 38"/>
                  <a:gd name="T105" fmla="*/ 22 h 25"/>
                  <a:gd name="T106" fmla="*/ 29 w 38"/>
                  <a:gd name="T107" fmla="*/ 23 h 25"/>
                  <a:gd name="T108" fmla="*/ 30 w 38"/>
                  <a:gd name="T109" fmla="*/ 23 h 25"/>
                  <a:gd name="T110" fmla="*/ 32 w 38"/>
                  <a:gd name="T111" fmla="*/ 23 h 25"/>
                  <a:gd name="T112" fmla="*/ 34 w 38"/>
                  <a:gd name="T113" fmla="*/ 23 h 25"/>
                  <a:gd name="T114" fmla="*/ 35 w 38"/>
                  <a:gd name="T115" fmla="*/ 25 h 25"/>
                  <a:gd name="T116" fmla="*/ 38 w 38"/>
                  <a:gd name="T117" fmla="*/ 25 h 25"/>
                  <a:gd name="T118" fmla="*/ 38 w 38"/>
                  <a:gd name="T119" fmla="*/ 22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"/>
                  <a:gd name="T181" fmla="*/ 0 h 25"/>
                  <a:gd name="T182" fmla="*/ 38 w 38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" h="25">
                    <a:moveTo>
                      <a:pt x="38" y="22"/>
                    </a:moveTo>
                    <a:lnTo>
                      <a:pt x="37" y="22"/>
                    </a:lnTo>
                    <a:lnTo>
                      <a:pt x="35" y="22"/>
                    </a:lnTo>
                    <a:lnTo>
                      <a:pt x="34" y="20"/>
                    </a:lnTo>
                    <a:lnTo>
                      <a:pt x="30" y="20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5" y="25"/>
                    </a:lnTo>
                    <a:lnTo>
                      <a:pt x="38" y="25"/>
                    </a:lnTo>
                    <a:lnTo>
                      <a:pt x="38" y="2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4" name="Freeform 1292"/>
              <p:cNvSpPr>
                <a:spLocks/>
              </p:cNvSpPr>
              <p:nvPr/>
            </p:nvSpPr>
            <p:spPr bwMode="auto">
              <a:xfrm>
                <a:off x="4898" y="3007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0 h 10"/>
                  <a:gd name="T4" fmla="*/ 0 w 36"/>
                  <a:gd name="T5" fmla="*/ 7 h 10"/>
                  <a:gd name="T6" fmla="*/ 0 w 36"/>
                  <a:gd name="T7" fmla="*/ 10 h 10"/>
                  <a:gd name="T8" fmla="*/ 34 w 36"/>
                  <a:gd name="T9" fmla="*/ 3 h 10"/>
                  <a:gd name="T10" fmla="*/ 36 w 36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0"/>
                  <a:gd name="T20" fmla="*/ 36 w 36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0">
                    <a:moveTo>
                      <a:pt x="36" y="0"/>
                    </a:moveTo>
                    <a:lnTo>
                      <a:pt x="34" y="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4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5" name="Freeform 1293"/>
              <p:cNvSpPr>
                <a:spLocks/>
              </p:cNvSpPr>
              <p:nvPr/>
            </p:nvSpPr>
            <p:spPr bwMode="auto">
              <a:xfrm>
                <a:off x="4898" y="3007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0 h 10"/>
                  <a:gd name="T4" fmla="*/ 0 w 36"/>
                  <a:gd name="T5" fmla="*/ 7 h 10"/>
                  <a:gd name="T6" fmla="*/ 0 w 36"/>
                  <a:gd name="T7" fmla="*/ 10 h 10"/>
                  <a:gd name="T8" fmla="*/ 34 w 36"/>
                  <a:gd name="T9" fmla="*/ 3 h 10"/>
                  <a:gd name="T10" fmla="*/ 36 w 36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0"/>
                  <a:gd name="T20" fmla="*/ 36 w 36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0">
                    <a:moveTo>
                      <a:pt x="36" y="0"/>
                    </a:moveTo>
                    <a:lnTo>
                      <a:pt x="34" y="0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4" y="3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6" name="Freeform 1294"/>
              <p:cNvSpPr>
                <a:spLocks/>
              </p:cNvSpPr>
              <p:nvPr/>
            </p:nvSpPr>
            <p:spPr bwMode="auto">
              <a:xfrm>
                <a:off x="4932" y="3007"/>
                <a:ext cx="34" cy="23"/>
              </a:xfrm>
              <a:custGeom>
                <a:avLst/>
                <a:gdLst>
                  <a:gd name="T0" fmla="*/ 31 w 34"/>
                  <a:gd name="T1" fmla="*/ 20 h 23"/>
                  <a:gd name="T2" fmla="*/ 34 w 34"/>
                  <a:gd name="T3" fmla="*/ 20 h 23"/>
                  <a:gd name="T4" fmla="*/ 2 w 34"/>
                  <a:gd name="T5" fmla="*/ 0 h 23"/>
                  <a:gd name="T6" fmla="*/ 0 w 34"/>
                  <a:gd name="T7" fmla="*/ 3 h 23"/>
                  <a:gd name="T8" fmla="*/ 32 w 34"/>
                  <a:gd name="T9" fmla="*/ 23 h 23"/>
                  <a:gd name="T10" fmla="*/ 34 w 34"/>
                  <a:gd name="T11" fmla="*/ 23 h 23"/>
                  <a:gd name="T12" fmla="*/ 32 w 34"/>
                  <a:gd name="T13" fmla="*/ 23 h 23"/>
                  <a:gd name="T14" fmla="*/ 34 w 34"/>
                  <a:gd name="T15" fmla="*/ 23 h 23"/>
                  <a:gd name="T16" fmla="*/ 31 w 34"/>
                  <a:gd name="T17" fmla="*/ 2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23"/>
                  <a:gd name="T29" fmla="*/ 34 w 3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23">
                    <a:moveTo>
                      <a:pt x="31" y="20"/>
                    </a:moveTo>
                    <a:lnTo>
                      <a:pt x="34" y="2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7" name="Freeform 1295"/>
              <p:cNvSpPr>
                <a:spLocks/>
              </p:cNvSpPr>
              <p:nvPr/>
            </p:nvSpPr>
            <p:spPr bwMode="auto">
              <a:xfrm>
                <a:off x="4932" y="3007"/>
                <a:ext cx="34" cy="23"/>
              </a:xfrm>
              <a:custGeom>
                <a:avLst/>
                <a:gdLst>
                  <a:gd name="T0" fmla="*/ 31 w 34"/>
                  <a:gd name="T1" fmla="*/ 20 h 23"/>
                  <a:gd name="T2" fmla="*/ 34 w 34"/>
                  <a:gd name="T3" fmla="*/ 20 h 23"/>
                  <a:gd name="T4" fmla="*/ 2 w 34"/>
                  <a:gd name="T5" fmla="*/ 0 h 23"/>
                  <a:gd name="T6" fmla="*/ 0 w 34"/>
                  <a:gd name="T7" fmla="*/ 3 h 23"/>
                  <a:gd name="T8" fmla="*/ 32 w 34"/>
                  <a:gd name="T9" fmla="*/ 23 h 23"/>
                  <a:gd name="T10" fmla="*/ 34 w 34"/>
                  <a:gd name="T11" fmla="*/ 23 h 23"/>
                  <a:gd name="T12" fmla="*/ 32 w 34"/>
                  <a:gd name="T13" fmla="*/ 23 h 23"/>
                  <a:gd name="T14" fmla="*/ 34 w 34"/>
                  <a:gd name="T15" fmla="*/ 23 h 23"/>
                  <a:gd name="T16" fmla="*/ 31 w 34"/>
                  <a:gd name="T17" fmla="*/ 2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23"/>
                  <a:gd name="T29" fmla="*/ 34 w 3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23">
                    <a:moveTo>
                      <a:pt x="31" y="20"/>
                    </a:moveTo>
                    <a:lnTo>
                      <a:pt x="34" y="2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1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8" name="Freeform 1296"/>
              <p:cNvSpPr>
                <a:spLocks/>
              </p:cNvSpPr>
              <p:nvPr/>
            </p:nvSpPr>
            <p:spPr bwMode="auto">
              <a:xfrm>
                <a:off x="4963" y="3009"/>
                <a:ext cx="23" cy="21"/>
              </a:xfrm>
              <a:custGeom>
                <a:avLst/>
                <a:gdLst>
                  <a:gd name="T0" fmla="*/ 21 w 23"/>
                  <a:gd name="T1" fmla="*/ 0 h 21"/>
                  <a:gd name="T2" fmla="*/ 20 w 23"/>
                  <a:gd name="T3" fmla="*/ 0 h 21"/>
                  <a:gd name="T4" fmla="*/ 0 w 23"/>
                  <a:gd name="T5" fmla="*/ 18 h 21"/>
                  <a:gd name="T6" fmla="*/ 3 w 23"/>
                  <a:gd name="T7" fmla="*/ 21 h 21"/>
                  <a:gd name="T8" fmla="*/ 23 w 23"/>
                  <a:gd name="T9" fmla="*/ 5 h 21"/>
                  <a:gd name="T10" fmla="*/ 21 w 23"/>
                  <a:gd name="T11" fmla="*/ 5 h 21"/>
                  <a:gd name="T12" fmla="*/ 21 w 23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1"/>
                  <a:gd name="T23" fmla="*/ 23 w 23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1">
                    <a:moveTo>
                      <a:pt x="21" y="0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9" name="Freeform 1297"/>
              <p:cNvSpPr>
                <a:spLocks/>
              </p:cNvSpPr>
              <p:nvPr/>
            </p:nvSpPr>
            <p:spPr bwMode="auto">
              <a:xfrm>
                <a:off x="4963" y="3009"/>
                <a:ext cx="23" cy="21"/>
              </a:xfrm>
              <a:custGeom>
                <a:avLst/>
                <a:gdLst>
                  <a:gd name="T0" fmla="*/ 21 w 23"/>
                  <a:gd name="T1" fmla="*/ 0 h 21"/>
                  <a:gd name="T2" fmla="*/ 20 w 23"/>
                  <a:gd name="T3" fmla="*/ 0 h 21"/>
                  <a:gd name="T4" fmla="*/ 0 w 23"/>
                  <a:gd name="T5" fmla="*/ 18 h 21"/>
                  <a:gd name="T6" fmla="*/ 3 w 23"/>
                  <a:gd name="T7" fmla="*/ 21 h 21"/>
                  <a:gd name="T8" fmla="*/ 23 w 23"/>
                  <a:gd name="T9" fmla="*/ 5 h 21"/>
                  <a:gd name="T10" fmla="*/ 21 w 23"/>
                  <a:gd name="T11" fmla="*/ 5 h 21"/>
                  <a:gd name="T12" fmla="*/ 21 w 23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1"/>
                  <a:gd name="T23" fmla="*/ 23 w 23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1">
                    <a:moveTo>
                      <a:pt x="21" y="0"/>
                    </a:moveTo>
                    <a:lnTo>
                      <a:pt x="20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0" name="Freeform 1298"/>
              <p:cNvSpPr>
                <a:spLocks/>
              </p:cNvSpPr>
              <p:nvPr/>
            </p:nvSpPr>
            <p:spPr bwMode="auto">
              <a:xfrm>
                <a:off x="4984" y="3006"/>
                <a:ext cx="34" cy="8"/>
              </a:xfrm>
              <a:custGeom>
                <a:avLst/>
                <a:gdLst>
                  <a:gd name="T0" fmla="*/ 33 w 34"/>
                  <a:gd name="T1" fmla="*/ 0 h 8"/>
                  <a:gd name="T2" fmla="*/ 0 w 34"/>
                  <a:gd name="T3" fmla="*/ 3 h 8"/>
                  <a:gd name="T4" fmla="*/ 0 w 34"/>
                  <a:gd name="T5" fmla="*/ 8 h 8"/>
                  <a:gd name="T6" fmla="*/ 34 w 34"/>
                  <a:gd name="T7" fmla="*/ 3 h 8"/>
                  <a:gd name="T8" fmla="*/ 33 w 3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8"/>
                  <a:gd name="T17" fmla="*/ 34 w 3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8">
                    <a:moveTo>
                      <a:pt x="33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4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1" name="Freeform 1299"/>
              <p:cNvSpPr>
                <a:spLocks/>
              </p:cNvSpPr>
              <p:nvPr/>
            </p:nvSpPr>
            <p:spPr bwMode="auto">
              <a:xfrm>
                <a:off x="4984" y="3006"/>
                <a:ext cx="34" cy="8"/>
              </a:xfrm>
              <a:custGeom>
                <a:avLst/>
                <a:gdLst>
                  <a:gd name="T0" fmla="*/ 33 w 34"/>
                  <a:gd name="T1" fmla="*/ 0 h 8"/>
                  <a:gd name="T2" fmla="*/ 0 w 34"/>
                  <a:gd name="T3" fmla="*/ 3 h 8"/>
                  <a:gd name="T4" fmla="*/ 0 w 34"/>
                  <a:gd name="T5" fmla="*/ 8 h 8"/>
                  <a:gd name="T6" fmla="*/ 34 w 34"/>
                  <a:gd name="T7" fmla="*/ 3 h 8"/>
                  <a:gd name="T8" fmla="*/ 33 w 3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8"/>
                  <a:gd name="T17" fmla="*/ 34 w 3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8">
                    <a:moveTo>
                      <a:pt x="33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4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2" name="Freeform 1300"/>
              <p:cNvSpPr>
                <a:spLocks/>
              </p:cNvSpPr>
              <p:nvPr/>
            </p:nvSpPr>
            <p:spPr bwMode="auto">
              <a:xfrm>
                <a:off x="5017" y="3001"/>
                <a:ext cx="35" cy="8"/>
              </a:xfrm>
              <a:custGeom>
                <a:avLst/>
                <a:gdLst>
                  <a:gd name="T0" fmla="*/ 35 w 35"/>
                  <a:gd name="T1" fmla="*/ 3 h 8"/>
                  <a:gd name="T2" fmla="*/ 33 w 35"/>
                  <a:gd name="T3" fmla="*/ 3 h 8"/>
                  <a:gd name="T4" fmla="*/ 33 w 35"/>
                  <a:gd name="T5" fmla="*/ 2 h 8"/>
                  <a:gd name="T6" fmla="*/ 32 w 35"/>
                  <a:gd name="T7" fmla="*/ 2 h 8"/>
                  <a:gd name="T8" fmla="*/ 30 w 35"/>
                  <a:gd name="T9" fmla="*/ 0 h 8"/>
                  <a:gd name="T10" fmla="*/ 29 w 35"/>
                  <a:gd name="T11" fmla="*/ 0 h 8"/>
                  <a:gd name="T12" fmla="*/ 27 w 35"/>
                  <a:gd name="T13" fmla="*/ 0 h 8"/>
                  <a:gd name="T14" fmla="*/ 26 w 35"/>
                  <a:gd name="T15" fmla="*/ 0 h 8"/>
                  <a:gd name="T16" fmla="*/ 24 w 35"/>
                  <a:gd name="T17" fmla="*/ 0 h 8"/>
                  <a:gd name="T18" fmla="*/ 23 w 35"/>
                  <a:gd name="T19" fmla="*/ 0 h 8"/>
                  <a:gd name="T20" fmla="*/ 21 w 35"/>
                  <a:gd name="T21" fmla="*/ 0 h 8"/>
                  <a:gd name="T22" fmla="*/ 20 w 35"/>
                  <a:gd name="T23" fmla="*/ 0 h 8"/>
                  <a:gd name="T24" fmla="*/ 18 w 35"/>
                  <a:gd name="T25" fmla="*/ 0 h 8"/>
                  <a:gd name="T26" fmla="*/ 17 w 35"/>
                  <a:gd name="T27" fmla="*/ 0 h 8"/>
                  <a:gd name="T28" fmla="*/ 15 w 35"/>
                  <a:gd name="T29" fmla="*/ 0 h 8"/>
                  <a:gd name="T30" fmla="*/ 13 w 35"/>
                  <a:gd name="T31" fmla="*/ 2 h 8"/>
                  <a:gd name="T32" fmla="*/ 12 w 35"/>
                  <a:gd name="T33" fmla="*/ 2 h 8"/>
                  <a:gd name="T34" fmla="*/ 10 w 35"/>
                  <a:gd name="T35" fmla="*/ 2 h 8"/>
                  <a:gd name="T36" fmla="*/ 9 w 35"/>
                  <a:gd name="T37" fmla="*/ 2 h 8"/>
                  <a:gd name="T38" fmla="*/ 9 w 35"/>
                  <a:gd name="T39" fmla="*/ 3 h 8"/>
                  <a:gd name="T40" fmla="*/ 7 w 35"/>
                  <a:gd name="T41" fmla="*/ 3 h 8"/>
                  <a:gd name="T42" fmla="*/ 6 w 35"/>
                  <a:gd name="T43" fmla="*/ 3 h 8"/>
                  <a:gd name="T44" fmla="*/ 4 w 35"/>
                  <a:gd name="T45" fmla="*/ 3 h 8"/>
                  <a:gd name="T46" fmla="*/ 3 w 35"/>
                  <a:gd name="T47" fmla="*/ 3 h 8"/>
                  <a:gd name="T48" fmla="*/ 3 w 35"/>
                  <a:gd name="T49" fmla="*/ 5 h 8"/>
                  <a:gd name="T50" fmla="*/ 1 w 35"/>
                  <a:gd name="T51" fmla="*/ 5 h 8"/>
                  <a:gd name="T52" fmla="*/ 0 w 35"/>
                  <a:gd name="T53" fmla="*/ 5 h 8"/>
                  <a:gd name="T54" fmla="*/ 1 w 35"/>
                  <a:gd name="T55" fmla="*/ 8 h 8"/>
                  <a:gd name="T56" fmla="*/ 3 w 35"/>
                  <a:gd name="T57" fmla="*/ 8 h 8"/>
                  <a:gd name="T58" fmla="*/ 4 w 35"/>
                  <a:gd name="T59" fmla="*/ 8 h 8"/>
                  <a:gd name="T60" fmla="*/ 6 w 35"/>
                  <a:gd name="T61" fmla="*/ 6 h 8"/>
                  <a:gd name="T62" fmla="*/ 7 w 35"/>
                  <a:gd name="T63" fmla="*/ 6 h 8"/>
                  <a:gd name="T64" fmla="*/ 9 w 35"/>
                  <a:gd name="T65" fmla="*/ 6 h 8"/>
                  <a:gd name="T66" fmla="*/ 10 w 35"/>
                  <a:gd name="T67" fmla="*/ 6 h 8"/>
                  <a:gd name="T68" fmla="*/ 12 w 35"/>
                  <a:gd name="T69" fmla="*/ 5 h 8"/>
                  <a:gd name="T70" fmla="*/ 13 w 35"/>
                  <a:gd name="T71" fmla="*/ 5 h 8"/>
                  <a:gd name="T72" fmla="*/ 15 w 35"/>
                  <a:gd name="T73" fmla="*/ 5 h 8"/>
                  <a:gd name="T74" fmla="*/ 17 w 35"/>
                  <a:gd name="T75" fmla="*/ 5 h 8"/>
                  <a:gd name="T76" fmla="*/ 18 w 35"/>
                  <a:gd name="T77" fmla="*/ 5 h 8"/>
                  <a:gd name="T78" fmla="*/ 20 w 35"/>
                  <a:gd name="T79" fmla="*/ 3 h 8"/>
                  <a:gd name="T80" fmla="*/ 21 w 35"/>
                  <a:gd name="T81" fmla="*/ 3 h 8"/>
                  <a:gd name="T82" fmla="*/ 23 w 35"/>
                  <a:gd name="T83" fmla="*/ 3 h 8"/>
                  <a:gd name="T84" fmla="*/ 24 w 35"/>
                  <a:gd name="T85" fmla="*/ 3 h 8"/>
                  <a:gd name="T86" fmla="*/ 26 w 35"/>
                  <a:gd name="T87" fmla="*/ 3 h 8"/>
                  <a:gd name="T88" fmla="*/ 27 w 35"/>
                  <a:gd name="T89" fmla="*/ 3 h 8"/>
                  <a:gd name="T90" fmla="*/ 29 w 35"/>
                  <a:gd name="T91" fmla="*/ 5 h 8"/>
                  <a:gd name="T92" fmla="*/ 30 w 35"/>
                  <a:gd name="T93" fmla="*/ 5 h 8"/>
                  <a:gd name="T94" fmla="*/ 32 w 35"/>
                  <a:gd name="T95" fmla="*/ 5 h 8"/>
                  <a:gd name="T96" fmla="*/ 32 w 35"/>
                  <a:gd name="T97" fmla="*/ 6 h 8"/>
                  <a:gd name="T98" fmla="*/ 35 w 35"/>
                  <a:gd name="T99" fmla="*/ 3 h 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"/>
                  <a:gd name="T151" fmla="*/ 0 h 8"/>
                  <a:gd name="T152" fmla="*/ 35 w 35"/>
                  <a:gd name="T153" fmla="*/ 8 h 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" h="8">
                    <a:moveTo>
                      <a:pt x="35" y="3"/>
                    </a:moveTo>
                    <a:lnTo>
                      <a:pt x="33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3" name="Freeform 1301"/>
              <p:cNvSpPr>
                <a:spLocks/>
              </p:cNvSpPr>
              <p:nvPr/>
            </p:nvSpPr>
            <p:spPr bwMode="auto">
              <a:xfrm>
                <a:off x="5017" y="3001"/>
                <a:ext cx="35" cy="8"/>
              </a:xfrm>
              <a:custGeom>
                <a:avLst/>
                <a:gdLst>
                  <a:gd name="T0" fmla="*/ 35 w 35"/>
                  <a:gd name="T1" fmla="*/ 3 h 8"/>
                  <a:gd name="T2" fmla="*/ 33 w 35"/>
                  <a:gd name="T3" fmla="*/ 3 h 8"/>
                  <a:gd name="T4" fmla="*/ 33 w 35"/>
                  <a:gd name="T5" fmla="*/ 2 h 8"/>
                  <a:gd name="T6" fmla="*/ 32 w 35"/>
                  <a:gd name="T7" fmla="*/ 2 h 8"/>
                  <a:gd name="T8" fmla="*/ 30 w 35"/>
                  <a:gd name="T9" fmla="*/ 0 h 8"/>
                  <a:gd name="T10" fmla="*/ 29 w 35"/>
                  <a:gd name="T11" fmla="*/ 0 h 8"/>
                  <a:gd name="T12" fmla="*/ 27 w 35"/>
                  <a:gd name="T13" fmla="*/ 0 h 8"/>
                  <a:gd name="T14" fmla="*/ 26 w 35"/>
                  <a:gd name="T15" fmla="*/ 0 h 8"/>
                  <a:gd name="T16" fmla="*/ 24 w 35"/>
                  <a:gd name="T17" fmla="*/ 0 h 8"/>
                  <a:gd name="T18" fmla="*/ 23 w 35"/>
                  <a:gd name="T19" fmla="*/ 0 h 8"/>
                  <a:gd name="T20" fmla="*/ 21 w 35"/>
                  <a:gd name="T21" fmla="*/ 0 h 8"/>
                  <a:gd name="T22" fmla="*/ 20 w 35"/>
                  <a:gd name="T23" fmla="*/ 0 h 8"/>
                  <a:gd name="T24" fmla="*/ 18 w 35"/>
                  <a:gd name="T25" fmla="*/ 0 h 8"/>
                  <a:gd name="T26" fmla="*/ 17 w 35"/>
                  <a:gd name="T27" fmla="*/ 0 h 8"/>
                  <a:gd name="T28" fmla="*/ 15 w 35"/>
                  <a:gd name="T29" fmla="*/ 0 h 8"/>
                  <a:gd name="T30" fmla="*/ 13 w 35"/>
                  <a:gd name="T31" fmla="*/ 2 h 8"/>
                  <a:gd name="T32" fmla="*/ 12 w 35"/>
                  <a:gd name="T33" fmla="*/ 2 h 8"/>
                  <a:gd name="T34" fmla="*/ 10 w 35"/>
                  <a:gd name="T35" fmla="*/ 2 h 8"/>
                  <a:gd name="T36" fmla="*/ 9 w 35"/>
                  <a:gd name="T37" fmla="*/ 2 h 8"/>
                  <a:gd name="T38" fmla="*/ 9 w 35"/>
                  <a:gd name="T39" fmla="*/ 3 h 8"/>
                  <a:gd name="T40" fmla="*/ 7 w 35"/>
                  <a:gd name="T41" fmla="*/ 3 h 8"/>
                  <a:gd name="T42" fmla="*/ 6 w 35"/>
                  <a:gd name="T43" fmla="*/ 3 h 8"/>
                  <a:gd name="T44" fmla="*/ 4 w 35"/>
                  <a:gd name="T45" fmla="*/ 3 h 8"/>
                  <a:gd name="T46" fmla="*/ 3 w 35"/>
                  <a:gd name="T47" fmla="*/ 3 h 8"/>
                  <a:gd name="T48" fmla="*/ 3 w 35"/>
                  <a:gd name="T49" fmla="*/ 5 h 8"/>
                  <a:gd name="T50" fmla="*/ 1 w 35"/>
                  <a:gd name="T51" fmla="*/ 5 h 8"/>
                  <a:gd name="T52" fmla="*/ 0 w 35"/>
                  <a:gd name="T53" fmla="*/ 5 h 8"/>
                  <a:gd name="T54" fmla="*/ 1 w 35"/>
                  <a:gd name="T55" fmla="*/ 8 h 8"/>
                  <a:gd name="T56" fmla="*/ 3 w 35"/>
                  <a:gd name="T57" fmla="*/ 8 h 8"/>
                  <a:gd name="T58" fmla="*/ 4 w 35"/>
                  <a:gd name="T59" fmla="*/ 8 h 8"/>
                  <a:gd name="T60" fmla="*/ 6 w 35"/>
                  <a:gd name="T61" fmla="*/ 6 h 8"/>
                  <a:gd name="T62" fmla="*/ 7 w 35"/>
                  <a:gd name="T63" fmla="*/ 6 h 8"/>
                  <a:gd name="T64" fmla="*/ 9 w 35"/>
                  <a:gd name="T65" fmla="*/ 6 h 8"/>
                  <a:gd name="T66" fmla="*/ 10 w 35"/>
                  <a:gd name="T67" fmla="*/ 6 h 8"/>
                  <a:gd name="T68" fmla="*/ 12 w 35"/>
                  <a:gd name="T69" fmla="*/ 5 h 8"/>
                  <a:gd name="T70" fmla="*/ 13 w 35"/>
                  <a:gd name="T71" fmla="*/ 5 h 8"/>
                  <a:gd name="T72" fmla="*/ 15 w 35"/>
                  <a:gd name="T73" fmla="*/ 5 h 8"/>
                  <a:gd name="T74" fmla="*/ 17 w 35"/>
                  <a:gd name="T75" fmla="*/ 5 h 8"/>
                  <a:gd name="T76" fmla="*/ 18 w 35"/>
                  <a:gd name="T77" fmla="*/ 5 h 8"/>
                  <a:gd name="T78" fmla="*/ 20 w 35"/>
                  <a:gd name="T79" fmla="*/ 3 h 8"/>
                  <a:gd name="T80" fmla="*/ 21 w 35"/>
                  <a:gd name="T81" fmla="*/ 3 h 8"/>
                  <a:gd name="T82" fmla="*/ 23 w 35"/>
                  <a:gd name="T83" fmla="*/ 3 h 8"/>
                  <a:gd name="T84" fmla="*/ 24 w 35"/>
                  <a:gd name="T85" fmla="*/ 3 h 8"/>
                  <a:gd name="T86" fmla="*/ 26 w 35"/>
                  <a:gd name="T87" fmla="*/ 3 h 8"/>
                  <a:gd name="T88" fmla="*/ 27 w 35"/>
                  <a:gd name="T89" fmla="*/ 3 h 8"/>
                  <a:gd name="T90" fmla="*/ 29 w 35"/>
                  <a:gd name="T91" fmla="*/ 5 h 8"/>
                  <a:gd name="T92" fmla="*/ 30 w 35"/>
                  <a:gd name="T93" fmla="*/ 5 h 8"/>
                  <a:gd name="T94" fmla="*/ 32 w 35"/>
                  <a:gd name="T95" fmla="*/ 5 h 8"/>
                  <a:gd name="T96" fmla="*/ 32 w 35"/>
                  <a:gd name="T97" fmla="*/ 6 h 8"/>
                  <a:gd name="T98" fmla="*/ 35 w 35"/>
                  <a:gd name="T99" fmla="*/ 3 h 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"/>
                  <a:gd name="T151" fmla="*/ 0 h 8"/>
                  <a:gd name="T152" fmla="*/ 35 w 35"/>
                  <a:gd name="T153" fmla="*/ 8 h 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" h="8">
                    <a:moveTo>
                      <a:pt x="35" y="3"/>
                    </a:moveTo>
                    <a:lnTo>
                      <a:pt x="33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5" y="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4" name="Freeform 1302"/>
              <p:cNvSpPr>
                <a:spLocks/>
              </p:cNvSpPr>
              <p:nvPr/>
            </p:nvSpPr>
            <p:spPr bwMode="auto">
              <a:xfrm>
                <a:off x="5041" y="3004"/>
                <a:ext cx="13" cy="19"/>
              </a:xfrm>
              <a:custGeom>
                <a:avLst/>
                <a:gdLst>
                  <a:gd name="T0" fmla="*/ 3 w 13"/>
                  <a:gd name="T1" fmla="*/ 16 h 19"/>
                  <a:gd name="T2" fmla="*/ 5 w 13"/>
                  <a:gd name="T3" fmla="*/ 16 h 19"/>
                  <a:gd name="T4" fmla="*/ 5 w 13"/>
                  <a:gd name="T5" fmla="*/ 17 h 19"/>
                  <a:gd name="T6" fmla="*/ 5 w 13"/>
                  <a:gd name="T7" fmla="*/ 16 h 19"/>
                  <a:gd name="T8" fmla="*/ 6 w 13"/>
                  <a:gd name="T9" fmla="*/ 16 h 19"/>
                  <a:gd name="T10" fmla="*/ 6 w 13"/>
                  <a:gd name="T11" fmla="*/ 14 h 19"/>
                  <a:gd name="T12" fmla="*/ 8 w 13"/>
                  <a:gd name="T13" fmla="*/ 13 h 19"/>
                  <a:gd name="T14" fmla="*/ 8 w 13"/>
                  <a:gd name="T15" fmla="*/ 11 h 19"/>
                  <a:gd name="T16" fmla="*/ 9 w 13"/>
                  <a:gd name="T17" fmla="*/ 11 h 19"/>
                  <a:gd name="T18" fmla="*/ 9 w 13"/>
                  <a:gd name="T19" fmla="*/ 10 h 19"/>
                  <a:gd name="T20" fmla="*/ 11 w 13"/>
                  <a:gd name="T21" fmla="*/ 10 h 19"/>
                  <a:gd name="T22" fmla="*/ 11 w 13"/>
                  <a:gd name="T23" fmla="*/ 8 h 19"/>
                  <a:gd name="T24" fmla="*/ 11 w 13"/>
                  <a:gd name="T25" fmla="*/ 6 h 19"/>
                  <a:gd name="T26" fmla="*/ 13 w 13"/>
                  <a:gd name="T27" fmla="*/ 5 h 19"/>
                  <a:gd name="T28" fmla="*/ 13 w 13"/>
                  <a:gd name="T29" fmla="*/ 3 h 19"/>
                  <a:gd name="T30" fmla="*/ 11 w 13"/>
                  <a:gd name="T31" fmla="*/ 3 h 19"/>
                  <a:gd name="T32" fmla="*/ 11 w 13"/>
                  <a:gd name="T33" fmla="*/ 2 h 19"/>
                  <a:gd name="T34" fmla="*/ 11 w 13"/>
                  <a:gd name="T35" fmla="*/ 0 h 19"/>
                  <a:gd name="T36" fmla="*/ 8 w 13"/>
                  <a:gd name="T37" fmla="*/ 3 h 19"/>
                  <a:gd name="T38" fmla="*/ 8 w 13"/>
                  <a:gd name="T39" fmla="*/ 5 h 19"/>
                  <a:gd name="T40" fmla="*/ 8 w 13"/>
                  <a:gd name="T41" fmla="*/ 6 h 19"/>
                  <a:gd name="T42" fmla="*/ 8 w 13"/>
                  <a:gd name="T43" fmla="*/ 8 h 19"/>
                  <a:gd name="T44" fmla="*/ 6 w 13"/>
                  <a:gd name="T45" fmla="*/ 8 h 19"/>
                  <a:gd name="T46" fmla="*/ 6 w 13"/>
                  <a:gd name="T47" fmla="*/ 10 h 19"/>
                  <a:gd name="T48" fmla="*/ 6 w 13"/>
                  <a:gd name="T49" fmla="*/ 11 h 19"/>
                  <a:gd name="T50" fmla="*/ 5 w 13"/>
                  <a:gd name="T51" fmla="*/ 11 h 19"/>
                  <a:gd name="T52" fmla="*/ 3 w 13"/>
                  <a:gd name="T53" fmla="*/ 11 h 19"/>
                  <a:gd name="T54" fmla="*/ 3 w 13"/>
                  <a:gd name="T55" fmla="*/ 13 h 19"/>
                  <a:gd name="T56" fmla="*/ 2 w 13"/>
                  <a:gd name="T57" fmla="*/ 14 h 19"/>
                  <a:gd name="T58" fmla="*/ 2 w 13"/>
                  <a:gd name="T59" fmla="*/ 16 h 19"/>
                  <a:gd name="T60" fmla="*/ 0 w 13"/>
                  <a:gd name="T61" fmla="*/ 16 h 19"/>
                  <a:gd name="T62" fmla="*/ 0 w 13"/>
                  <a:gd name="T63" fmla="*/ 17 h 19"/>
                  <a:gd name="T64" fmla="*/ 2 w 13"/>
                  <a:gd name="T65" fmla="*/ 17 h 19"/>
                  <a:gd name="T66" fmla="*/ 2 w 13"/>
                  <a:gd name="T67" fmla="*/ 19 h 19"/>
                  <a:gd name="T68" fmla="*/ 3 w 13"/>
                  <a:gd name="T69" fmla="*/ 19 h 19"/>
                  <a:gd name="T70" fmla="*/ 3 w 13"/>
                  <a:gd name="T71" fmla="*/ 16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"/>
                  <a:gd name="T109" fmla="*/ 0 h 19"/>
                  <a:gd name="T110" fmla="*/ 13 w 13"/>
                  <a:gd name="T111" fmla="*/ 19 h 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" h="19">
                    <a:moveTo>
                      <a:pt x="3" y="16"/>
                    </a:moveTo>
                    <a:lnTo>
                      <a:pt x="5" y="16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5" name="Freeform 1303"/>
              <p:cNvSpPr>
                <a:spLocks/>
              </p:cNvSpPr>
              <p:nvPr/>
            </p:nvSpPr>
            <p:spPr bwMode="auto">
              <a:xfrm>
                <a:off x="5041" y="3004"/>
                <a:ext cx="13" cy="19"/>
              </a:xfrm>
              <a:custGeom>
                <a:avLst/>
                <a:gdLst>
                  <a:gd name="T0" fmla="*/ 3 w 13"/>
                  <a:gd name="T1" fmla="*/ 16 h 19"/>
                  <a:gd name="T2" fmla="*/ 5 w 13"/>
                  <a:gd name="T3" fmla="*/ 16 h 19"/>
                  <a:gd name="T4" fmla="*/ 5 w 13"/>
                  <a:gd name="T5" fmla="*/ 17 h 19"/>
                  <a:gd name="T6" fmla="*/ 5 w 13"/>
                  <a:gd name="T7" fmla="*/ 16 h 19"/>
                  <a:gd name="T8" fmla="*/ 6 w 13"/>
                  <a:gd name="T9" fmla="*/ 16 h 19"/>
                  <a:gd name="T10" fmla="*/ 6 w 13"/>
                  <a:gd name="T11" fmla="*/ 14 h 19"/>
                  <a:gd name="T12" fmla="*/ 8 w 13"/>
                  <a:gd name="T13" fmla="*/ 13 h 19"/>
                  <a:gd name="T14" fmla="*/ 8 w 13"/>
                  <a:gd name="T15" fmla="*/ 11 h 19"/>
                  <a:gd name="T16" fmla="*/ 9 w 13"/>
                  <a:gd name="T17" fmla="*/ 11 h 19"/>
                  <a:gd name="T18" fmla="*/ 9 w 13"/>
                  <a:gd name="T19" fmla="*/ 10 h 19"/>
                  <a:gd name="T20" fmla="*/ 11 w 13"/>
                  <a:gd name="T21" fmla="*/ 10 h 19"/>
                  <a:gd name="T22" fmla="*/ 11 w 13"/>
                  <a:gd name="T23" fmla="*/ 8 h 19"/>
                  <a:gd name="T24" fmla="*/ 11 w 13"/>
                  <a:gd name="T25" fmla="*/ 6 h 19"/>
                  <a:gd name="T26" fmla="*/ 13 w 13"/>
                  <a:gd name="T27" fmla="*/ 5 h 19"/>
                  <a:gd name="T28" fmla="*/ 13 w 13"/>
                  <a:gd name="T29" fmla="*/ 3 h 19"/>
                  <a:gd name="T30" fmla="*/ 11 w 13"/>
                  <a:gd name="T31" fmla="*/ 3 h 19"/>
                  <a:gd name="T32" fmla="*/ 11 w 13"/>
                  <a:gd name="T33" fmla="*/ 2 h 19"/>
                  <a:gd name="T34" fmla="*/ 11 w 13"/>
                  <a:gd name="T35" fmla="*/ 0 h 19"/>
                  <a:gd name="T36" fmla="*/ 8 w 13"/>
                  <a:gd name="T37" fmla="*/ 3 h 19"/>
                  <a:gd name="T38" fmla="*/ 8 w 13"/>
                  <a:gd name="T39" fmla="*/ 5 h 19"/>
                  <a:gd name="T40" fmla="*/ 8 w 13"/>
                  <a:gd name="T41" fmla="*/ 6 h 19"/>
                  <a:gd name="T42" fmla="*/ 8 w 13"/>
                  <a:gd name="T43" fmla="*/ 8 h 19"/>
                  <a:gd name="T44" fmla="*/ 6 w 13"/>
                  <a:gd name="T45" fmla="*/ 8 h 19"/>
                  <a:gd name="T46" fmla="*/ 6 w 13"/>
                  <a:gd name="T47" fmla="*/ 10 h 19"/>
                  <a:gd name="T48" fmla="*/ 6 w 13"/>
                  <a:gd name="T49" fmla="*/ 11 h 19"/>
                  <a:gd name="T50" fmla="*/ 5 w 13"/>
                  <a:gd name="T51" fmla="*/ 11 h 19"/>
                  <a:gd name="T52" fmla="*/ 3 w 13"/>
                  <a:gd name="T53" fmla="*/ 11 h 19"/>
                  <a:gd name="T54" fmla="*/ 3 w 13"/>
                  <a:gd name="T55" fmla="*/ 13 h 19"/>
                  <a:gd name="T56" fmla="*/ 2 w 13"/>
                  <a:gd name="T57" fmla="*/ 14 h 19"/>
                  <a:gd name="T58" fmla="*/ 2 w 13"/>
                  <a:gd name="T59" fmla="*/ 16 h 19"/>
                  <a:gd name="T60" fmla="*/ 0 w 13"/>
                  <a:gd name="T61" fmla="*/ 16 h 19"/>
                  <a:gd name="T62" fmla="*/ 0 w 13"/>
                  <a:gd name="T63" fmla="*/ 17 h 19"/>
                  <a:gd name="T64" fmla="*/ 2 w 13"/>
                  <a:gd name="T65" fmla="*/ 17 h 19"/>
                  <a:gd name="T66" fmla="*/ 2 w 13"/>
                  <a:gd name="T67" fmla="*/ 19 h 19"/>
                  <a:gd name="T68" fmla="*/ 3 w 13"/>
                  <a:gd name="T69" fmla="*/ 19 h 19"/>
                  <a:gd name="T70" fmla="*/ 3 w 13"/>
                  <a:gd name="T71" fmla="*/ 16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"/>
                  <a:gd name="T109" fmla="*/ 0 h 19"/>
                  <a:gd name="T110" fmla="*/ 13 w 13"/>
                  <a:gd name="T111" fmla="*/ 19 h 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" h="19">
                    <a:moveTo>
                      <a:pt x="3" y="16"/>
                    </a:moveTo>
                    <a:lnTo>
                      <a:pt x="5" y="16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6" name="Freeform 1304"/>
              <p:cNvSpPr>
                <a:spLocks/>
              </p:cNvSpPr>
              <p:nvPr/>
            </p:nvSpPr>
            <p:spPr bwMode="auto">
              <a:xfrm>
                <a:off x="5044" y="3020"/>
                <a:ext cx="65" cy="6"/>
              </a:xfrm>
              <a:custGeom>
                <a:avLst/>
                <a:gdLst>
                  <a:gd name="T0" fmla="*/ 62 w 65"/>
                  <a:gd name="T1" fmla="*/ 4 h 6"/>
                  <a:gd name="T2" fmla="*/ 63 w 65"/>
                  <a:gd name="T3" fmla="*/ 3 h 6"/>
                  <a:gd name="T4" fmla="*/ 0 w 65"/>
                  <a:gd name="T5" fmla="*/ 0 h 6"/>
                  <a:gd name="T6" fmla="*/ 0 w 65"/>
                  <a:gd name="T7" fmla="*/ 3 h 6"/>
                  <a:gd name="T8" fmla="*/ 63 w 65"/>
                  <a:gd name="T9" fmla="*/ 6 h 6"/>
                  <a:gd name="T10" fmla="*/ 65 w 65"/>
                  <a:gd name="T11" fmla="*/ 3 h 6"/>
                  <a:gd name="T12" fmla="*/ 63 w 65"/>
                  <a:gd name="T13" fmla="*/ 6 h 6"/>
                  <a:gd name="T14" fmla="*/ 65 w 65"/>
                  <a:gd name="T15" fmla="*/ 6 h 6"/>
                  <a:gd name="T16" fmla="*/ 65 w 65"/>
                  <a:gd name="T17" fmla="*/ 3 h 6"/>
                  <a:gd name="T18" fmla="*/ 62 w 6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6"/>
                  <a:gd name="T32" fmla="*/ 65 w 6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6">
                    <a:moveTo>
                      <a:pt x="62" y="4"/>
                    </a:moveTo>
                    <a:lnTo>
                      <a:pt x="6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3" y="6"/>
                    </a:lnTo>
                    <a:lnTo>
                      <a:pt x="65" y="3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5" y="3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7" name="Freeform 1305"/>
              <p:cNvSpPr>
                <a:spLocks/>
              </p:cNvSpPr>
              <p:nvPr/>
            </p:nvSpPr>
            <p:spPr bwMode="auto">
              <a:xfrm>
                <a:off x="5044" y="3020"/>
                <a:ext cx="65" cy="6"/>
              </a:xfrm>
              <a:custGeom>
                <a:avLst/>
                <a:gdLst>
                  <a:gd name="T0" fmla="*/ 62 w 65"/>
                  <a:gd name="T1" fmla="*/ 4 h 6"/>
                  <a:gd name="T2" fmla="*/ 63 w 65"/>
                  <a:gd name="T3" fmla="*/ 3 h 6"/>
                  <a:gd name="T4" fmla="*/ 0 w 65"/>
                  <a:gd name="T5" fmla="*/ 0 h 6"/>
                  <a:gd name="T6" fmla="*/ 0 w 65"/>
                  <a:gd name="T7" fmla="*/ 3 h 6"/>
                  <a:gd name="T8" fmla="*/ 63 w 65"/>
                  <a:gd name="T9" fmla="*/ 6 h 6"/>
                  <a:gd name="T10" fmla="*/ 65 w 65"/>
                  <a:gd name="T11" fmla="*/ 3 h 6"/>
                  <a:gd name="T12" fmla="*/ 63 w 65"/>
                  <a:gd name="T13" fmla="*/ 6 h 6"/>
                  <a:gd name="T14" fmla="*/ 65 w 65"/>
                  <a:gd name="T15" fmla="*/ 6 h 6"/>
                  <a:gd name="T16" fmla="*/ 65 w 65"/>
                  <a:gd name="T17" fmla="*/ 3 h 6"/>
                  <a:gd name="T18" fmla="*/ 62 w 65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6"/>
                  <a:gd name="T32" fmla="*/ 65 w 65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6">
                    <a:moveTo>
                      <a:pt x="62" y="4"/>
                    </a:moveTo>
                    <a:lnTo>
                      <a:pt x="6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3" y="6"/>
                    </a:lnTo>
                    <a:lnTo>
                      <a:pt x="65" y="3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5" y="3"/>
                    </a:lnTo>
                    <a:lnTo>
                      <a:pt x="62" y="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8" name="Freeform 1306"/>
              <p:cNvSpPr>
                <a:spLocks/>
              </p:cNvSpPr>
              <p:nvPr/>
            </p:nvSpPr>
            <p:spPr bwMode="auto">
              <a:xfrm>
                <a:off x="5103" y="2990"/>
                <a:ext cx="6" cy="34"/>
              </a:xfrm>
              <a:custGeom>
                <a:avLst/>
                <a:gdLst>
                  <a:gd name="T0" fmla="*/ 0 w 6"/>
                  <a:gd name="T1" fmla="*/ 0 h 34"/>
                  <a:gd name="T2" fmla="*/ 0 w 6"/>
                  <a:gd name="T3" fmla="*/ 2 h 34"/>
                  <a:gd name="T4" fmla="*/ 3 w 6"/>
                  <a:gd name="T5" fmla="*/ 34 h 34"/>
                  <a:gd name="T6" fmla="*/ 6 w 6"/>
                  <a:gd name="T7" fmla="*/ 33 h 34"/>
                  <a:gd name="T8" fmla="*/ 3 w 6"/>
                  <a:gd name="T9" fmla="*/ 2 h 34"/>
                  <a:gd name="T10" fmla="*/ 3 w 6"/>
                  <a:gd name="T11" fmla="*/ 4 h 34"/>
                  <a:gd name="T12" fmla="*/ 0 w 6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4"/>
                  <a:gd name="T23" fmla="*/ 6 w 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4">
                    <a:moveTo>
                      <a:pt x="0" y="0"/>
                    </a:moveTo>
                    <a:lnTo>
                      <a:pt x="0" y="2"/>
                    </a:lnTo>
                    <a:lnTo>
                      <a:pt x="3" y="34"/>
                    </a:lnTo>
                    <a:lnTo>
                      <a:pt x="6" y="33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9" name="Freeform 1307"/>
              <p:cNvSpPr>
                <a:spLocks/>
              </p:cNvSpPr>
              <p:nvPr/>
            </p:nvSpPr>
            <p:spPr bwMode="auto">
              <a:xfrm>
                <a:off x="5103" y="2990"/>
                <a:ext cx="6" cy="34"/>
              </a:xfrm>
              <a:custGeom>
                <a:avLst/>
                <a:gdLst>
                  <a:gd name="T0" fmla="*/ 0 w 6"/>
                  <a:gd name="T1" fmla="*/ 0 h 34"/>
                  <a:gd name="T2" fmla="*/ 0 w 6"/>
                  <a:gd name="T3" fmla="*/ 2 h 34"/>
                  <a:gd name="T4" fmla="*/ 3 w 6"/>
                  <a:gd name="T5" fmla="*/ 34 h 34"/>
                  <a:gd name="T6" fmla="*/ 6 w 6"/>
                  <a:gd name="T7" fmla="*/ 33 h 34"/>
                  <a:gd name="T8" fmla="*/ 3 w 6"/>
                  <a:gd name="T9" fmla="*/ 2 h 34"/>
                  <a:gd name="T10" fmla="*/ 3 w 6"/>
                  <a:gd name="T11" fmla="*/ 4 h 34"/>
                  <a:gd name="T12" fmla="*/ 0 w 6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4"/>
                  <a:gd name="T23" fmla="*/ 6 w 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4">
                    <a:moveTo>
                      <a:pt x="0" y="0"/>
                    </a:moveTo>
                    <a:lnTo>
                      <a:pt x="0" y="2"/>
                    </a:lnTo>
                    <a:lnTo>
                      <a:pt x="3" y="34"/>
                    </a:lnTo>
                    <a:lnTo>
                      <a:pt x="6" y="33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0" name="Freeform 1308"/>
              <p:cNvSpPr>
                <a:spLocks/>
              </p:cNvSpPr>
              <p:nvPr/>
            </p:nvSpPr>
            <p:spPr bwMode="auto">
              <a:xfrm>
                <a:off x="5103" y="2886"/>
                <a:ext cx="67" cy="108"/>
              </a:xfrm>
              <a:custGeom>
                <a:avLst/>
                <a:gdLst>
                  <a:gd name="T0" fmla="*/ 64 w 67"/>
                  <a:gd name="T1" fmla="*/ 1 h 108"/>
                  <a:gd name="T2" fmla="*/ 64 w 67"/>
                  <a:gd name="T3" fmla="*/ 0 h 108"/>
                  <a:gd name="T4" fmla="*/ 0 w 67"/>
                  <a:gd name="T5" fmla="*/ 104 h 108"/>
                  <a:gd name="T6" fmla="*/ 3 w 67"/>
                  <a:gd name="T7" fmla="*/ 108 h 108"/>
                  <a:gd name="T8" fmla="*/ 67 w 67"/>
                  <a:gd name="T9" fmla="*/ 1 h 108"/>
                  <a:gd name="T10" fmla="*/ 67 w 67"/>
                  <a:gd name="T11" fmla="*/ 0 h 108"/>
                  <a:gd name="T12" fmla="*/ 67 w 67"/>
                  <a:gd name="T13" fmla="*/ 1 h 108"/>
                  <a:gd name="T14" fmla="*/ 67 w 67"/>
                  <a:gd name="T15" fmla="*/ 0 h 108"/>
                  <a:gd name="T16" fmla="*/ 64 w 67"/>
                  <a:gd name="T17" fmla="*/ 1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08"/>
                  <a:gd name="T29" fmla="*/ 67 w 67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08">
                    <a:moveTo>
                      <a:pt x="64" y="1"/>
                    </a:moveTo>
                    <a:lnTo>
                      <a:pt x="64" y="0"/>
                    </a:lnTo>
                    <a:lnTo>
                      <a:pt x="0" y="104"/>
                    </a:lnTo>
                    <a:lnTo>
                      <a:pt x="3" y="108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1" name="Freeform 1309"/>
              <p:cNvSpPr>
                <a:spLocks/>
              </p:cNvSpPr>
              <p:nvPr/>
            </p:nvSpPr>
            <p:spPr bwMode="auto">
              <a:xfrm>
                <a:off x="5103" y="2886"/>
                <a:ext cx="67" cy="108"/>
              </a:xfrm>
              <a:custGeom>
                <a:avLst/>
                <a:gdLst>
                  <a:gd name="T0" fmla="*/ 64 w 67"/>
                  <a:gd name="T1" fmla="*/ 1 h 108"/>
                  <a:gd name="T2" fmla="*/ 64 w 67"/>
                  <a:gd name="T3" fmla="*/ 0 h 108"/>
                  <a:gd name="T4" fmla="*/ 0 w 67"/>
                  <a:gd name="T5" fmla="*/ 104 h 108"/>
                  <a:gd name="T6" fmla="*/ 3 w 67"/>
                  <a:gd name="T7" fmla="*/ 108 h 108"/>
                  <a:gd name="T8" fmla="*/ 67 w 67"/>
                  <a:gd name="T9" fmla="*/ 1 h 108"/>
                  <a:gd name="T10" fmla="*/ 67 w 67"/>
                  <a:gd name="T11" fmla="*/ 0 h 108"/>
                  <a:gd name="T12" fmla="*/ 67 w 67"/>
                  <a:gd name="T13" fmla="*/ 1 h 108"/>
                  <a:gd name="T14" fmla="*/ 67 w 67"/>
                  <a:gd name="T15" fmla="*/ 0 h 108"/>
                  <a:gd name="T16" fmla="*/ 64 w 67"/>
                  <a:gd name="T17" fmla="*/ 1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08"/>
                  <a:gd name="T29" fmla="*/ 67 w 67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08">
                    <a:moveTo>
                      <a:pt x="64" y="1"/>
                    </a:moveTo>
                    <a:lnTo>
                      <a:pt x="64" y="0"/>
                    </a:lnTo>
                    <a:lnTo>
                      <a:pt x="0" y="104"/>
                    </a:lnTo>
                    <a:lnTo>
                      <a:pt x="3" y="108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4" y="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2" name="Freeform 1310"/>
              <p:cNvSpPr>
                <a:spLocks/>
              </p:cNvSpPr>
              <p:nvPr/>
            </p:nvSpPr>
            <p:spPr bwMode="auto">
              <a:xfrm>
                <a:off x="5134" y="2814"/>
                <a:ext cx="36" cy="73"/>
              </a:xfrm>
              <a:custGeom>
                <a:avLst/>
                <a:gdLst>
                  <a:gd name="T0" fmla="*/ 1 w 36"/>
                  <a:gd name="T1" fmla="*/ 3 h 73"/>
                  <a:gd name="T2" fmla="*/ 4 w 36"/>
                  <a:gd name="T3" fmla="*/ 6 h 73"/>
                  <a:gd name="T4" fmla="*/ 6 w 36"/>
                  <a:gd name="T5" fmla="*/ 10 h 73"/>
                  <a:gd name="T6" fmla="*/ 9 w 36"/>
                  <a:gd name="T7" fmla="*/ 15 h 73"/>
                  <a:gd name="T8" fmla="*/ 12 w 36"/>
                  <a:gd name="T9" fmla="*/ 20 h 73"/>
                  <a:gd name="T10" fmla="*/ 13 w 36"/>
                  <a:gd name="T11" fmla="*/ 24 h 73"/>
                  <a:gd name="T12" fmla="*/ 16 w 36"/>
                  <a:gd name="T13" fmla="*/ 30 h 73"/>
                  <a:gd name="T14" fmla="*/ 18 w 36"/>
                  <a:gd name="T15" fmla="*/ 35 h 73"/>
                  <a:gd name="T16" fmla="*/ 21 w 36"/>
                  <a:gd name="T17" fmla="*/ 41 h 73"/>
                  <a:gd name="T18" fmla="*/ 23 w 36"/>
                  <a:gd name="T19" fmla="*/ 46 h 73"/>
                  <a:gd name="T20" fmla="*/ 24 w 36"/>
                  <a:gd name="T21" fmla="*/ 52 h 73"/>
                  <a:gd name="T22" fmla="*/ 27 w 36"/>
                  <a:gd name="T23" fmla="*/ 57 h 73"/>
                  <a:gd name="T24" fmla="*/ 29 w 36"/>
                  <a:gd name="T25" fmla="*/ 61 h 73"/>
                  <a:gd name="T26" fmla="*/ 30 w 36"/>
                  <a:gd name="T27" fmla="*/ 64 h 73"/>
                  <a:gd name="T28" fmla="*/ 32 w 36"/>
                  <a:gd name="T29" fmla="*/ 69 h 73"/>
                  <a:gd name="T30" fmla="*/ 33 w 36"/>
                  <a:gd name="T31" fmla="*/ 72 h 73"/>
                  <a:gd name="T32" fmla="*/ 36 w 36"/>
                  <a:gd name="T33" fmla="*/ 72 h 73"/>
                  <a:gd name="T34" fmla="*/ 35 w 36"/>
                  <a:gd name="T35" fmla="*/ 69 h 73"/>
                  <a:gd name="T36" fmla="*/ 35 w 36"/>
                  <a:gd name="T37" fmla="*/ 66 h 73"/>
                  <a:gd name="T38" fmla="*/ 32 w 36"/>
                  <a:gd name="T39" fmla="*/ 61 h 73"/>
                  <a:gd name="T40" fmla="*/ 30 w 36"/>
                  <a:gd name="T41" fmla="*/ 57 h 73"/>
                  <a:gd name="T42" fmla="*/ 29 w 36"/>
                  <a:gd name="T43" fmla="*/ 52 h 73"/>
                  <a:gd name="T44" fmla="*/ 27 w 36"/>
                  <a:gd name="T45" fmla="*/ 47 h 73"/>
                  <a:gd name="T46" fmla="*/ 24 w 36"/>
                  <a:gd name="T47" fmla="*/ 41 h 73"/>
                  <a:gd name="T48" fmla="*/ 23 w 36"/>
                  <a:gd name="T49" fmla="*/ 37 h 73"/>
                  <a:gd name="T50" fmla="*/ 20 w 36"/>
                  <a:gd name="T51" fmla="*/ 30 h 73"/>
                  <a:gd name="T52" fmla="*/ 18 w 36"/>
                  <a:gd name="T53" fmla="*/ 26 h 73"/>
                  <a:gd name="T54" fmla="*/ 15 w 36"/>
                  <a:gd name="T55" fmla="*/ 21 h 73"/>
                  <a:gd name="T56" fmla="*/ 13 w 36"/>
                  <a:gd name="T57" fmla="*/ 15 h 73"/>
                  <a:gd name="T58" fmla="*/ 10 w 36"/>
                  <a:gd name="T59" fmla="*/ 10 h 73"/>
                  <a:gd name="T60" fmla="*/ 7 w 36"/>
                  <a:gd name="T61" fmla="*/ 6 h 73"/>
                  <a:gd name="T62" fmla="*/ 4 w 36"/>
                  <a:gd name="T63" fmla="*/ 3 h 73"/>
                  <a:gd name="T64" fmla="*/ 3 w 36"/>
                  <a:gd name="T65" fmla="*/ 0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73"/>
                  <a:gd name="T101" fmla="*/ 36 w 36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73">
                    <a:moveTo>
                      <a:pt x="0" y="3"/>
                    </a:moveTo>
                    <a:lnTo>
                      <a:pt x="1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3" y="46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6" y="53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30" y="64"/>
                    </a:lnTo>
                    <a:lnTo>
                      <a:pt x="30" y="67"/>
                    </a:lnTo>
                    <a:lnTo>
                      <a:pt x="32" y="69"/>
                    </a:lnTo>
                    <a:lnTo>
                      <a:pt x="32" y="70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3" y="64"/>
                    </a:lnTo>
                    <a:lnTo>
                      <a:pt x="32" y="61"/>
                    </a:lnTo>
                    <a:lnTo>
                      <a:pt x="32" y="60"/>
                    </a:lnTo>
                    <a:lnTo>
                      <a:pt x="30" y="57"/>
                    </a:lnTo>
                    <a:lnTo>
                      <a:pt x="30" y="55"/>
                    </a:lnTo>
                    <a:lnTo>
                      <a:pt x="29" y="52"/>
                    </a:lnTo>
                    <a:lnTo>
                      <a:pt x="27" y="50"/>
                    </a:lnTo>
                    <a:lnTo>
                      <a:pt x="27" y="47"/>
                    </a:lnTo>
                    <a:lnTo>
                      <a:pt x="26" y="44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37"/>
                    </a:lnTo>
                    <a:lnTo>
                      <a:pt x="21" y="33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8" y="26"/>
                    </a:lnTo>
                    <a:lnTo>
                      <a:pt x="16" y="23"/>
                    </a:lnTo>
                    <a:lnTo>
                      <a:pt x="15" y="21"/>
                    </a:lnTo>
                    <a:lnTo>
                      <a:pt x="13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3" name="Freeform 1311"/>
              <p:cNvSpPr>
                <a:spLocks/>
              </p:cNvSpPr>
              <p:nvPr/>
            </p:nvSpPr>
            <p:spPr bwMode="auto">
              <a:xfrm>
                <a:off x="5134" y="2814"/>
                <a:ext cx="36" cy="73"/>
              </a:xfrm>
              <a:custGeom>
                <a:avLst/>
                <a:gdLst>
                  <a:gd name="T0" fmla="*/ 1 w 36"/>
                  <a:gd name="T1" fmla="*/ 3 h 73"/>
                  <a:gd name="T2" fmla="*/ 4 w 36"/>
                  <a:gd name="T3" fmla="*/ 6 h 73"/>
                  <a:gd name="T4" fmla="*/ 6 w 36"/>
                  <a:gd name="T5" fmla="*/ 10 h 73"/>
                  <a:gd name="T6" fmla="*/ 9 w 36"/>
                  <a:gd name="T7" fmla="*/ 15 h 73"/>
                  <a:gd name="T8" fmla="*/ 12 w 36"/>
                  <a:gd name="T9" fmla="*/ 20 h 73"/>
                  <a:gd name="T10" fmla="*/ 13 w 36"/>
                  <a:gd name="T11" fmla="*/ 24 h 73"/>
                  <a:gd name="T12" fmla="*/ 16 w 36"/>
                  <a:gd name="T13" fmla="*/ 30 h 73"/>
                  <a:gd name="T14" fmla="*/ 18 w 36"/>
                  <a:gd name="T15" fmla="*/ 35 h 73"/>
                  <a:gd name="T16" fmla="*/ 21 w 36"/>
                  <a:gd name="T17" fmla="*/ 41 h 73"/>
                  <a:gd name="T18" fmla="*/ 23 w 36"/>
                  <a:gd name="T19" fmla="*/ 46 h 73"/>
                  <a:gd name="T20" fmla="*/ 24 w 36"/>
                  <a:gd name="T21" fmla="*/ 52 h 73"/>
                  <a:gd name="T22" fmla="*/ 27 w 36"/>
                  <a:gd name="T23" fmla="*/ 57 h 73"/>
                  <a:gd name="T24" fmla="*/ 29 w 36"/>
                  <a:gd name="T25" fmla="*/ 61 h 73"/>
                  <a:gd name="T26" fmla="*/ 30 w 36"/>
                  <a:gd name="T27" fmla="*/ 64 h 73"/>
                  <a:gd name="T28" fmla="*/ 32 w 36"/>
                  <a:gd name="T29" fmla="*/ 69 h 73"/>
                  <a:gd name="T30" fmla="*/ 33 w 36"/>
                  <a:gd name="T31" fmla="*/ 72 h 73"/>
                  <a:gd name="T32" fmla="*/ 36 w 36"/>
                  <a:gd name="T33" fmla="*/ 72 h 73"/>
                  <a:gd name="T34" fmla="*/ 35 w 36"/>
                  <a:gd name="T35" fmla="*/ 69 h 73"/>
                  <a:gd name="T36" fmla="*/ 35 w 36"/>
                  <a:gd name="T37" fmla="*/ 66 h 73"/>
                  <a:gd name="T38" fmla="*/ 32 w 36"/>
                  <a:gd name="T39" fmla="*/ 61 h 73"/>
                  <a:gd name="T40" fmla="*/ 30 w 36"/>
                  <a:gd name="T41" fmla="*/ 57 h 73"/>
                  <a:gd name="T42" fmla="*/ 29 w 36"/>
                  <a:gd name="T43" fmla="*/ 52 h 73"/>
                  <a:gd name="T44" fmla="*/ 27 w 36"/>
                  <a:gd name="T45" fmla="*/ 47 h 73"/>
                  <a:gd name="T46" fmla="*/ 24 w 36"/>
                  <a:gd name="T47" fmla="*/ 41 h 73"/>
                  <a:gd name="T48" fmla="*/ 23 w 36"/>
                  <a:gd name="T49" fmla="*/ 37 h 73"/>
                  <a:gd name="T50" fmla="*/ 20 w 36"/>
                  <a:gd name="T51" fmla="*/ 30 h 73"/>
                  <a:gd name="T52" fmla="*/ 18 w 36"/>
                  <a:gd name="T53" fmla="*/ 26 h 73"/>
                  <a:gd name="T54" fmla="*/ 15 w 36"/>
                  <a:gd name="T55" fmla="*/ 21 h 73"/>
                  <a:gd name="T56" fmla="*/ 13 w 36"/>
                  <a:gd name="T57" fmla="*/ 15 h 73"/>
                  <a:gd name="T58" fmla="*/ 10 w 36"/>
                  <a:gd name="T59" fmla="*/ 10 h 73"/>
                  <a:gd name="T60" fmla="*/ 7 w 36"/>
                  <a:gd name="T61" fmla="*/ 6 h 73"/>
                  <a:gd name="T62" fmla="*/ 4 w 36"/>
                  <a:gd name="T63" fmla="*/ 3 h 73"/>
                  <a:gd name="T64" fmla="*/ 3 w 36"/>
                  <a:gd name="T65" fmla="*/ 0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73"/>
                  <a:gd name="T101" fmla="*/ 36 w 36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73">
                    <a:moveTo>
                      <a:pt x="0" y="3"/>
                    </a:moveTo>
                    <a:lnTo>
                      <a:pt x="1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3" y="46"/>
                    </a:lnTo>
                    <a:lnTo>
                      <a:pt x="24" y="49"/>
                    </a:lnTo>
                    <a:lnTo>
                      <a:pt x="24" y="52"/>
                    </a:lnTo>
                    <a:lnTo>
                      <a:pt x="26" y="53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30" y="64"/>
                    </a:lnTo>
                    <a:lnTo>
                      <a:pt x="30" y="67"/>
                    </a:lnTo>
                    <a:lnTo>
                      <a:pt x="32" y="69"/>
                    </a:lnTo>
                    <a:lnTo>
                      <a:pt x="32" y="70"/>
                    </a:lnTo>
                    <a:lnTo>
                      <a:pt x="33" y="72"/>
                    </a:lnTo>
                    <a:lnTo>
                      <a:pt x="33" y="73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3" y="64"/>
                    </a:lnTo>
                    <a:lnTo>
                      <a:pt x="32" y="61"/>
                    </a:lnTo>
                    <a:lnTo>
                      <a:pt x="32" y="60"/>
                    </a:lnTo>
                    <a:lnTo>
                      <a:pt x="30" y="57"/>
                    </a:lnTo>
                    <a:lnTo>
                      <a:pt x="30" y="55"/>
                    </a:lnTo>
                    <a:lnTo>
                      <a:pt x="29" y="52"/>
                    </a:lnTo>
                    <a:lnTo>
                      <a:pt x="27" y="50"/>
                    </a:lnTo>
                    <a:lnTo>
                      <a:pt x="27" y="47"/>
                    </a:lnTo>
                    <a:lnTo>
                      <a:pt x="26" y="44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37"/>
                    </a:lnTo>
                    <a:lnTo>
                      <a:pt x="21" y="33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8" y="26"/>
                    </a:lnTo>
                    <a:lnTo>
                      <a:pt x="16" y="23"/>
                    </a:lnTo>
                    <a:lnTo>
                      <a:pt x="15" y="21"/>
                    </a:lnTo>
                    <a:lnTo>
                      <a:pt x="13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4" name="Freeform 1312"/>
              <p:cNvSpPr>
                <a:spLocks/>
              </p:cNvSpPr>
              <p:nvPr/>
            </p:nvSpPr>
            <p:spPr bwMode="auto">
              <a:xfrm>
                <a:off x="5109" y="2792"/>
                <a:ext cx="28" cy="25"/>
              </a:xfrm>
              <a:custGeom>
                <a:avLst/>
                <a:gdLst>
                  <a:gd name="T0" fmla="*/ 1 w 28"/>
                  <a:gd name="T1" fmla="*/ 0 h 25"/>
                  <a:gd name="T2" fmla="*/ 1 w 28"/>
                  <a:gd name="T3" fmla="*/ 3 h 25"/>
                  <a:gd name="T4" fmla="*/ 25 w 28"/>
                  <a:gd name="T5" fmla="*/ 25 h 25"/>
                  <a:gd name="T6" fmla="*/ 28 w 28"/>
                  <a:gd name="T7" fmla="*/ 22 h 25"/>
                  <a:gd name="T8" fmla="*/ 5 w 28"/>
                  <a:gd name="T9" fmla="*/ 0 h 25"/>
                  <a:gd name="T10" fmla="*/ 5 w 28"/>
                  <a:gd name="T11" fmla="*/ 2 h 25"/>
                  <a:gd name="T12" fmla="*/ 1 w 28"/>
                  <a:gd name="T13" fmla="*/ 0 h 25"/>
                  <a:gd name="T14" fmla="*/ 0 w 28"/>
                  <a:gd name="T15" fmla="*/ 2 h 25"/>
                  <a:gd name="T16" fmla="*/ 1 w 28"/>
                  <a:gd name="T17" fmla="*/ 3 h 25"/>
                  <a:gd name="T18" fmla="*/ 1 w 28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25"/>
                  <a:gd name="T32" fmla="*/ 28 w 28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25">
                    <a:moveTo>
                      <a:pt x="1" y="0"/>
                    </a:moveTo>
                    <a:lnTo>
                      <a:pt x="1" y="3"/>
                    </a:lnTo>
                    <a:lnTo>
                      <a:pt x="25" y="25"/>
                    </a:lnTo>
                    <a:lnTo>
                      <a:pt x="28" y="2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5" name="Freeform 1313"/>
              <p:cNvSpPr>
                <a:spLocks/>
              </p:cNvSpPr>
              <p:nvPr/>
            </p:nvSpPr>
            <p:spPr bwMode="auto">
              <a:xfrm>
                <a:off x="5109" y="2792"/>
                <a:ext cx="28" cy="25"/>
              </a:xfrm>
              <a:custGeom>
                <a:avLst/>
                <a:gdLst>
                  <a:gd name="T0" fmla="*/ 1 w 28"/>
                  <a:gd name="T1" fmla="*/ 0 h 25"/>
                  <a:gd name="T2" fmla="*/ 1 w 28"/>
                  <a:gd name="T3" fmla="*/ 3 h 25"/>
                  <a:gd name="T4" fmla="*/ 25 w 28"/>
                  <a:gd name="T5" fmla="*/ 25 h 25"/>
                  <a:gd name="T6" fmla="*/ 28 w 28"/>
                  <a:gd name="T7" fmla="*/ 22 h 25"/>
                  <a:gd name="T8" fmla="*/ 5 w 28"/>
                  <a:gd name="T9" fmla="*/ 0 h 25"/>
                  <a:gd name="T10" fmla="*/ 5 w 28"/>
                  <a:gd name="T11" fmla="*/ 2 h 25"/>
                  <a:gd name="T12" fmla="*/ 1 w 28"/>
                  <a:gd name="T13" fmla="*/ 0 h 25"/>
                  <a:gd name="T14" fmla="*/ 0 w 28"/>
                  <a:gd name="T15" fmla="*/ 2 h 25"/>
                  <a:gd name="T16" fmla="*/ 1 w 28"/>
                  <a:gd name="T17" fmla="*/ 3 h 25"/>
                  <a:gd name="T18" fmla="*/ 1 w 28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25"/>
                  <a:gd name="T32" fmla="*/ 28 w 28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25">
                    <a:moveTo>
                      <a:pt x="1" y="0"/>
                    </a:moveTo>
                    <a:lnTo>
                      <a:pt x="1" y="3"/>
                    </a:lnTo>
                    <a:lnTo>
                      <a:pt x="25" y="25"/>
                    </a:lnTo>
                    <a:lnTo>
                      <a:pt x="28" y="2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6" name="Freeform 1314"/>
              <p:cNvSpPr>
                <a:spLocks/>
              </p:cNvSpPr>
              <p:nvPr/>
            </p:nvSpPr>
            <p:spPr bwMode="auto">
              <a:xfrm>
                <a:off x="4166" y="2580"/>
                <a:ext cx="483" cy="660"/>
              </a:xfrm>
              <a:custGeom>
                <a:avLst/>
                <a:gdLst>
                  <a:gd name="T0" fmla="*/ 394 w 483"/>
                  <a:gd name="T1" fmla="*/ 375 h 660"/>
                  <a:gd name="T2" fmla="*/ 440 w 483"/>
                  <a:gd name="T3" fmla="*/ 338 h 660"/>
                  <a:gd name="T4" fmla="*/ 483 w 483"/>
                  <a:gd name="T5" fmla="*/ 321 h 660"/>
                  <a:gd name="T6" fmla="*/ 468 w 483"/>
                  <a:gd name="T7" fmla="*/ 227 h 660"/>
                  <a:gd name="T8" fmla="*/ 446 w 483"/>
                  <a:gd name="T9" fmla="*/ 141 h 660"/>
                  <a:gd name="T10" fmla="*/ 411 w 483"/>
                  <a:gd name="T11" fmla="*/ 67 h 660"/>
                  <a:gd name="T12" fmla="*/ 403 w 483"/>
                  <a:gd name="T13" fmla="*/ 52 h 660"/>
                  <a:gd name="T14" fmla="*/ 409 w 483"/>
                  <a:gd name="T15" fmla="*/ 29 h 660"/>
                  <a:gd name="T16" fmla="*/ 389 w 483"/>
                  <a:gd name="T17" fmla="*/ 1 h 660"/>
                  <a:gd name="T18" fmla="*/ 371 w 483"/>
                  <a:gd name="T19" fmla="*/ 9 h 660"/>
                  <a:gd name="T20" fmla="*/ 378 w 483"/>
                  <a:gd name="T21" fmla="*/ 23 h 660"/>
                  <a:gd name="T22" fmla="*/ 381 w 483"/>
                  <a:gd name="T23" fmla="*/ 35 h 660"/>
                  <a:gd name="T24" fmla="*/ 352 w 483"/>
                  <a:gd name="T25" fmla="*/ 57 h 660"/>
                  <a:gd name="T26" fmla="*/ 308 w 483"/>
                  <a:gd name="T27" fmla="*/ 57 h 660"/>
                  <a:gd name="T28" fmla="*/ 271 w 483"/>
                  <a:gd name="T29" fmla="*/ 77 h 660"/>
                  <a:gd name="T30" fmla="*/ 224 w 483"/>
                  <a:gd name="T31" fmla="*/ 43 h 660"/>
                  <a:gd name="T32" fmla="*/ 214 w 483"/>
                  <a:gd name="T33" fmla="*/ 23 h 660"/>
                  <a:gd name="T34" fmla="*/ 141 w 483"/>
                  <a:gd name="T35" fmla="*/ 1 h 660"/>
                  <a:gd name="T36" fmla="*/ 160 w 483"/>
                  <a:gd name="T37" fmla="*/ 52 h 660"/>
                  <a:gd name="T38" fmla="*/ 154 w 483"/>
                  <a:gd name="T39" fmla="*/ 91 h 660"/>
                  <a:gd name="T40" fmla="*/ 141 w 483"/>
                  <a:gd name="T41" fmla="*/ 107 h 660"/>
                  <a:gd name="T42" fmla="*/ 134 w 483"/>
                  <a:gd name="T43" fmla="*/ 124 h 660"/>
                  <a:gd name="T44" fmla="*/ 106 w 483"/>
                  <a:gd name="T45" fmla="*/ 112 h 660"/>
                  <a:gd name="T46" fmla="*/ 80 w 483"/>
                  <a:gd name="T47" fmla="*/ 164 h 660"/>
                  <a:gd name="T48" fmla="*/ 3 w 483"/>
                  <a:gd name="T49" fmla="*/ 264 h 660"/>
                  <a:gd name="T50" fmla="*/ 34 w 483"/>
                  <a:gd name="T51" fmla="*/ 449 h 660"/>
                  <a:gd name="T52" fmla="*/ 38 w 483"/>
                  <a:gd name="T53" fmla="*/ 470 h 660"/>
                  <a:gd name="T54" fmla="*/ 77 w 483"/>
                  <a:gd name="T55" fmla="*/ 487 h 660"/>
                  <a:gd name="T56" fmla="*/ 106 w 483"/>
                  <a:gd name="T57" fmla="*/ 500 h 660"/>
                  <a:gd name="T58" fmla="*/ 109 w 483"/>
                  <a:gd name="T59" fmla="*/ 538 h 660"/>
                  <a:gd name="T60" fmla="*/ 83 w 483"/>
                  <a:gd name="T61" fmla="*/ 589 h 660"/>
                  <a:gd name="T62" fmla="*/ 80 w 483"/>
                  <a:gd name="T63" fmla="*/ 638 h 660"/>
                  <a:gd name="T64" fmla="*/ 118 w 483"/>
                  <a:gd name="T65" fmla="*/ 630 h 660"/>
                  <a:gd name="T66" fmla="*/ 125 w 483"/>
                  <a:gd name="T67" fmla="*/ 609 h 660"/>
                  <a:gd name="T68" fmla="*/ 174 w 483"/>
                  <a:gd name="T69" fmla="*/ 633 h 660"/>
                  <a:gd name="T70" fmla="*/ 260 w 483"/>
                  <a:gd name="T71" fmla="*/ 643 h 660"/>
                  <a:gd name="T72" fmla="*/ 311 w 483"/>
                  <a:gd name="T73" fmla="*/ 626 h 660"/>
                  <a:gd name="T74" fmla="*/ 384 w 483"/>
                  <a:gd name="T75" fmla="*/ 612 h 660"/>
                  <a:gd name="T76" fmla="*/ 369 w 483"/>
                  <a:gd name="T77" fmla="*/ 600 h 660"/>
                  <a:gd name="T78" fmla="*/ 441 w 483"/>
                  <a:gd name="T79" fmla="*/ 547 h 660"/>
                  <a:gd name="T80" fmla="*/ 446 w 483"/>
                  <a:gd name="T81" fmla="*/ 520 h 660"/>
                  <a:gd name="T82" fmla="*/ 409 w 483"/>
                  <a:gd name="T83" fmla="*/ 492 h 660"/>
                  <a:gd name="T84" fmla="*/ 363 w 483"/>
                  <a:gd name="T85" fmla="*/ 423 h 6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3"/>
                  <a:gd name="T130" fmla="*/ 0 h 660"/>
                  <a:gd name="T131" fmla="*/ 483 w 483"/>
                  <a:gd name="T132" fmla="*/ 660 h 6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3" h="660">
                    <a:moveTo>
                      <a:pt x="323" y="404"/>
                    </a:moveTo>
                    <a:lnTo>
                      <a:pt x="358" y="390"/>
                    </a:lnTo>
                    <a:lnTo>
                      <a:pt x="394" y="375"/>
                    </a:lnTo>
                    <a:lnTo>
                      <a:pt x="411" y="367"/>
                    </a:lnTo>
                    <a:lnTo>
                      <a:pt x="426" y="355"/>
                    </a:lnTo>
                    <a:lnTo>
                      <a:pt x="440" y="338"/>
                    </a:lnTo>
                    <a:lnTo>
                      <a:pt x="452" y="317"/>
                    </a:lnTo>
                    <a:lnTo>
                      <a:pt x="481" y="329"/>
                    </a:lnTo>
                    <a:lnTo>
                      <a:pt x="483" y="321"/>
                    </a:lnTo>
                    <a:lnTo>
                      <a:pt x="483" y="312"/>
                    </a:lnTo>
                    <a:lnTo>
                      <a:pt x="477" y="289"/>
                    </a:lnTo>
                    <a:lnTo>
                      <a:pt x="468" y="227"/>
                    </a:lnTo>
                    <a:lnTo>
                      <a:pt x="434" y="177"/>
                    </a:lnTo>
                    <a:lnTo>
                      <a:pt x="438" y="158"/>
                    </a:lnTo>
                    <a:lnTo>
                      <a:pt x="446" y="141"/>
                    </a:lnTo>
                    <a:lnTo>
                      <a:pt x="434" y="81"/>
                    </a:lnTo>
                    <a:lnTo>
                      <a:pt x="426" y="75"/>
                    </a:lnTo>
                    <a:lnTo>
                      <a:pt x="411" y="67"/>
                    </a:lnTo>
                    <a:lnTo>
                      <a:pt x="400" y="60"/>
                    </a:lnTo>
                    <a:lnTo>
                      <a:pt x="400" y="55"/>
                    </a:lnTo>
                    <a:lnTo>
                      <a:pt x="403" y="52"/>
                    </a:lnTo>
                    <a:lnTo>
                      <a:pt x="409" y="48"/>
                    </a:lnTo>
                    <a:lnTo>
                      <a:pt x="411" y="43"/>
                    </a:lnTo>
                    <a:lnTo>
                      <a:pt x="409" y="29"/>
                    </a:lnTo>
                    <a:lnTo>
                      <a:pt x="401" y="17"/>
                    </a:lnTo>
                    <a:lnTo>
                      <a:pt x="395" y="8"/>
                    </a:lnTo>
                    <a:lnTo>
                      <a:pt x="389" y="1"/>
                    </a:lnTo>
                    <a:lnTo>
                      <a:pt x="384" y="0"/>
                    </a:lnTo>
                    <a:lnTo>
                      <a:pt x="378" y="0"/>
                    </a:lnTo>
                    <a:lnTo>
                      <a:pt x="371" y="9"/>
                    </a:lnTo>
                    <a:lnTo>
                      <a:pt x="369" y="14"/>
                    </a:lnTo>
                    <a:lnTo>
                      <a:pt x="371" y="17"/>
                    </a:lnTo>
                    <a:lnTo>
                      <a:pt x="378" y="23"/>
                    </a:lnTo>
                    <a:lnTo>
                      <a:pt x="381" y="24"/>
                    </a:lnTo>
                    <a:lnTo>
                      <a:pt x="384" y="29"/>
                    </a:lnTo>
                    <a:lnTo>
                      <a:pt x="381" y="35"/>
                    </a:lnTo>
                    <a:lnTo>
                      <a:pt x="374" y="43"/>
                    </a:lnTo>
                    <a:lnTo>
                      <a:pt x="363" y="51"/>
                    </a:lnTo>
                    <a:lnTo>
                      <a:pt x="352" y="57"/>
                    </a:lnTo>
                    <a:lnTo>
                      <a:pt x="332" y="61"/>
                    </a:lnTo>
                    <a:lnTo>
                      <a:pt x="317" y="60"/>
                    </a:lnTo>
                    <a:lnTo>
                      <a:pt x="308" y="57"/>
                    </a:lnTo>
                    <a:lnTo>
                      <a:pt x="303" y="67"/>
                    </a:lnTo>
                    <a:lnTo>
                      <a:pt x="298" y="81"/>
                    </a:lnTo>
                    <a:lnTo>
                      <a:pt x="271" y="77"/>
                    </a:lnTo>
                    <a:lnTo>
                      <a:pt x="269" y="58"/>
                    </a:lnTo>
                    <a:lnTo>
                      <a:pt x="241" y="48"/>
                    </a:lnTo>
                    <a:lnTo>
                      <a:pt x="224" y="43"/>
                    </a:lnTo>
                    <a:lnTo>
                      <a:pt x="209" y="40"/>
                    </a:lnTo>
                    <a:lnTo>
                      <a:pt x="211" y="31"/>
                    </a:lnTo>
                    <a:lnTo>
                      <a:pt x="214" y="23"/>
                    </a:lnTo>
                    <a:lnTo>
                      <a:pt x="217" y="14"/>
                    </a:lnTo>
                    <a:lnTo>
                      <a:pt x="214" y="1"/>
                    </a:lnTo>
                    <a:lnTo>
                      <a:pt x="141" y="1"/>
                    </a:lnTo>
                    <a:lnTo>
                      <a:pt x="145" y="18"/>
                    </a:lnTo>
                    <a:lnTo>
                      <a:pt x="151" y="37"/>
                    </a:lnTo>
                    <a:lnTo>
                      <a:pt x="160" y="52"/>
                    </a:lnTo>
                    <a:lnTo>
                      <a:pt x="169" y="63"/>
                    </a:lnTo>
                    <a:lnTo>
                      <a:pt x="165" y="87"/>
                    </a:lnTo>
                    <a:lnTo>
                      <a:pt x="154" y="91"/>
                    </a:lnTo>
                    <a:lnTo>
                      <a:pt x="151" y="95"/>
                    </a:lnTo>
                    <a:lnTo>
                      <a:pt x="141" y="87"/>
                    </a:lnTo>
                    <a:lnTo>
                      <a:pt x="141" y="107"/>
                    </a:lnTo>
                    <a:lnTo>
                      <a:pt x="138" y="120"/>
                    </a:lnTo>
                    <a:lnTo>
                      <a:pt x="137" y="123"/>
                    </a:lnTo>
                    <a:lnTo>
                      <a:pt x="134" y="124"/>
                    </a:lnTo>
                    <a:lnTo>
                      <a:pt x="120" y="124"/>
                    </a:lnTo>
                    <a:lnTo>
                      <a:pt x="114" y="120"/>
                    </a:lnTo>
                    <a:lnTo>
                      <a:pt x="106" y="112"/>
                    </a:lnTo>
                    <a:lnTo>
                      <a:pt x="92" y="95"/>
                    </a:lnTo>
                    <a:lnTo>
                      <a:pt x="68" y="118"/>
                    </a:lnTo>
                    <a:lnTo>
                      <a:pt x="80" y="164"/>
                    </a:lnTo>
                    <a:lnTo>
                      <a:pt x="49" y="200"/>
                    </a:lnTo>
                    <a:lnTo>
                      <a:pt x="61" y="218"/>
                    </a:lnTo>
                    <a:lnTo>
                      <a:pt x="3" y="264"/>
                    </a:lnTo>
                    <a:lnTo>
                      <a:pt x="0" y="360"/>
                    </a:lnTo>
                    <a:lnTo>
                      <a:pt x="20" y="435"/>
                    </a:lnTo>
                    <a:lnTo>
                      <a:pt x="34" y="449"/>
                    </a:lnTo>
                    <a:lnTo>
                      <a:pt x="37" y="457"/>
                    </a:lnTo>
                    <a:lnTo>
                      <a:pt x="38" y="463"/>
                    </a:lnTo>
                    <a:lnTo>
                      <a:pt x="38" y="470"/>
                    </a:lnTo>
                    <a:lnTo>
                      <a:pt x="35" y="480"/>
                    </a:lnTo>
                    <a:lnTo>
                      <a:pt x="57" y="484"/>
                    </a:lnTo>
                    <a:lnTo>
                      <a:pt x="77" y="487"/>
                    </a:lnTo>
                    <a:lnTo>
                      <a:pt x="88" y="489"/>
                    </a:lnTo>
                    <a:lnTo>
                      <a:pt x="97" y="492"/>
                    </a:lnTo>
                    <a:lnTo>
                      <a:pt x="106" y="500"/>
                    </a:lnTo>
                    <a:lnTo>
                      <a:pt x="115" y="509"/>
                    </a:lnTo>
                    <a:lnTo>
                      <a:pt x="114" y="523"/>
                    </a:lnTo>
                    <a:lnTo>
                      <a:pt x="109" y="538"/>
                    </a:lnTo>
                    <a:lnTo>
                      <a:pt x="103" y="552"/>
                    </a:lnTo>
                    <a:lnTo>
                      <a:pt x="88" y="577"/>
                    </a:lnTo>
                    <a:lnTo>
                      <a:pt x="83" y="589"/>
                    </a:lnTo>
                    <a:lnTo>
                      <a:pt x="80" y="603"/>
                    </a:lnTo>
                    <a:lnTo>
                      <a:pt x="78" y="618"/>
                    </a:lnTo>
                    <a:lnTo>
                      <a:pt x="80" y="638"/>
                    </a:lnTo>
                    <a:lnTo>
                      <a:pt x="101" y="635"/>
                    </a:lnTo>
                    <a:lnTo>
                      <a:pt x="112" y="633"/>
                    </a:lnTo>
                    <a:lnTo>
                      <a:pt x="118" y="630"/>
                    </a:lnTo>
                    <a:lnTo>
                      <a:pt x="114" y="618"/>
                    </a:lnTo>
                    <a:lnTo>
                      <a:pt x="118" y="610"/>
                    </a:lnTo>
                    <a:lnTo>
                      <a:pt x="125" y="609"/>
                    </a:lnTo>
                    <a:lnTo>
                      <a:pt x="143" y="613"/>
                    </a:lnTo>
                    <a:lnTo>
                      <a:pt x="161" y="624"/>
                    </a:lnTo>
                    <a:lnTo>
                      <a:pt x="174" y="633"/>
                    </a:lnTo>
                    <a:lnTo>
                      <a:pt x="204" y="630"/>
                    </a:lnTo>
                    <a:lnTo>
                      <a:pt x="240" y="660"/>
                    </a:lnTo>
                    <a:lnTo>
                      <a:pt x="260" y="643"/>
                    </a:lnTo>
                    <a:lnTo>
                      <a:pt x="274" y="637"/>
                    </a:lnTo>
                    <a:lnTo>
                      <a:pt x="286" y="633"/>
                    </a:lnTo>
                    <a:lnTo>
                      <a:pt x="311" y="626"/>
                    </a:lnTo>
                    <a:lnTo>
                      <a:pt x="337" y="623"/>
                    </a:lnTo>
                    <a:lnTo>
                      <a:pt x="388" y="618"/>
                    </a:lnTo>
                    <a:lnTo>
                      <a:pt x="384" y="612"/>
                    </a:lnTo>
                    <a:lnTo>
                      <a:pt x="380" y="606"/>
                    </a:lnTo>
                    <a:lnTo>
                      <a:pt x="374" y="601"/>
                    </a:lnTo>
                    <a:lnTo>
                      <a:pt x="369" y="600"/>
                    </a:lnTo>
                    <a:lnTo>
                      <a:pt x="388" y="581"/>
                    </a:lnTo>
                    <a:lnTo>
                      <a:pt x="415" y="563"/>
                    </a:lnTo>
                    <a:lnTo>
                      <a:pt x="441" y="547"/>
                    </a:lnTo>
                    <a:lnTo>
                      <a:pt x="463" y="540"/>
                    </a:lnTo>
                    <a:lnTo>
                      <a:pt x="452" y="523"/>
                    </a:lnTo>
                    <a:lnTo>
                      <a:pt x="446" y="520"/>
                    </a:lnTo>
                    <a:lnTo>
                      <a:pt x="438" y="517"/>
                    </a:lnTo>
                    <a:lnTo>
                      <a:pt x="424" y="509"/>
                    </a:lnTo>
                    <a:lnTo>
                      <a:pt x="409" y="492"/>
                    </a:lnTo>
                    <a:lnTo>
                      <a:pt x="391" y="469"/>
                    </a:lnTo>
                    <a:lnTo>
                      <a:pt x="375" y="446"/>
                    </a:lnTo>
                    <a:lnTo>
                      <a:pt x="363" y="423"/>
                    </a:lnTo>
                    <a:lnTo>
                      <a:pt x="323" y="40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7" name="Freeform 1315"/>
              <p:cNvSpPr>
                <a:spLocks/>
              </p:cNvSpPr>
              <p:nvPr/>
            </p:nvSpPr>
            <p:spPr bwMode="auto">
              <a:xfrm>
                <a:off x="4166" y="2580"/>
                <a:ext cx="483" cy="660"/>
              </a:xfrm>
              <a:custGeom>
                <a:avLst/>
                <a:gdLst>
                  <a:gd name="T0" fmla="*/ 394 w 483"/>
                  <a:gd name="T1" fmla="*/ 375 h 660"/>
                  <a:gd name="T2" fmla="*/ 440 w 483"/>
                  <a:gd name="T3" fmla="*/ 338 h 660"/>
                  <a:gd name="T4" fmla="*/ 483 w 483"/>
                  <a:gd name="T5" fmla="*/ 321 h 660"/>
                  <a:gd name="T6" fmla="*/ 468 w 483"/>
                  <a:gd name="T7" fmla="*/ 227 h 660"/>
                  <a:gd name="T8" fmla="*/ 446 w 483"/>
                  <a:gd name="T9" fmla="*/ 141 h 660"/>
                  <a:gd name="T10" fmla="*/ 411 w 483"/>
                  <a:gd name="T11" fmla="*/ 67 h 660"/>
                  <a:gd name="T12" fmla="*/ 403 w 483"/>
                  <a:gd name="T13" fmla="*/ 52 h 660"/>
                  <a:gd name="T14" fmla="*/ 409 w 483"/>
                  <a:gd name="T15" fmla="*/ 29 h 660"/>
                  <a:gd name="T16" fmla="*/ 389 w 483"/>
                  <a:gd name="T17" fmla="*/ 1 h 660"/>
                  <a:gd name="T18" fmla="*/ 371 w 483"/>
                  <a:gd name="T19" fmla="*/ 9 h 660"/>
                  <a:gd name="T20" fmla="*/ 378 w 483"/>
                  <a:gd name="T21" fmla="*/ 23 h 660"/>
                  <a:gd name="T22" fmla="*/ 381 w 483"/>
                  <a:gd name="T23" fmla="*/ 35 h 660"/>
                  <a:gd name="T24" fmla="*/ 352 w 483"/>
                  <a:gd name="T25" fmla="*/ 57 h 660"/>
                  <a:gd name="T26" fmla="*/ 308 w 483"/>
                  <a:gd name="T27" fmla="*/ 57 h 660"/>
                  <a:gd name="T28" fmla="*/ 271 w 483"/>
                  <a:gd name="T29" fmla="*/ 77 h 660"/>
                  <a:gd name="T30" fmla="*/ 224 w 483"/>
                  <a:gd name="T31" fmla="*/ 43 h 660"/>
                  <a:gd name="T32" fmla="*/ 214 w 483"/>
                  <a:gd name="T33" fmla="*/ 23 h 660"/>
                  <a:gd name="T34" fmla="*/ 141 w 483"/>
                  <a:gd name="T35" fmla="*/ 1 h 660"/>
                  <a:gd name="T36" fmla="*/ 160 w 483"/>
                  <a:gd name="T37" fmla="*/ 52 h 660"/>
                  <a:gd name="T38" fmla="*/ 154 w 483"/>
                  <a:gd name="T39" fmla="*/ 91 h 660"/>
                  <a:gd name="T40" fmla="*/ 141 w 483"/>
                  <a:gd name="T41" fmla="*/ 107 h 660"/>
                  <a:gd name="T42" fmla="*/ 134 w 483"/>
                  <a:gd name="T43" fmla="*/ 124 h 660"/>
                  <a:gd name="T44" fmla="*/ 106 w 483"/>
                  <a:gd name="T45" fmla="*/ 112 h 660"/>
                  <a:gd name="T46" fmla="*/ 80 w 483"/>
                  <a:gd name="T47" fmla="*/ 164 h 660"/>
                  <a:gd name="T48" fmla="*/ 3 w 483"/>
                  <a:gd name="T49" fmla="*/ 264 h 660"/>
                  <a:gd name="T50" fmla="*/ 34 w 483"/>
                  <a:gd name="T51" fmla="*/ 449 h 660"/>
                  <a:gd name="T52" fmla="*/ 38 w 483"/>
                  <a:gd name="T53" fmla="*/ 470 h 660"/>
                  <a:gd name="T54" fmla="*/ 77 w 483"/>
                  <a:gd name="T55" fmla="*/ 487 h 660"/>
                  <a:gd name="T56" fmla="*/ 106 w 483"/>
                  <a:gd name="T57" fmla="*/ 500 h 660"/>
                  <a:gd name="T58" fmla="*/ 109 w 483"/>
                  <a:gd name="T59" fmla="*/ 538 h 660"/>
                  <a:gd name="T60" fmla="*/ 83 w 483"/>
                  <a:gd name="T61" fmla="*/ 589 h 660"/>
                  <a:gd name="T62" fmla="*/ 80 w 483"/>
                  <a:gd name="T63" fmla="*/ 638 h 660"/>
                  <a:gd name="T64" fmla="*/ 118 w 483"/>
                  <a:gd name="T65" fmla="*/ 630 h 660"/>
                  <a:gd name="T66" fmla="*/ 125 w 483"/>
                  <a:gd name="T67" fmla="*/ 609 h 660"/>
                  <a:gd name="T68" fmla="*/ 174 w 483"/>
                  <a:gd name="T69" fmla="*/ 633 h 660"/>
                  <a:gd name="T70" fmla="*/ 260 w 483"/>
                  <a:gd name="T71" fmla="*/ 643 h 660"/>
                  <a:gd name="T72" fmla="*/ 311 w 483"/>
                  <a:gd name="T73" fmla="*/ 626 h 660"/>
                  <a:gd name="T74" fmla="*/ 384 w 483"/>
                  <a:gd name="T75" fmla="*/ 612 h 660"/>
                  <a:gd name="T76" fmla="*/ 369 w 483"/>
                  <a:gd name="T77" fmla="*/ 600 h 660"/>
                  <a:gd name="T78" fmla="*/ 441 w 483"/>
                  <a:gd name="T79" fmla="*/ 547 h 660"/>
                  <a:gd name="T80" fmla="*/ 446 w 483"/>
                  <a:gd name="T81" fmla="*/ 520 h 660"/>
                  <a:gd name="T82" fmla="*/ 409 w 483"/>
                  <a:gd name="T83" fmla="*/ 492 h 660"/>
                  <a:gd name="T84" fmla="*/ 363 w 483"/>
                  <a:gd name="T85" fmla="*/ 423 h 6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3"/>
                  <a:gd name="T130" fmla="*/ 0 h 660"/>
                  <a:gd name="T131" fmla="*/ 483 w 483"/>
                  <a:gd name="T132" fmla="*/ 660 h 6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3" h="660">
                    <a:moveTo>
                      <a:pt x="323" y="404"/>
                    </a:moveTo>
                    <a:lnTo>
                      <a:pt x="358" y="390"/>
                    </a:lnTo>
                    <a:lnTo>
                      <a:pt x="394" y="375"/>
                    </a:lnTo>
                    <a:lnTo>
                      <a:pt x="411" y="367"/>
                    </a:lnTo>
                    <a:lnTo>
                      <a:pt x="426" y="355"/>
                    </a:lnTo>
                    <a:lnTo>
                      <a:pt x="440" y="338"/>
                    </a:lnTo>
                    <a:lnTo>
                      <a:pt x="452" y="317"/>
                    </a:lnTo>
                    <a:lnTo>
                      <a:pt x="481" y="329"/>
                    </a:lnTo>
                    <a:lnTo>
                      <a:pt x="483" y="321"/>
                    </a:lnTo>
                    <a:lnTo>
                      <a:pt x="483" y="312"/>
                    </a:lnTo>
                    <a:lnTo>
                      <a:pt x="477" y="289"/>
                    </a:lnTo>
                    <a:lnTo>
                      <a:pt x="468" y="227"/>
                    </a:lnTo>
                    <a:lnTo>
                      <a:pt x="434" y="177"/>
                    </a:lnTo>
                    <a:lnTo>
                      <a:pt x="438" y="158"/>
                    </a:lnTo>
                    <a:lnTo>
                      <a:pt x="446" y="141"/>
                    </a:lnTo>
                    <a:lnTo>
                      <a:pt x="434" y="81"/>
                    </a:lnTo>
                    <a:lnTo>
                      <a:pt x="426" y="75"/>
                    </a:lnTo>
                    <a:lnTo>
                      <a:pt x="411" y="67"/>
                    </a:lnTo>
                    <a:lnTo>
                      <a:pt x="400" y="60"/>
                    </a:lnTo>
                    <a:lnTo>
                      <a:pt x="400" y="55"/>
                    </a:lnTo>
                    <a:lnTo>
                      <a:pt x="403" y="52"/>
                    </a:lnTo>
                    <a:lnTo>
                      <a:pt x="409" y="48"/>
                    </a:lnTo>
                    <a:lnTo>
                      <a:pt x="411" y="43"/>
                    </a:lnTo>
                    <a:lnTo>
                      <a:pt x="409" y="29"/>
                    </a:lnTo>
                    <a:lnTo>
                      <a:pt x="401" y="17"/>
                    </a:lnTo>
                    <a:lnTo>
                      <a:pt x="395" y="8"/>
                    </a:lnTo>
                    <a:lnTo>
                      <a:pt x="389" y="1"/>
                    </a:lnTo>
                    <a:lnTo>
                      <a:pt x="384" y="0"/>
                    </a:lnTo>
                    <a:lnTo>
                      <a:pt x="378" y="0"/>
                    </a:lnTo>
                    <a:lnTo>
                      <a:pt x="371" y="9"/>
                    </a:lnTo>
                    <a:lnTo>
                      <a:pt x="369" y="14"/>
                    </a:lnTo>
                    <a:lnTo>
                      <a:pt x="371" y="17"/>
                    </a:lnTo>
                    <a:lnTo>
                      <a:pt x="378" y="23"/>
                    </a:lnTo>
                    <a:lnTo>
                      <a:pt x="381" y="24"/>
                    </a:lnTo>
                    <a:lnTo>
                      <a:pt x="384" y="29"/>
                    </a:lnTo>
                    <a:lnTo>
                      <a:pt x="381" y="35"/>
                    </a:lnTo>
                    <a:lnTo>
                      <a:pt x="374" y="43"/>
                    </a:lnTo>
                    <a:lnTo>
                      <a:pt x="363" y="51"/>
                    </a:lnTo>
                    <a:lnTo>
                      <a:pt x="352" y="57"/>
                    </a:lnTo>
                    <a:lnTo>
                      <a:pt x="332" y="61"/>
                    </a:lnTo>
                    <a:lnTo>
                      <a:pt x="317" y="60"/>
                    </a:lnTo>
                    <a:lnTo>
                      <a:pt x="308" y="57"/>
                    </a:lnTo>
                    <a:lnTo>
                      <a:pt x="303" y="67"/>
                    </a:lnTo>
                    <a:lnTo>
                      <a:pt x="298" y="81"/>
                    </a:lnTo>
                    <a:lnTo>
                      <a:pt x="271" y="77"/>
                    </a:lnTo>
                    <a:lnTo>
                      <a:pt x="269" y="58"/>
                    </a:lnTo>
                    <a:lnTo>
                      <a:pt x="241" y="48"/>
                    </a:lnTo>
                    <a:lnTo>
                      <a:pt x="224" y="43"/>
                    </a:lnTo>
                    <a:lnTo>
                      <a:pt x="209" y="40"/>
                    </a:lnTo>
                    <a:lnTo>
                      <a:pt x="211" y="31"/>
                    </a:lnTo>
                    <a:lnTo>
                      <a:pt x="214" y="23"/>
                    </a:lnTo>
                    <a:lnTo>
                      <a:pt x="217" y="14"/>
                    </a:lnTo>
                    <a:lnTo>
                      <a:pt x="214" y="1"/>
                    </a:lnTo>
                    <a:lnTo>
                      <a:pt x="141" y="1"/>
                    </a:lnTo>
                    <a:lnTo>
                      <a:pt x="145" y="18"/>
                    </a:lnTo>
                    <a:lnTo>
                      <a:pt x="151" y="37"/>
                    </a:lnTo>
                    <a:lnTo>
                      <a:pt x="160" y="52"/>
                    </a:lnTo>
                    <a:lnTo>
                      <a:pt x="169" y="63"/>
                    </a:lnTo>
                    <a:lnTo>
                      <a:pt x="165" y="87"/>
                    </a:lnTo>
                    <a:lnTo>
                      <a:pt x="154" y="91"/>
                    </a:lnTo>
                    <a:lnTo>
                      <a:pt x="151" y="95"/>
                    </a:lnTo>
                    <a:lnTo>
                      <a:pt x="141" y="87"/>
                    </a:lnTo>
                    <a:lnTo>
                      <a:pt x="141" y="107"/>
                    </a:lnTo>
                    <a:lnTo>
                      <a:pt x="138" y="120"/>
                    </a:lnTo>
                    <a:lnTo>
                      <a:pt x="137" y="123"/>
                    </a:lnTo>
                    <a:lnTo>
                      <a:pt x="134" y="124"/>
                    </a:lnTo>
                    <a:lnTo>
                      <a:pt x="120" y="124"/>
                    </a:lnTo>
                    <a:lnTo>
                      <a:pt x="114" y="120"/>
                    </a:lnTo>
                    <a:lnTo>
                      <a:pt x="106" y="112"/>
                    </a:lnTo>
                    <a:lnTo>
                      <a:pt x="92" y="95"/>
                    </a:lnTo>
                    <a:lnTo>
                      <a:pt x="68" y="118"/>
                    </a:lnTo>
                    <a:lnTo>
                      <a:pt x="80" y="164"/>
                    </a:lnTo>
                    <a:lnTo>
                      <a:pt x="49" y="200"/>
                    </a:lnTo>
                    <a:lnTo>
                      <a:pt x="61" y="218"/>
                    </a:lnTo>
                    <a:lnTo>
                      <a:pt x="3" y="264"/>
                    </a:lnTo>
                    <a:lnTo>
                      <a:pt x="0" y="360"/>
                    </a:lnTo>
                    <a:lnTo>
                      <a:pt x="20" y="435"/>
                    </a:lnTo>
                    <a:lnTo>
                      <a:pt x="34" y="449"/>
                    </a:lnTo>
                    <a:lnTo>
                      <a:pt x="37" y="457"/>
                    </a:lnTo>
                    <a:lnTo>
                      <a:pt x="38" y="463"/>
                    </a:lnTo>
                    <a:lnTo>
                      <a:pt x="38" y="470"/>
                    </a:lnTo>
                    <a:lnTo>
                      <a:pt x="35" y="480"/>
                    </a:lnTo>
                    <a:lnTo>
                      <a:pt x="57" y="484"/>
                    </a:lnTo>
                    <a:lnTo>
                      <a:pt x="77" y="487"/>
                    </a:lnTo>
                    <a:lnTo>
                      <a:pt x="88" y="489"/>
                    </a:lnTo>
                    <a:lnTo>
                      <a:pt x="97" y="492"/>
                    </a:lnTo>
                    <a:lnTo>
                      <a:pt x="106" y="500"/>
                    </a:lnTo>
                    <a:lnTo>
                      <a:pt x="115" y="509"/>
                    </a:lnTo>
                    <a:lnTo>
                      <a:pt x="114" y="523"/>
                    </a:lnTo>
                    <a:lnTo>
                      <a:pt x="109" y="538"/>
                    </a:lnTo>
                    <a:lnTo>
                      <a:pt x="103" y="552"/>
                    </a:lnTo>
                    <a:lnTo>
                      <a:pt x="88" y="577"/>
                    </a:lnTo>
                    <a:lnTo>
                      <a:pt x="83" y="589"/>
                    </a:lnTo>
                    <a:lnTo>
                      <a:pt x="80" y="603"/>
                    </a:lnTo>
                    <a:lnTo>
                      <a:pt x="78" y="618"/>
                    </a:lnTo>
                    <a:lnTo>
                      <a:pt x="80" y="638"/>
                    </a:lnTo>
                    <a:lnTo>
                      <a:pt x="101" y="635"/>
                    </a:lnTo>
                    <a:lnTo>
                      <a:pt x="112" y="633"/>
                    </a:lnTo>
                    <a:lnTo>
                      <a:pt x="118" y="630"/>
                    </a:lnTo>
                    <a:lnTo>
                      <a:pt x="114" y="618"/>
                    </a:lnTo>
                    <a:lnTo>
                      <a:pt x="118" y="610"/>
                    </a:lnTo>
                    <a:lnTo>
                      <a:pt x="125" y="609"/>
                    </a:lnTo>
                    <a:lnTo>
                      <a:pt x="143" y="613"/>
                    </a:lnTo>
                    <a:lnTo>
                      <a:pt x="161" y="624"/>
                    </a:lnTo>
                    <a:lnTo>
                      <a:pt x="174" y="633"/>
                    </a:lnTo>
                    <a:lnTo>
                      <a:pt x="204" y="630"/>
                    </a:lnTo>
                    <a:lnTo>
                      <a:pt x="240" y="660"/>
                    </a:lnTo>
                    <a:lnTo>
                      <a:pt x="260" y="643"/>
                    </a:lnTo>
                    <a:lnTo>
                      <a:pt x="274" y="637"/>
                    </a:lnTo>
                    <a:lnTo>
                      <a:pt x="286" y="633"/>
                    </a:lnTo>
                    <a:lnTo>
                      <a:pt x="311" y="626"/>
                    </a:lnTo>
                    <a:lnTo>
                      <a:pt x="337" y="623"/>
                    </a:lnTo>
                    <a:lnTo>
                      <a:pt x="388" y="618"/>
                    </a:lnTo>
                    <a:lnTo>
                      <a:pt x="384" y="612"/>
                    </a:lnTo>
                    <a:lnTo>
                      <a:pt x="380" y="606"/>
                    </a:lnTo>
                    <a:lnTo>
                      <a:pt x="374" y="601"/>
                    </a:lnTo>
                    <a:lnTo>
                      <a:pt x="369" y="600"/>
                    </a:lnTo>
                    <a:lnTo>
                      <a:pt x="388" y="581"/>
                    </a:lnTo>
                    <a:lnTo>
                      <a:pt x="415" y="563"/>
                    </a:lnTo>
                    <a:lnTo>
                      <a:pt x="441" y="547"/>
                    </a:lnTo>
                    <a:lnTo>
                      <a:pt x="463" y="540"/>
                    </a:lnTo>
                    <a:lnTo>
                      <a:pt x="452" y="523"/>
                    </a:lnTo>
                    <a:lnTo>
                      <a:pt x="446" y="520"/>
                    </a:lnTo>
                    <a:lnTo>
                      <a:pt x="438" y="517"/>
                    </a:lnTo>
                    <a:lnTo>
                      <a:pt x="424" y="509"/>
                    </a:lnTo>
                    <a:lnTo>
                      <a:pt x="409" y="492"/>
                    </a:lnTo>
                    <a:lnTo>
                      <a:pt x="391" y="469"/>
                    </a:lnTo>
                    <a:lnTo>
                      <a:pt x="375" y="446"/>
                    </a:lnTo>
                    <a:lnTo>
                      <a:pt x="363" y="423"/>
                    </a:lnTo>
                    <a:lnTo>
                      <a:pt x="323" y="40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8" name="Freeform 1316"/>
              <p:cNvSpPr>
                <a:spLocks/>
              </p:cNvSpPr>
              <p:nvPr/>
            </p:nvSpPr>
            <p:spPr bwMode="auto">
              <a:xfrm>
                <a:off x="4024" y="2701"/>
                <a:ext cx="222" cy="237"/>
              </a:xfrm>
              <a:custGeom>
                <a:avLst/>
                <a:gdLst>
                  <a:gd name="T0" fmla="*/ 143 w 222"/>
                  <a:gd name="T1" fmla="*/ 145 h 237"/>
                  <a:gd name="T2" fmla="*/ 203 w 222"/>
                  <a:gd name="T3" fmla="*/ 97 h 237"/>
                  <a:gd name="T4" fmla="*/ 193 w 222"/>
                  <a:gd name="T5" fmla="*/ 79 h 237"/>
                  <a:gd name="T6" fmla="*/ 222 w 222"/>
                  <a:gd name="T7" fmla="*/ 43 h 237"/>
                  <a:gd name="T8" fmla="*/ 213 w 222"/>
                  <a:gd name="T9" fmla="*/ 10 h 237"/>
                  <a:gd name="T10" fmla="*/ 210 w 222"/>
                  <a:gd name="T11" fmla="*/ 5 h 237"/>
                  <a:gd name="T12" fmla="*/ 200 w 222"/>
                  <a:gd name="T13" fmla="*/ 2 h 237"/>
                  <a:gd name="T14" fmla="*/ 174 w 222"/>
                  <a:gd name="T15" fmla="*/ 0 h 237"/>
                  <a:gd name="T16" fmla="*/ 145 w 222"/>
                  <a:gd name="T17" fmla="*/ 6 h 237"/>
                  <a:gd name="T18" fmla="*/ 131 w 222"/>
                  <a:gd name="T19" fmla="*/ 13 h 237"/>
                  <a:gd name="T20" fmla="*/ 120 w 222"/>
                  <a:gd name="T21" fmla="*/ 20 h 237"/>
                  <a:gd name="T22" fmla="*/ 123 w 222"/>
                  <a:gd name="T23" fmla="*/ 36 h 237"/>
                  <a:gd name="T24" fmla="*/ 130 w 222"/>
                  <a:gd name="T25" fmla="*/ 48 h 237"/>
                  <a:gd name="T26" fmla="*/ 131 w 222"/>
                  <a:gd name="T27" fmla="*/ 62 h 237"/>
                  <a:gd name="T28" fmla="*/ 128 w 222"/>
                  <a:gd name="T29" fmla="*/ 70 h 237"/>
                  <a:gd name="T30" fmla="*/ 120 w 222"/>
                  <a:gd name="T31" fmla="*/ 79 h 237"/>
                  <a:gd name="T32" fmla="*/ 97 w 222"/>
                  <a:gd name="T33" fmla="*/ 79 h 237"/>
                  <a:gd name="T34" fmla="*/ 91 w 222"/>
                  <a:gd name="T35" fmla="*/ 73 h 237"/>
                  <a:gd name="T36" fmla="*/ 85 w 222"/>
                  <a:gd name="T37" fmla="*/ 37 h 237"/>
                  <a:gd name="T38" fmla="*/ 77 w 222"/>
                  <a:gd name="T39" fmla="*/ 57 h 237"/>
                  <a:gd name="T40" fmla="*/ 70 w 222"/>
                  <a:gd name="T41" fmla="*/ 79 h 237"/>
                  <a:gd name="T42" fmla="*/ 59 w 222"/>
                  <a:gd name="T43" fmla="*/ 100 h 237"/>
                  <a:gd name="T44" fmla="*/ 43 w 222"/>
                  <a:gd name="T45" fmla="*/ 120 h 237"/>
                  <a:gd name="T46" fmla="*/ 17 w 222"/>
                  <a:gd name="T47" fmla="*/ 140 h 237"/>
                  <a:gd name="T48" fmla="*/ 7 w 222"/>
                  <a:gd name="T49" fmla="*/ 153 h 237"/>
                  <a:gd name="T50" fmla="*/ 2 w 222"/>
                  <a:gd name="T51" fmla="*/ 159 h 237"/>
                  <a:gd name="T52" fmla="*/ 0 w 222"/>
                  <a:gd name="T53" fmla="*/ 166 h 237"/>
                  <a:gd name="T54" fmla="*/ 23 w 222"/>
                  <a:gd name="T55" fmla="*/ 176 h 237"/>
                  <a:gd name="T56" fmla="*/ 59 w 222"/>
                  <a:gd name="T57" fmla="*/ 168 h 237"/>
                  <a:gd name="T58" fmla="*/ 123 w 222"/>
                  <a:gd name="T59" fmla="*/ 199 h 237"/>
                  <a:gd name="T60" fmla="*/ 117 w 222"/>
                  <a:gd name="T61" fmla="*/ 226 h 237"/>
                  <a:gd name="T62" fmla="*/ 133 w 222"/>
                  <a:gd name="T63" fmla="*/ 229 h 237"/>
                  <a:gd name="T64" fmla="*/ 139 w 222"/>
                  <a:gd name="T65" fmla="*/ 233 h 237"/>
                  <a:gd name="T66" fmla="*/ 143 w 222"/>
                  <a:gd name="T67" fmla="*/ 237 h 237"/>
                  <a:gd name="T68" fmla="*/ 143 w 222"/>
                  <a:gd name="T69" fmla="*/ 145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237"/>
                  <a:gd name="T107" fmla="*/ 222 w 222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237">
                    <a:moveTo>
                      <a:pt x="143" y="145"/>
                    </a:moveTo>
                    <a:lnTo>
                      <a:pt x="203" y="97"/>
                    </a:lnTo>
                    <a:lnTo>
                      <a:pt x="193" y="79"/>
                    </a:lnTo>
                    <a:lnTo>
                      <a:pt x="222" y="43"/>
                    </a:lnTo>
                    <a:lnTo>
                      <a:pt x="213" y="10"/>
                    </a:lnTo>
                    <a:lnTo>
                      <a:pt x="210" y="5"/>
                    </a:lnTo>
                    <a:lnTo>
                      <a:pt x="200" y="2"/>
                    </a:lnTo>
                    <a:lnTo>
                      <a:pt x="174" y="0"/>
                    </a:lnTo>
                    <a:lnTo>
                      <a:pt x="145" y="6"/>
                    </a:lnTo>
                    <a:lnTo>
                      <a:pt x="131" y="13"/>
                    </a:lnTo>
                    <a:lnTo>
                      <a:pt x="120" y="20"/>
                    </a:lnTo>
                    <a:lnTo>
                      <a:pt x="123" y="36"/>
                    </a:lnTo>
                    <a:lnTo>
                      <a:pt x="130" y="48"/>
                    </a:lnTo>
                    <a:lnTo>
                      <a:pt x="131" y="62"/>
                    </a:lnTo>
                    <a:lnTo>
                      <a:pt x="128" y="70"/>
                    </a:lnTo>
                    <a:lnTo>
                      <a:pt x="120" y="79"/>
                    </a:lnTo>
                    <a:lnTo>
                      <a:pt x="97" y="79"/>
                    </a:lnTo>
                    <a:lnTo>
                      <a:pt x="91" y="73"/>
                    </a:lnTo>
                    <a:lnTo>
                      <a:pt x="85" y="37"/>
                    </a:lnTo>
                    <a:lnTo>
                      <a:pt x="77" y="57"/>
                    </a:lnTo>
                    <a:lnTo>
                      <a:pt x="70" y="79"/>
                    </a:lnTo>
                    <a:lnTo>
                      <a:pt x="59" y="100"/>
                    </a:lnTo>
                    <a:lnTo>
                      <a:pt x="43" y="120"/>
                    </a:lnTo>
                    <a:lnTo>
                      <a:pt x="17" y="140"/>
                    </a:lnTo>
                    <a:lnTo>
                      <a:pt x="7" y="153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23" y="176"/>
                    </a:lnTo>
                    <a:lnTo>
                      <a:pt x="59" y="168"/>
                    </a:lnTo>
                    <a:lnTo>
                      <a:pt x="123" y="199"/>
                    </a:lnTo>
                    <a:lnTo>
                      <a:pt x="117" y="226"/>
                    </a:lnTo>
                    <a:lnTo>
                      <a:pt x="133" y="229"/>
                    </a:lnTo>
                    <a:lnTo>
                      <a:pt x="139" y="233"/>
                    </a:lnTo>
                    <a:lnTo>
                      <a:pt x="143" y="237"/>
                    </a:lnTo>
                    <a:lnTo>
                      <a:pt x="143" y="14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9" name="Freeform 1317"/>
              <p:cNvSpPr>
                <a:spLocks/>
              </p:cNvSpPr>
              <p:nvPr/>
            </p:nvSpPr>
            <p:spPr bwMode="auto">
              <a:xfrm>
                <a:off x="4024" y="2701"/>
                <a:ext cx="222" cy="237"/>
              </a:xfrm>
              <a:custGeom>
                <a:avLst/>
                <a:gdLst>
                  <a:gd name="T0" fmla="*/ 143 w 222"/>
                  <a:gd name="T1" fmla="*/ 145 h 237"/>
                  <a:gd name="T2" fmla="*/ 203 w 222"/>
                  <a:gd name="T3" fmla="*/ 97 h 237"/>
                  <a:gd name="T4" fmla="*/ 193 w 222"/>
                  <a:gd name="T5" fmla="*/ 79 h 237"/>
                  <a:gd name="T6" fmla="*/ 222 w 222"/>
                  <a:gd name="T7" fmla="*/ 43 h 237"/>
                  <a:gd name="T8" fmla="*/ 213 w 222"/>
                  <a:gd name="T9" fmla="*/ 10 h 237"/>
                  <a:gd name="T10" fmla="*/ 210 w 222"/>
                  <a:gd name="T11" fmla="*/ 5 h 237"/>
                  <a:gd name="T12" fmla="*/ 200 w 222"/>
                  <a:gd name="T13" fmla="*/ 2 h 237"/>
                  <a:gd name="T14" fmla="*/ 174 w 222"/>
                  <a:gd name="T15" fmla="*/ 0 h 237"/>
                  <a:gd name="T16" fmla="*/ 145 w 222"/>
                  <a:gd name="T17" fmla="*/ 6 h 237"/>
                  <a:gd name="T18" fmla="*/ 131 w 222"/>
                  <a:gd name="T19" fmla="*/ 13 h 237"/>
                  <a:gd name="T20" fmla="*/ 120 w 222"/>
                  <a:gd name="T21" fmla="*/ 20 h 237"/>
                  <a:gd name="T22" fmla="*/ 123 w 222"/>
                  <a:gd name="T23" fmla="*/ 36 h 237"/>
                  <a:gd name="T24" fmla="*/ 130 w 222"/>
                  <a:gd name="T25" fmla="*/ 48 h 237"/>
                  <a:gd name="T26" fmla="*/ 131 w 222"/>
                  <a:gd name="T27" fmla="*/ 62 h 237"/>
                  <a:gd name="T28" fmla="*/ 128 w 222"/>
                  <a:gd name="T29" fmla="*/ 70 h 237"/>
                  <a:gd name="T30" fmla="*/ 120 w 222"/>
                  <a:gd name="T31" fmla="*/ 79 h 237"/>
                  <a:gd name="T32" fmla="*/ 97 w 222"/>
                  <a:gd name="T33" fmla="*/ 79 h 237"/>
                  <a:gd name="T34" fmla="*/ 91 w 222"/>
                  <a:gd name="T35" fmla="*/ 73 h 237"/>
                  <a:gd name="T36" fmla="*/ 85 w 222"/>
                  <a:gd name="T37" fmla="*/ 37 h 237"/>
                  <a:gd name="T38" fmla="*/ 77 w 222"/>
                  <a:gd name="T39" fmla="*/ 57 h 237"/>
                  <a:gd name="T40" fmla="*/ 70 w 222"/>
                  <a:gd name="T41" fmla="*/ 79 h 237"/>
                  <a:gd name="T42" fmla="*/ 59 w 222"/>
                  <a:gd name="T43" fmla="*/ 100 h 237"/>
                  <a:gd name="T44" fmla="*/ 43 w 222"/>
                  <a:gd name="T45" fmla="*/ 120 h 237"/>
                  <a:gd name="T46" fmla="*/ 17 w 222"/>
                  <a:gd name="T47" fmla="*/ 140 h 237"/>
                  <a:gd name="T48" fmla="*/ 7 w 222"/>
                  <a:gd name="T49" fmla="*/ 153 h 237"/>
                  <a:gd name="T50" fmla="*/ 2 w 222"/>
                  <a:gd name="T51" fmla="*/ 159 h 237"/>
                  <a:gd name="T52" fmla="*/ 0 w 222"/>
                  <a:gd name="T53" fmla="*/ 166 h 237"/>
                  <a:gd name="T54" fmla="*/ 23 w 222"/>
                  <a:gd name="T55" fmla="*/ 176 h 237"/>
                  <a:gd name="T56" fmla="*/ 59 w 222"/>
                  <a:gd name="T57" fmla="*/ 168 h 237"/>
                  <a:gd name="T58" fmla="*/ 123 w 222"/>
                  <a:gd name="T59" fmla="*/ 199 h 237"/>
                  <a:gd name="T60" fmla="*/ 117 w 222"/>
                  <a:gd name="T61" fmla="*/ 226 h 237"/>
                  <a:gd name="T62" fmla="*/ 133 w 222"/>
                  <a:gd name="T63" fmla="*/ 229 h 237"/>
                  <a:gd name="T64" fmla="*/ 139 w 222"/>
                  <a:gd name="T65" fmla="*/ 233 h 237"/>
                  <a:gd name="T66" fmla="*/ 143 w 222"/>
                  <a:gd name="T67" fmla="*/ 237 h 237"/>
                  <a:gd name="T68" fmla="*/ 143 w 222"/>
                  <a:gd name="T69" fmla="*/ 145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237"/>
                  <a:gd name="T107" fmla="*/ 222 w 222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237">
                    <a:moveTo>
                      <a:pt x="143" y="145"/>
                    </a:moveTo>
                    <a:lnTo>
                      <a:pt x="203" y="97"/>
                    </a:lnTo>
                    <a:lnTo>
                      <a:pt x="193" y="79"/>
                    </a:lnTo>
                    <a:lnTo>
                      <a:pt x="222" y="43"/>
                    </a:lnTo>
                    <a:lnTo>
                      <a:pt x="213" y="10"/>
                    </a:lnTo>
                    <a:lnTo>
                      <a:pt x="210" y="5"/>
                    </a:lnTo>
                    <a:lnTo>
                      <a:pt x="200" y="2"/>
                    </a:lnTo>
                    <a:lnTo>
                      <a:pt x="174" y="0"/>
                    </a:lnTo>
                    <a:lnTo>
                      <a:pt x="145" y="6"/>
                    </a:lnTo>
                    <a:lnTo>
                      <a:pt x="131" y="13"/>
                    </a:lnTo>
                    <a:lnTo>
                      <a:pt x="120" y="20"/>
                    </a:lnTo>
                    <a:lnTo>
                      <a:pt x="123" y="36"/>
                    </a:lnTo>
                    <a:lnTo>
                      <a:pt x="130" y="48"/>
                    </a:lnTo>
                    <a:lnTo>
                      <a:pt x="131" y="62"/>
                    </a:lnTo>
                    <a:lnTo>
                      <a:pt x="128" y="70"/>
                    </a:lnTo>
                    <a:lnTo>
                      <a:pt x="120" y="79"/>
                    </a:lnTo>
                    <a:lnTo>
                      <a:pt x="97" y="79"/>
                    </a:lnTo>
                    <a:lnTo>
                      <a:pt x="91" y="73"/>
                    </a:lnTo>
                    <a:lnTo>
                      <a:pt x="85" y="37"/>
                    </a:lnTo>
                    <a:lnTo>
                      <a:pt x="77" y="57"/>
                    </a:lnTo>
                    <a:lnTo>
                      <a:pt x="70" y="79"/>
                    </a:lnTo>
                    <a:lnTo>
                      <a:pt x="59" y="100"/>
                    </a:lnTo>
                    <a:lnTo>
                      <a:pt x="43" y="120"/>
                    </a:lnTo>
                    <a:lnTo>
                      <a:pt x="17" y="140"/>
                    </a:lnTo>
                    <a:lnTo>
                      <a:pt x="7" y="153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23" y="176"/>
                    </a:lnTo>
                    <a:lnTo>
                      <a:pt x="59" y="168"/>
                    </a:lnTo>
                    <a:lnTo>
                      <a:pt x="123" y="199"/>
                    </a:lnTo>
                    <a:lnTo>
                      <a:pt x="117" y="226"/>
                    </a:lnTo>
                    <a:lnTo>
                      <a:pt x="133" y="229"/>
                    </a:lnTo>
                    <a:lnTo>
                      <a:pt x="139" y="233"/>
                    </a:lnTo>
                    <a:lnTo>
                      <a:pt x="143" y="237"/>
                    </a:lnTo>
                    <a:lnTo>
                      <a:pt x="143" y="14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0" name="Freeform 1318"/>
              <p:cNvSpPr>
                <a:spLocks/>
              </p:cNvSpPr>
              <p:nvPr/>
            </p:nvSpPr>
            <p:spPr bwMode="auto">
              <a:xfrm>
                <a:off x="3287" y="2432"/>
                <a:ext cx="265" cy="295"/>
              </a:xfrm>
              <a:custGeom>
                <a:avLst/>
                <a:gdLst>
                  <a:gd name="T0" fmla="*/ 185 w 265"/>
                  <a:gd name="T1" fmla="*/ 76 h 295"/>
                  <a:gd name="T2" fmla="*/ 200 w 265"/>
                  <a:gd name="T3" fmla="*/ 94 h 295"/>
                  <a:gd name="T4" fmla="*/ 216 w 265"/>
                  <a:gd name="T5" fmla="*/ 97 h 295"/>
                  <a:gd name="T6" fmla="*/ 250 w 265"/>
                  <a:gd name="T7" fmla="*/ 126 h 295"/>
                  <a:gd name="T8" fmla="*/ 265 w 265"/>
                  <a:gd name="T9" fmla="*/ 162 h 295"/>
                  <a:gd name="T10" fmla="*/ 262 w 265"/>
                  <a:gd name="T11" fmla="*/ 203 h 295"/>
                  <a:gd name="T12" fmla="*/ 250 w 265"/>
                  <a:gd name="T13" fmla="*/ 235 h 295"/>
                  <a:gd name="T14" fmla="*/ 227 w 265"/>
                  <a:gd name="T15" fmla="*/ 259 h 295"/>
                  <a:gd name="T16" fmla="*/ 196 w 265"/>
                  <a:gd name="T17" fmla="*/ 272 h 295"/>
                  <a:gd name="T18" fmla="*/ 125 w 265"/>
                  <a:gd name="T19" fmla="*/ 288 h 295"/>
                  <a:gd name="T20" fmla="*/ 16 w 265"/>
                  <a:gd name="T21" fmla="*/ 277 h 295"/>
                  <a:gd name="T22" fmla="*/ 4 w 265"/>
                  <a:gd name="T23" fmla="*/ 266 h 295"/>
                  <a:gd name="T24" fmla="*/ 17 w 265"/>
                  <a:gd name="T25" fmla="*/ 242 h 295"/>
                  <a:gd name="T26" fmla="*/ 10 w 265"/>
                  <a:gd name="T27" fmla="*/ 232 h 295"/>
                  <a:gd name="T28" fmla="*/ 0 w 265"/>
                  <a:gd name="T29" fmla="*/ 220 h 295"/>
                  <a:gd name="T30" fmla="*/ 17 w 265"/>
                  <a:gd name="T31" fmla="*/ 214 h 295"/>
                  <a:gd name="T32" fmla="*/ 31 w 265"/>
                  <a:gd name="T33" fmla="*/ 208 h 295"/>
                  <a:gd name="T34" fmla="*/ 22 w 265"/>
                  <a:gd name="T35" fmla="*/ 200 h 295"/>
                  <a:gd name="T36" fmla="*/ 13 w 265"/>
                  <a:gd name="T37" fmla="*/ 192 h 295"/>
                  <a:gd name="T38" fmla="*/ 17 w 265"/>
                  <a:gd name="T39" fmla="*/ 179 h 295"/>
                  <a:gd name="T40" fmla="*/ 30 w 265"/>
                  <a:gd name="T41" fmla="*/ 179 h 295"/>
                  <a:gd name="T42" fmla="*/ 48 w 265"/>
                  <a:gd name="T43" fmla="*/ 186 h 295"/>
                  <a:gd name="T44" fmla="*/ 54 w 265"/>
                  <a:gd name="T45" fmla="*/ 177 h 295"/>
                  <a:gd name="T46" fmla="*/ 57 w 265"/>
                  <a:gd name="T47" fmla="*/ 157 h 295"/>
                  <a:gd name="T48" fmla="*/ 68 w 265"/>
                  <a:gd name="T49" fmla="*/ 169 h 295"/>
                  <a:gd name="T50" fmla="*/ 82 w 265"/>
                  <a:gd name="T51" fmla="*/ 172 h 295"/>
                  <a:gd name="T52" fmla="*/ 107 w 265"/>
                  <a:gd name="T53" fmla="*/ 162 h 295"/>
                  <a:gd name="T54" fmla="*/ 93 w 265"/>
                  <a:gd name="T55" fmla="*/ 152 h 295"/>
                  <a:gd name="T56" fmla="*/ 56 w 265"/>
                  <a:gd name="T57" fmla="*/ 140 h 295"/>
                  <a:gd name="T58" fmla="*/ 64 w 265"/>
                  <a:gd name="T59" fmla="*/ 120 h 295"/>
                  <a:gd name="T60" fmla="*/ 79 w 265"/>
                  <a:gd name="T61" fmla="*/ 111 h 295"/>
                  <a:gd name="T62" fmla="*/ 70 w 265"/>
                  <a:gd name="T63" fmla="*/ 89 h 295"/>
                  <a:gd name="T64" fmla="*/ 67 w 265"/>
                  <a:gd name="T65" fmla="*/ 68 h 295"/>
                  <a:gd name="T66" fmla="*/ 90 w 265"/>
                  <a:gd name="T67" fmla="*/ 57 h 295"/>
                  <a:gd name="T68" fmla="*/ 116 w 265"/>
                  <a:gd name="T69" fmla="*/ 60 h 295"/>
                  <a:gd name="T70" fmla="*/ 139 w 265"/>
                  <a:gd name="T71" fmla="*/ 71 h 295"/>
                  <a:gd name="T72" fmla="*/ 159 w 265"/>
                  <a:gd name="T73" fmla="*/ 72 h 295"/>
                  <a:gd name="T74" fmla="*/ 168 w 265"/>
                  <a:gd name="T75" fmla="*/ 43 h 295"/>
                  <a:gd name="T76" fmla="*/ 151 w 265"/>
                  <a:gd name="T77" fmla="*/ 40 h 295"/>
                  <a:gd name="T78" fmla="*/ 150 w 265"/>
                  <a:gd name="T79" fmla="*/ 31 h 295"/>
                  <a:gd name="T80" fmla="*/ 160 w 265"/>
                  <a:gd name="T81" fmla="*/ 32 h 295"/>
                  <a:gd name="T82" fmla="*/ 170 w 265"/>
                  <a:gd name="T83" fmla="*/ 23 h 295"/>
                  <a:gd name="T84" fmla="*/ 191 w 265"/>
                  <a:gd name="T85" fmla="*/ 6 h 295"/>
                  <a:gd name="T86" fmla="*/ 224 w 265"/>
                  <a:gd name="T87" fmla="*/ 0 h 295"/>
                  <a:gd name="T88" fmla="*/ 196 w 265"/>
                  <a:gd name="T89" fmla="*/ 49 h 295"/>
                  <a:gd name="T90" fmla="*/ 197 w 265"/>
                  <a:gd name="T91" fmla="*/ 57 h 295"/>
                  <a:gd name="T92" fmla="*/ 204 w 265"/>
                  <a:gd name="T93" fmla="*/ 62 h 295"/>
                  <a:gd name="T94" fmla="*/ 199 w 265"/>
                  <a:gd name="T95" fmla="*/ 68 h 295"/>
                  <a:gd name="T96" fmla="*/ 188 w 265"/>
                  <a:gd name="T97" fmla="*/ 65 h 2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5"/>
                  <a:gd name="T148" fmla="*/ 0 h 295"/>
                  <a:gd name="T149" fmla="*/ 265 w 265"/>
                  <a:gd name="T150" fmla="*/ 295 h 2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5" h="295">
                    <a:moveTo>
                      <a:pt x="184" y="65"/>
                    </a:moveTo>
                    <a:lnTo>
                      <a:pt x="185" y="76"/>
                    </a:lnTo>
                    <a:lnTo>
                      <a:pt x="194" y="88"/>
                    </a:lnTo>
                    <a:lnTo>
                      <a:pt x="200" y="94"/>
                    </a:lnTo>
                    <a:lnTo>
                      <a:pt x="208" y="97"/>
                    </a:lnTo>
                    <a:lnTo>
                      <a:pt x="216" y="97"/>
                    </a:lnTo>
                    <a:lnTo>
                      <a:pt x="224" y="96"/>
                    </a:lnTo>
                    <a:lnTo>
                      <a:pt x="250" y="126"/>
                    </a:lnTo>
                    <a:lnTo>
                      <a:pt x="260" y="145"/>
                    </a:lnTo>
                    <a:lnTo>
                      <a:pt x="265" y="162"/>
                    </a:lnTo>
                    <a:lnTo>
                      <a:pt x="265" y="185"/>
                    </a:lnTo>
                    <a:lnTo>
                      <a:pt x="262" y="203"/>
                    </a:lnTo>
                    <a:lnTo>
                      <a:pt x="257" y="222"/>
                    </a:lnTo>
                    <a:lnTo>
                      <a:pt x="250" y="235"/>
                    </a:lnTo>
                    <a:lnTo>
                      <a:pt x="239" y="248"/>
                    </a:lnTo>
                    <a:lnTo>
                      <a:pt x="227" y="259"/>
                    </a:lnTo>
                    <a:lnTo>
                      <a:pt x="211" y="266"/>
                    </a:lnTo>
                    <a:lnTo>
                      <a:pt x="196" y="272"/>
                    </a:lnTo>
                    <a:lnTo>
                      <a:pt x="162" y="282"/>
                    </a:lnTo>
                    <a:lnTo>
                      <a:pt x="125" y="288"/>
                    </a:lnTo>
                    <a:lnTo>
                      <a:pt x="53" y="295"/>
                    </a:lnTo>
                    <a:lnTo>
                      <a:pt x="16" y="277"/>
                    </a:lnTo>
                    <a:lnTo>
                      <a:pt x="4" y="269"/>
                    </a:lnTo>
                    <a:lnTo>
                      <a:pt x="4" y="266"/>
                    </a:lnTo>
                    <a:lnTo>
                      <a:pt x="7" y="262"/>
                    </a:lnTo>
                    <a:lnTo>
                      <a:pt x="17" y="242"/>
                    </a:lnTo>
                    <a:lnTo>
                      <a:pt x="14" y="237"/>
                    </a:lnTo>
                    <a:lnTo>
                      <a:pt x="10" y="232"/>
                    </a:lnTo>
                    <a:lnTo>
                      <a:pt x="4" y="225"/>
                    </a:lnTo>
                    <a:lnTo>
                      <a:pt x="0" y="220"/>
                    </a:lnTo>
                    <a:lnTo>
                      <a:pt x="7" y="217"/>
                    </a:lnTo>
                    <a:lnTo>
                      <a:pt x="17" y="214"/>
                    </a:lnTo>
                    <a:lnTo>
                      <a:pt x="28" y="211"/>
                    </a:lnTo>
                    <a:lnTo>
                      <a:pt x="31" y="208"/>
                    </a:lnTo>
                    <a:lnTo>
                      <a:pt x="28" y="203"/>
                    </a:lnTo>
                    <a:lnTo>
                      <a:pt x="22" y="200"/>
                    </a:lnTo>
                    <a:lnTo>
                      <a:pt x="16" y="197"/>
                    </a:lnTo>
                    <a:lnTo>
                      <a:pt x="13" y="192"/>
                    </a:lnTo>
                    <a:lnTo>
                      <a:pt x="13" y="183"/>
                    </a:lnTo>
                    <a:lnTo>
                      <a:pt x="17" y="179"/>
                    </a:lnTo>
                    <a:lnTo>
                      <a:pt x="24" y="177"/>
                    </a:lnTo>
                    <a:lnTo>
                      <a:pt x="30" y="179"/>
                    </a:lnTo>
                    <a:lnTo>
                      <a:pt x="44" y="185"/>
                    </a:lnTo>
                    <a:lnTo>
                      <a:pt x="48" y="186"/>
                    </a:lnTo>
                    <a:lnTo>
                      <a:pt x="53" y="183"/>
                    </a:lnTo>
                    <a:lnTo>
                      <a:pt x="54" y="177"/>
                    </a:lnTo>
                    <a:lnTo>
                      <a:pt x="56" y="165"/>
                    </a:lnTo>
                    <a:lnTo>
                      <a:pt x="57" y="157"/>
                    </a:lnTo>
                    <a:lnTo>
                      <a:pt x="62" y="163"/>
                    </a:lnTo>
                    <a:lnTo>
                      <a:pt x="68" y="169"/>
                    </a:lnTo>
                    <a:lnTo>
                      <a:pt x="74" y="172"/>
                    </a:lnTo>
                    <a:lnTo>
                      <a:pt x="82" y="172"/>
                    </a:lnTo>
                    <a:lnTo>
                      <a:pt x="91" y="171"/>
                    </a:lnTo>
                    <a:lnTo>
                      <a:pt x="107" y="162"/>
                    </a:lnTo>
                    <a:lnTo>
                      <a:pt x="117" y="154"/>
                    </a:lnTo>
                    <a:lnTo>
                      <a:pt x="93" y="152"/>
                    </a:lnTo>
                    <a:lnTo>
                      <a:pt x="73" y="149"/>
                    </a:lnTo>
                    <a:lnTo>
                      <a:pt x="56" y="140"/>
                    </a:lnTo>
                    <a:lnTo>
                      <a:pt x="44" y="126"/>
                    </a:lnTo>
                    <a:lnTo>
                      <a:pt x="64" y="120"/>
                    </a:lnTo>
                    <a:lnTo>
                      <a:pt x="76" y="116"/>
                    </a:lnTo>
                    <a:lnTo>
                      <a:pt x="79" y="111"/>
                    </a:lnTo>
                    <a:lnTo>
                      <a:pt x="79" y="106"/>
                    </a:lnTo>
                    <a:lnTo>
                      <a:pt x="70" y="89"/>
                    </a:lnTo>
                    <a:lnTo>
                      <a:pt x="59" y="80"/>
                    </a:lnTo>
                    <a:lnTo>
                      <a:pt x="67" y="68"/>
                    </a:lnTo>
                    <a:lnTo>
                      <a:pt x="77" y="60"/>
                    </a:lnTo>
                    <a:lnTo>
                      <a:pt x="90" y="57"/>
                    </a:lnTo>
                    <a:lnTo>
                      <a:pt x="104" y="57"/>
                    </a:lnTo>
                    <a:lnTo>
                      <a:pt x="116" y="60"/>
                    </a:lnTo>
                    <a:lnTo>
                      <a:pt x="130" y="65"/>
                    </a:lnTo>
                    <a:lnTo>
                      <a:pt x="139" y="71"/>
                    </a:lnTo>
                    <a:lnTo>
                      <a:pt x="147" y="77"/>
                    </a:lnTo>
                    <a:lnTo>
                      <a:pt x="159" y="72"/>
                    </a:lnTo>
                    <a:lnTo>
                      <a:pt x="170" y="66"/>
                    </a:lnTo>
                    <a:lnTo>
                      <a:pt x="168" y="43"/>
                    </a:lnTo>
                    <a:lnTo>
                      <a:pt x="157" y="42"/>
                    </a:lnTo>
                    <a:lnTo>
                      <a:pt x="151" y="40"/>
                    </a:lnTo>
                    <a:lnTo>
                      <a:pt x="147" y="36"/>
                    </a:lnTo>
                    <a:lnTo>
                      <a:pt x="150" y="31"/>
                    </a:lnTo>
                    <a:lnTo>
                      <a:pt x="156" y="31"/>
                    </a:lnTo>
                    <a:lnTo>
                      <a:pt x="160" y="32"/>
                    </a:lnTo>
                    <a:lnTo>
                      <a:pt x="165" y="31"/>
                    </a:lnTo>
                    <a:lnTo>
                      <a:pt x="170" y="23"/>
                    </a:lnTo>
                    <a:lnTo>
                      <a:pt x="174" y="16"/>
                    </a:lnTo>
                    <a:lnTo>
                      <a:pt x="191" y="6"/>
                    </a:lnTo>
                    <a:lnTo>
                      <a:pt x="208" y="2"/>
                    </a:lnTo>
                    <a:lnTo>
                      <a:pt x="224" y="0"/>
                    </a:lnTo>
                    <a:lnTo>
                      <a:pt x="227" y="20"/>
                    </a:lnTo>
                    <a:lnTo>
                      <a:pt x="196" y="49"/>
                    </a:lnTo>
                    <a:lnTo>
                      <a:pt x="193" y="56"/>
                    </a:lnTo>
                    <a:lnTo>
                      <a:pt x="197" y="57"/>
                    </a:lnTo>
                    <a:lnTo>
                      <a:pt x="204" y="60"/>
                    </a:lnTo>
                    <a:lnTo>
                      <a:pt x="204" y="62"/>
                    </a:lnTo>
                    <a:lnTo>
                      <a:pt x="202" y="65"/>
                    </a:lnTo>
                    <a:lnTo>
                      <a:pt x="199" y="68"/>
                    </a:lnTo>
                    <a:lnTo>
                      <a:pt x="194" y="68"/>
                    </a:lnTo>
                    <a:lnTo>
                      <a:pt x="188" y="65"/>
                    </a:lnTo>
                    <a:lnTo>
                      <a:pt x="184" y="6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1" name="Freeform 1319"/>
              <p:cNvSpPr>
                <a:spLocks/>
              </p:cNvSpPr>
              <p:nvPr/>
            </p:nvSpPr>
            <p:spPr bwMode="auto">
              <a:xfrm>
                <a:off x="3287" y="2432"/>
                <a:ext cx="265" cy="295"/>
              </a:xfrm>
              <a:custGeom>
                <a:avLst/>
                <a:gdLst>
                  <a:gd name="T0" fmla="*/ 185 w 265"/>
                  <a:gd name="T1" fmla="*/ 76 h 295"/>
                  <a:gd name="T2" fmla="*/ 200 w 265"/>
                  <a:gd name="T3" fmla="*/ 94 h 295"/>
                  <a:gd name="T4" fmla="*/ 216 w 265"/>
                  <a:gd name="T5" fmla="*/ 97 h 295"/>
                  <a:gd name="T6" fmla="*/ 250 w 265"/>
                  <a:gd name="T7" fmla="*/ 126 h 295"/>
                  <a:gd name="T8" fmla="*/ 265 w 265"/>
                  <a:gd name="T9" fmla="*/ 162 h 295"/>
                  <a:gd name="T10" fmla="*/ 262 w 265"/>
                  <a:gd name="T11" fmla="*/ 203 h 295"/>
                  <a:gd name="T12" fmla="*/ 250 w 265"/>
                  <a:gd name="T13" fmla="*/ 235 h 295"/>
                  <a:gd name="T14" fmla="*/ 227 w 265"/>
                  <a:gd name="T15" fmla="*/ 259 h 295"/>
                  <a:gd name="T16" fmla="*/ 196 w 265"/>
                  <a:gd name="T17" fmla="*/ 272 h 295"/>
                  <a:gd name="T18" fmla="*/ 125 w 265"/>
                  <a:gd name="T19" fmla="*/ 288 h 295"/>
                  <a:gd name="T20" fmla="*/ 16 w 265"/>
                  <a:gd name="T21" fmla="*/ 277 h 295"/>
                  <a:gd name="T22" fmla="*/ 4 w 265"/>
                  <a:gd name="T23" fmla="*/ 266 h 295"/>
                  <a:gd name="T24" fmla="*/ 17 w 265"/>
                  <a:gd name="T25" fmla="*/ 242 h 295"/>
                  <a:gd name="T26" fmla="*/ 10 w 265"/>
                  <a:gd name="T27" fmla="*/ 232 h 295"/>
                  <a:gd name="T28" fmla="*/ 0 w 265"/>
                  <a:gd name="T29" fmla="*/ 220 h 295"/>
                  <a:gd name="T30" fmla="*/ 17 w 265"/>
                  <a:gd name="T31" fmla="*/ 214 h 295"/>
                  <a:gd name="T32" fmla="*/ 31 w 265"/>
                  <a:gd name="T33" fmla="*/ 208 h 295"/>
                  <a:gd name="T34" fmla="*/ 22 w 265"/>
                  <a:gd name="T35" fmla="*/ 200 h 295"/>
                  <a:gd name="T36" fmla="*/ 13 w 265"/>
                  <a:gd name="T37" fmla="*/ 192 h 295"/>
                  <a:gd name="T38" fmla="*/ 17 w 265"/>
                  <a:gd name="T39" fmla="*/ 179 h 295"/>
                  <a:gd name="T40" fmla="*/ 30 w 265"/>
                  <a:gd name="T41" fmla="*/ 179 h 295"/>
                  <a:gd name="T42" fmla="*/ 48 w 265"/>
                  <a:gd name="T43" fmla="*/ 186 h 295"/>
                  <a:gd name="T44" fmla="*/ 54 w 265"/>
                  <a:gd name="T45" fmla="*/ 177 h 295"/>
                  <a:gd name="T46" fmla="*/ 57 w 265"/>
                  <a:gd name="T47" fmla="*/ 157 h 295"/>
                  <a:gd name="T48" fmla="*/ 68 w 265"/>
                  <a:gd name="T49" fmla="*/ 169 h 295"/>
                  <a:gd name="T50" fmla="*/ 82 w 265"/>
                  <a:gd name="T51" fmla="*/ 172 h 295"/>
                  <a:gd name="T52" fmla="*/ 107 w 265"/>
                  <a:gd name="T53" fmla="*/ 162 h 295"/>
                  <a:gd name="T54" fmla="*/ 93 w 265"/>
                  <a:gd name="T55" fmla="*/ 152 h 295"/>
                  <a:gd name="T56" fmla="*/ 56 w 265"/>
                  <a:gd name="T57" fmla="*/ 140 h 295"/>
                  <a:gd name="T58" fmla="*/ 64 w 265"/>
                  <a:gd name="T59" fmla="*/ 120 h 295"/>
                  <a:gd name="T60" fmla="*/ 79 w 265"/>
                  <a:gd name="T61" fmla="*/ 111 h 295"/>
                  <a:gd name="T62" fmla="*/ 70 w 265"/>
                  <a:gd name="T63" fmla="*/ 89 h 295"/>
                  <a:gd name="T64" fmla="*/ 67 w 265"/>
                  <a:gd name="T65" fmla="*/ 68 h 295"/>
                  <a:gd name="T66" fmla="*/ 90 w 265"/>
                  <a:gd name="T67" fmla="*/ 57 h 295"/>
                  <a:gd name="T68" fmla="*/ 116 w 265"/>
                  <a:gd name="T69" fmla="*/ 60 h 295"/>
                  <a:gd name="T70" fmla="*/ 139 w 265"/>
                  <a:gd name="T71" fmla="*/ 71 h 295"/>
                  <a:gd name="T72" fmla="*/ 159 w 265"/>
                  <a:gd name="T73" fmla="*/ 72 h 295"/>
                  <a:gd name="T74" fmla="*/ 168 w 265"/>
                  <a:gd name="T75" fmla="*/ 43 h 295"/>
                  <a:gd name="T76" fmla="*/ 151 w 265"/>
                  <a:gd name="T77" fmla="*/ 40 h 295"/>
                  <a:gd name="T78" fmla="*/ 150 w 265"/>
                  <a:gd name="T79" fmla="*/ 31 h 295"/>
                  <a:gd name="T80" fmla="*/ 160 w 265"/>
                  <a:gd name="T81" fmla="*/ 32 h 295"/>
                  <a:gd name="T82" fmla="*/ 170 w 265"/>
                  <a:gd name="T83" fmla="*/ 23 h 295"/>
                  <a:gd name="T84" fmla="*/ 191 w 265"/>
                  <a:gd name="T85" fmla="*/ 6 h 295"/>
                  <a:gd name="T86" fmla="*/ 224 w 265"/>
                  <a:gd name="T87" fmla="*/ 0 h 295"/>
                  <a:gd name="T88" fmla="*/ 196 w 265"/>
                  <a:gd name="T89" fmla="*/ 49 h 295"/>
                  <a:gd name="T90" fmla="*/ 197 w 265"/>
                  <a:gd name="T91" fmla="*/ 57 h 295"/>
                  <a:gd name="T92" fmla="*/ 204 w 265"/>
                  <a:gd name="T93" fmla="*/ 62 h 295"/>
                  <a:gd name="T94" fmla="*/ 199 w 265"/>
                  <a:gd name="T95" fmla="*/ 68 h 295"/>
                  <a:gd name="T96" fmla="*/ 188 w 265"/>
                  <a:gd name="T97" fmla="*/ 65 h 2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5"/>
                  <a:gd name="T148" fmla="*/ 0 h 295"/>
                  <a:gd name="T149" fmla="*/ 265 w 265"/>
                  <a:gd name="T150" fmla="*/ 295 h 2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5" h="295">
                    <a:moveTo>
                      <a:pt x="184" y="65"/>
                    </a:moveTo>
                    <a:lnTo>
                      <a:pt x="185" y="76"/>
                    </a:lnTo>
                    <a:lnTo>
                      <a:pt x="194" y="88"/>
                    </a:lnTo>
                    <a:lnTo>
                      <a:pt x="200" y="94"/>
                    </a:lnTo>
                    <a:lnTo>
                      <a:pt x="208" y="97"/>
                    </a:lnTo>
                    <a:lnTo>
                      <a:pt x="216" y="97"/>
                    </a:lnTo>
                    <a:lnTo>
                      <a:pt x="224" y="96"/>
                    </a:lnTo>
                    <a:lnTo>
                      <a:pt x="250" y="126"/>
                    </a:lnTo>
                    <a:lnTo>
                      <a:pt x="260" y="145"/>
                    </a:lnTo>
                    <a:lnTo>
                      <a:pt x="265" y="162"/>
                    </a:lnTo>
                    <a:lnTo>
                      <a:pt x="265" y="185"/>
                    </a:lnTo>
                    <a:lnTo>
                      <a:pt x="262" y="203"/>
                    </a:lnTo>
                    <a:lnTo>
                      <a:pt x="257" y="222"/>
                    </a:lnTo>
                    <a:lnTo>
                      <a:pt x="250" y="235"/>
                    </a:lnTo>
                    <a:lnTo>
                      <a:pt x="239" y="248"/>
                    </a:lnTo>
                    <a:lnTo>
                      <a:pt x="227" y="259"/>
                    </a:lnTo>
                    <a:lnTo>
                      <a:pt x="211" y="266"/>
                    </a:lnTo>
                    <a:lnTo>
                      <a:pt x="196" y="272"/>
                    </a:lnTo>
                    <a:lnTo>
                      <a:pt x="162" y="282"/>
                    </a:lnTo>
                    <a:lnTo>
                      <a:pt x="125" y="288"/>
                    </a:lnTo>
                    <a:lnTo>
                      <a:pt x="53" y="295"/>
                    </a:lnTo>
                    <a:lnTo>
                      <a:pt x="16" y="277"/>
                    </a:lnTo>
                    <a:lnTo>
                      <a:pt x="4" y="269"/>
                    </a:lnTo>
                    <a:lnTo>
                      <a:pt x="4" y="266"/>
                    </a:lnTo>
                    <a:lnTo>
                      <a:pt x="7" y="262"/>
                    </a:lnTo>
                    <a:lnTo>
                      <a:pt x="17" y="242"/>
                    </a:lnTo>
                    <a:lnTo>
                      <a:pt x="14" y="237"/>
                    </a:lnTo>
                    <a:lnTo>
                      <a:pt x="10" y="232"/>
                    </a:lnTo>
                    <a:lnTo>
                      <a:pt x="4" y="225"/>
                    </a:lnTo>
                    <a:lnTo>
                      <a:pt x="0" y="220"/>
                    </a:lnTo>
                    <a:lnTo>
                      <a:pt x="7" y="217"/>
                    </a:lnTo>
                    <a:lnTo>
                      <a:pt x="17" y="214"/>
                    </a:lnTo>
                    <a:lnTo>
                      <a:pt x="28" y="211"/>
                    </a:lnTo>
                    <a:lnTo>
                      <a:pt x="31" y="208"/>
                    </a:lnTo>
                    <a:lnTo>
                      <a:pt x="28" y="203"/>
                    </a:lnTo>
                    <a:lnTo>
                      <a:pt x="22" y="200"/>
                    </a:lnTo>
                    <a:lnTo>
                      <a:pt x="16" y="197"/>
                    </a:lnTo>
                    <a:lnTo>
                      <a:pt x="13" y="192"/>
                    </a:lnTo>
                    <a:lnTo>
                      <a:pt x="13" y="183"/>
                    </a:lnTo>
                    <a:lnTo>
                      <a:pt x="17" y="179"/>
                    </a:lnTo>
                    <a:lnTo>
                      <a:pt x="24" y="177"/>
                    </a:lnTo>
                    <a:lnTo>
                      <a:pt x="30" y="179"/>
                    </a:lnTo>
                    <a:lnTo>
                      <a:pt x="44" y="185"/>
                    </a:lnTo>
                    <a:lnTo>
                      <a:pt x="48" y="186"/>
                    </a:lnTo>
                    <a:lnTo>
                      <a:pt x="53" y="183"/>
                    </a:lnTo>
                    <a:lnTo>
                      <a:pt x="54" y="177"/>
                    </a:lnTo>
                    <a:lnTo>
                      <a:pt x="56" y="165"/>
                    </a:lnTo>
                    <a:lnTo>
                      <a:pt x="57" y="157"/>
                    </a:lnTo>
                    <a:lnTo>
                      <a:pt x="62" y="163"/>
                    </a:lnTo>
                    <a:lnTo>
                      <a:pt x="68" y="169"/>
                    </a:lnTo>
                    <a:lnTo>
                      <a:pt x="74" y="172"/>
                    </a:lnTo>
                    <a:lnTo>
                      <a:pt x="82" y="172"/>
                    </a:lnTo>
                    <a:lnTo>
                      <a:pt x="91" y="171"/>
                    </a:lnTo>
                    <a:lnTo>
                      <a:pt x="107" y="162"/>
                    </a:lnTo>
                    <a:lnTo>
                      <a:pt x="117" y="154"/>
                    </a:lnTo>
                    <a:lnTo>
                      <a:pt x="93" y="152"/>
                    </a:lnTo>
                    <a:lnTo>
                      <a:pt x="73" y="149"/>
                    </a:lnTo>
                    <a:lnTo>
                      <a:pt x="56" y="140"/>
                    </a:lnTo>
                    <a:lnTo>
                      <a:pt x="44" y="126"/>
                    </a:lnTo>
                    <a:lnTo>
                      <a:pt x="64" y="120"/>
                    </a:lnTo>
                    <a:lnTo>
                      <a:pt x="76" y="116"/>
                    </a:lnTo>
                    <a:lnTo>
                      <a:pt x="79" y="111"/>
                    </a:lnTo>
                    <a:lnTo>
                      <a:pt x="79" y="106"/>
                    </a:lnTo>
                    <a:lnTo>
                      <a:pt x="70" y="89"/>
                    </a:lnTo>
                    <a:lnTo>
                      <a:pt x="59" y="80"/>
                    </a:lnTo>
                    <a:lnTo>
                      <a:pt x="67" y="68"/>
                    </a:lnTo>
                    <a:lnTo>
                      <a:pt x="77" y="60"/>
                    </a:lnTo>
                    <a:lnTo>
                      <a:pt x="90" y="57"/>
                    </a:lnTo>
                    <a:lnTo>
                      <a:pt x="104" y="57"/>
                    </a:lnTo>
                    <a:lnTo>
                      <a:pt x="116" y="60"/>
                    </a:lnTo>
                    <a:lnTo>
                      <a:pt x="130" y="65"/>
                    </a:lnTo>
                    <a:lnTo>
                      <a:pt x="139" y="71"/>
                    </a:lnTo>
                    <a:lnTo>
                      <a:pt x="147" y="77"/>
                    </a:lnTo>
                    <a:lnTo>
                      <a:pt x="159" y="72"/>
                    </a:lnTo>
                    <a:lnTo>
                      <a:pt x="170" y="66"/>
                    </a:lnTo>
                    <a:lnTo>
                      <a:pt x="168" y="43"/>
                    </a:lnTo>
                    <a:lnTo>
                      <a:pt x="157" y="42"/>
                    </a:lnTo>
                    <a:lnTo>
                      <a:pt x="151" y="40"/>
                    </a:lnTo>
                    <a:lnTo>
                      <a:pt x="147" y="36"/>
                    </a:lnTo>
                    <a:lnTo>
                      <a:pt x="150" y="31"/>
                    </a:lnTo>
                    <a:lnTo>
                      <a:pt x="156" y="31"/>
                    </a:lnTo>
                    <a:lnTo>
                      <a:pt x="160" y="32"/>
                    </a:lnTo>
                    <a:lnTo>
                      <a:pt x="165" y="31"/>
                    </a:lnTo>
                    <a:lnTo>
                      <a:pt x="170" y="23"/>
                    </a:lnTo>
                    <a:lnTo>
                      <a:pt x="174" y="16"/>
                    </a:lnTo>
                    <a:lnTo>
                      <a:pt x="191" y="6"/>
                    </a:lnTo>
                    <a:lnTo>
                      <a:pt x="208" y="2"/>
                    </a:lnTo>
                    <a:lnTo>
                      <a:pt x="224" y="0"/>
                    </a:lnTo>
                    <a:lnTo>
                      <a:pt x="227" y="20"/>
                    </a:lnTo>
                    <a:lnTo>
                      <a:pt x="196" y="49"/>
                    </a:lnTo>
                    <a:lnTo>
                      <a:pt x="193" y="56"/>
                    </a:lnTo>
                    <a:lnTo>
                      <a:pt x="197" y="57"/>
                    </a:lnTo>
                    <a:lnTo>
                      <a:pt x="204" y="60"/>
                    </a:lnTo>
                    <a:lnTo>
                      <a:pt x="204" y="62"/>
                    </a:lnTo>
                    <a:lnTo>
                      <a:pt x="202" y="65"/>
                    </a:lnTo>
                    <a:lnTo>
                      <a:pt x="199" y="68"/>
                    </a:lnTo>
                    <a:lnTo>
                      <a:pt x="194" y="68"/>
                    </a:lnTo>
                    <a:lnTo>
                      <a:pt x="188" y="65"/>
                    </a:lnTo>
                    <a:lnTo>
                      <a:pt x="184" y="6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2" name="Freeform 1320"/>
              <p:cNvSpPr>
                <a:spLocks/>
              </p:cNvSpPr>
              <p:nvPr/>
            </p:nvSpPr>
            <p:spPr bwMode="auto">
              <a:xfrm>
                <a:off x="5017" y="3069"/>
                <a:ext cx="563" cy="404"/>
              </a:xfrm>
              <a:custGeom>
                <a:avLst/>
                <a:gdLst>
                  <a:gd name="T0" fmla="*/ 557 w 563"/>
                  <a:gd name="T1" fmla="*/ 204 h 404"/>
                  <a:gd name="T2" fmla="*/ 530 w 563"/>
                  <a:gd name="T3" fmla="*/ 217 h 404"/>
                  <a:gd name="T4" fmla="*/ 517 w 563"/>
                  <a:gd name="T5" fmla="*/ 221 h 404"/>
                  <a:gd name="T6" fmla="*/ 486 w 563"/>
                  <a:gd name="T7" fmla="*/ 208 h 404"/>
                  <a:gd name="T8" fmla="*/ 470 w 563"/>
                  <a:gd name="T9" fmla="*/ 155 h 404"/>
                  <a:gd name="T10" fmla="*/ 463 w 563"/>
                  <a:gd name="T11" fmla="*/ 114 h 404"/>
                  <a:gd name="T12" fmla="*/ 444 w 563"/>
                  <a:gd name="T13" fmla="*/ 92 h 404"/>
                  <a:gd name="T14" fmla="*/ 373 w 563"/>
                  <a:gd name="T15" fmla="*/ 46 h 404"/>
                  <a:gd name="T16" fmla="*/ 335 w 563"/>
                  <a:gd name="T17" fmla="*/ 14 h 404"/>
                  <a:gd name="T18" fmla="*/ 289 w 563"/>
                  <a:gd name="T19" fmla="*/ 26 h 404"/>
                  <a:gd name="T20" fmla="*/ 258 w 563"/>
                  <a:gd name="T21" fmla="*/ 58 h 404"/>
                  <a:gd name="T22" fmla="*/ 233 w 563"/>
                  <a:gd name="T23" fmla="*/ 51 h 404"/>
                  <a:gd name="T24" fmla="*/ 184 w 563"/>
                  <a:gd name="T25" fmla="*/ 55 h 404"/>
                  <a:gd name="T26" fmla="*/ 140 w 563"/>
                  <a:gd name="T27" fmla="*/ 71 h 404"/>
                  <a:gd name="T28" fmla="*/ 107 w 563"/>
                  <a:gd name="T29" fmla="*/ 72 h 404"/>
                  <a:gd name="T30" fmla="*/ 86 w 563"/>
                  <a:gd name="T31" fmla="*/ 106 h 404"/>
                  <a:gd name="T32" fmla="*/ 57 w 563"/>
                  <a:gd name="T33" fmla="*/ 164 h 404"/>
                  <a:gd name="T34" fmla="*/ 58 w 563"/>
                  <a:gd name="T35" fmla="*/ 195 h 404"/>
                  <a:gd name="T36" fmla="*/ 46 w 563"/>
                  <a:gd name="T37" fmla="*/ 224 h 404"/>
                  <a:gd name="T38" fmla="*/ 24 w 563"/>
                  <a:gd name="T39" fmla="*/ 297 h 404"/>
                  <a:gd name="T40" fmla="*/ 60 w 563"/>
                  <a:gd name="T41" fmla="*/ 323 h 404"/>
                  <a:gd name="T42" fmla="*/ 60 w 563"/>
                  <a:gd name="T43" fmla="*/ 335 h 404"/>
                  <a:gd name="T44" fmla="*/ 117 w 563"/>
                  <a:gd name="T45" fmla="*/ 371 h 404"/>
                  <a:gd name="T46" fmla="*/ 161 w 563"/>
                  <a:gd name="T47" fmla="*/ 387 h 404"/>
                  <a:gd name="T48" fmla="*/ 270 w 563"/>
                  <a:gd name="T49" fmla="*/ 404 h 404"/>
                  <a:gd name="T50" fmla="*/ 373 w 563"/>
                  <a:gd name="T51" fmla="*/ 369 h 404"/>
                  <a:gd name="T52" fmla="*/ 393 w 563"/>
                  <a:gd name="T53" fmla="*/ 349 h 404"/>
                  <a:gd name="T54" fmla="*/ 426 w 563"/>
                  <a:gd name="T55" fmla="*/ 331 h 404"/>
                  <a:gd name="T56" fmla="*/ 467 w 563"/>
                  <a:gd name="T57" fmla="*/ 334 h 404"/>
                  <a:gd name="T58" fmla="*/ 495 w 563"/>
                  <a:gd name="T59" fmla="*/ 347 h 404"/>
                  <a:gd name="T60" fmla="*/ 515 w 563"/>
                  <a:gd name="T61" fmla="*/ 351 h 404"/>
                  <a:gd name="T62" fmla="*/ 513 w 563"/>
                  <a:gd name="T63" fmla="*/ 272 h 4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3"/>
                  <a:gd name="T97" fmla="*/ 0 h 404"/>
                  <a:gd name="T98" fmla="*/ 563 w 563"/>
                  <a:gd name="T99" fmla="*/ 404 h 4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3" h="404">
                    <a:moveTo>
                      <a:pt x="563" y="221"/>
                    </a:moveTo>
                    <a:lnTo>
                      <a:pt x="557" y="204"/>
                    </a:lnTo>
                    <a:lnTo>
                      <a:pt x="549" y="189"/>
                    </a:lnTo>
                    <a:lnTo>
                      <a:pt x="530" y="217"/>
                    </a:lnTo>
                    <a:lnTo>
                      <a:pt x="526" y="220"/>
                    </a:lnTo>
                    <a:lnTo>
                      <a:pt x="517" y="221"/>
                    </a:lnTo>
                    <a:lnTo>
                      <a:pt x="495" y="218"/>
                    </a:lnTo>
                    <a:lnTo>
                      <a:pt x="486" y="208"/>
                    </a:lnTo>
                    <a:lnTo>
                      <a:pt x="478" y="189"/>
                    </a:lnTo>
                    <a:lnTo>
                      <a:pt x="470" y="155"/>
                    </a:lnTo>
                    <a:lnTo>
                      <a:pt x="466" y="124"/>
                    </a:lnTo>
                    <a:lnTo>
                      <a:pt x="463" y="114"/>
                    </a:lnTo>
                    <a:lnTo>
                      <a:pt x="460" y="106"/>
                    </a:lnTo>
                    <a:lnTo>
                      <a:pt x="444" y="92"/>
                    </a:lnTo>
                    <a:lnTo>
                      <a:pt x="418" y="72"/>
                    </a:lnTo>
                    <a:lnTo>
                      <a:pt x="373" y="46"/>
                    </a:lnTo>
                    <a:lnTo>
                      <a:pt x="346" y="26"/>
                    </a:lnTo>
                    <a:lnTo>
                      <a:pt x="335" y="14"/>
                    </a:lnTo>
                    <a:lnTo>
                      <a:pt x="324" y="0"/>
                    </a:lnTo>
                    <a:lnTo>
                      <a:pt x="289" y="26"/>
                    </a:lnTo>
                    <a:lnTo>
                      <a:pt x="270" y="41"/>
                    </a:lnTo>
                    <a:lnTo>
                      <a:pt x="258" y="58"/>
                    </a:lnTo>
                    <a:lnTo>
                      <a:pt x="246" y="55"/>
                    </a:lnTo>
                    <a:lnTo>
                      <a:pt x="233" y="51"/>
                    </a:lnTo>
                    <a:lnTo>
                      <a:pt x="213" y="35"/>
                    </a:lnTo>
                    <a:lnTo>
                      <a:pt x="184" y="55"/>
                    </a:lnTo>
                    <a:lnTo>
                      <a:pt x="161" y="68"/>
                    </a:lnTo>
                    <a:lnTo>
                      <a:pt x="140" y="71"/>
                    </a:lnTo>
                    <a:lnTo>
                      <a:pt x="118" y="64"/>
                    </a:lnTo>
                    <a:lnTo>
                      <a:pt x="107" y="72"/>
                    </a:lnTo>
                    <a:lnTo>
                      <a:pt x="100" y="81"/>
                    </a:lnTo>
                    <a:lnTo>
                      <a:pt x="86" y="106"/>
                    </a:lnTo>
                    <a:lnTo>
                      <a:pt x="72" y="135"/>
                    </a:lnTo>
                    <a:lnTo>
                      <a:pt x="57" y="164"/>
                    </a:lnTo>
                    <a:lnTo>
                      <a:pt x="60" y="180"/>
                    </a:lnTo>
                    <a:lnTo>
                      <a:pt x="58" y="195"/>
                    </a:lnTo>
                    <a:lnTo>
                      <a:pt x="53" y="209"/>
                    </a:lnTo>
                    <a:lnTo>
                      <a:pt x="46" y="224"/>
                    </a:lnTo>
                    <a:lnTo>
                      <a:pt x="0" y="246"/>
                    </a:lnTo>
                    <a:lnTo>
                      <a:pt x="24" y="297"/>
                    </a:lnTo>
                    <a:lnTo>
                      <a:pt x="55" y="315"/>
                    </a:lnTo>
                    <a:lnTo>
                      <a:pt x="60" y="323"/>
                    </a:lnTo>
                    <a:lnTo>
                      <a:pt x="61" y="331"/>
                    </a:lnTo>
                    <a:lnTo>
                      <a:pt x="60" y="335"/>
                    </a:lnTo>
                    <a:lnTo>
                      <a:pt x="57" y="343"/>
                    </a:lnTo>
                    <a:lnTo>
                      <a:pt x="117" y="371"/>
                    </a:lnTo>
                    <a:lnTo>
                      <a:pt x="140" y="347"/>
                    </a:lnTo>
                    <a:lnTo>
                      <a:pt x="161" y="387"/>
                    </a:lnTo>
                    <a:lnTo>
                      <a:pt x="193" y="404"/>
                    </a:lnTo>
                    <a:lnTo>
                      <a:pt x="270" y="404"/>
                    </a:lnTo>
                    <a:lnTo>
                      <a:pt x="360" y="377"/>
                    </a:lnTo>
                    <a:lnTo>
                      <a:pt x="373" y="369"/>
                    </a:lnTo>
                    <a:lnTo>
                      <a:pt x="383" y="358"/>
                    </a:lnTo>
                    <a:lnTo>
                      <a:pt x="393" y="349"/>
                    </a:lnTo>
                    <a:lnTo>
                      <a:pt x="409" y="338"/>
                    </a:lnTo>
                    <a:lnTo>
                      <a:pt x="426" y="331"/>
                    </a:lnTo>
                    <a:lnTo>
                      <a:pt x="438" y="329"/>
                    </a:lnTo>
                    <a:lnTo>
                      <a:pt x="467" y="334"/>
                    </a:lnTo>
                    <a:lnTo>
                      <a:pt x="481" y="340"/>
                    </a:lnTo>
                    <a:lnTo>
                      <a:pt x="495" y="347"/>
                    </a:lnTo>
                    <a:lnTo>
                      <a:pt x="507" y="351"/>
                    </a:lnTo>
                    <a:lnTo>
                      <a:pt x="515" y="351"/>
                    </a:lnTo>
                    <a:lnTo>
                      <a:pt x="523" y="347"/>
                    </a:lnTo>
                    <a:lnTo>
                      <a:pt x="513" y="272"/>
                    </a:lnTo>
                    <a:lnTo>
                      <a:pt x="563" y="22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3" name="Freeform 1321"/>
              <p:cNvSpPr>
                <a:spLocks/>
              </p:cNvSpPr>
              <p:nvPr/>
            </p:nvSpPr>
            <p:spPr bwMode="auto">
              <a:xfrm>
                <a:off x="5017" y="3069"/>
                <a:ext cx="563" cy="404"/>
              </a:xfrm>
              <a:custGeom>
                <a:avLst/>
                <a:gdLst>
                  <a:gd name="T0" fmla="*/ 557 w 563"/>
                  <a:gd name="T1" fmla="*/ 204 h 404"/>
                  <a:gd name="T2" fmla="*/ 530 w 563"/>
                  <a:gd name="T3" fmla="*/ 217 h 404"/>
                  <a:gd name="T4" fmla="*/ 517 w 563"/>
                  <a:gd name="T5" fmla="*/ 221 h 404"/>
                  <a:gd name="T6" fmla="*/ 486 w 563"/>
                  <a:gd name="T7" fmla="*/ 208 h 404"/>
                  <a:gd name="T8" fmla="*/ 470 w 563"/>
                  <a:gd name="T9" fmla="*/ 155 h 404"/>
                  <a:gd name="T10" fmla="*/ 463 w 563"/>
                  <a:gd name="T11" fmla="*/ 114 h 404"/>
                  <a:gd name="T12" fmla="*/ 444 w 563"/>
                  <a:gd name="T13" fmla="*/ 92 h 404"/>
                  <a:gd name="T14" fmla="*/ 373 w 563"/>
                  <a:gd name="T15" fmla="*/ 46 h 404"/>
                  <a:gd name="T16" fmla="*/ 335 w 563"/>
                  <a:gd name="T17" fmla="*/ 14 h 404"/>
                  <a:gd name="T18" fmla="*/ 289 w 563"/>
                  <a:gd name="T19" fmla="*/ 26 h 404"/>
                  <a:gd name="T20" fmla="*/ 258 w 563"/>
                  <a:gd name="T21" fmla="*/ 58 h 404"/>
                  <a:gd name="T22" fmla="*/ 233 w 563"/>
                  <a:gd name="T23" fmla="*/ 51 h 404"/>
                  <a:gd name="T24" fmla="*/ 184 w 563"/>
                  <a:gd name="T25" fmla="*/ 55 h 404"/>
                  <a:gd name="T26" fmla="*/ 140 w 563"/>
                  <a:gd name="T27" fmla="*/ 71 h 404"/>
                  <a:gd name="T28" fmla="*/ 107 w 563"/>
                  <a:gd name="T29" fmla="*/ 72 h 404"/>
                  <a:gd name="T30" fmla="*/ 86 w 563"/>
                  <a:gd name="T31" fmla="*/ 106 h 404"/>
                  <a:gd name="T32" fmla="*/ 57 w 563"/>
                  <a:gd name="T33" fmla="*/ 164 h 404"/>
                  <a:gd name="T34" fmla="*/ 58 w 563"/>
                  <a:gd name="T35" fmla="*/ 195 h 404"/>
                  <a:gd name="T36" fmla="*/ 46 w 563"/>
                  <a:gd name="T37" fmla="*/ 224 h 404"/>
                  <a:gd name="T38" fmla="*/ 24 w 563"/>
                  <a:gd name="T39" fmla="*/ 297 h 404"/>
                  <a:gd name="T40" fmla="*/ 60 w 563"/>
                  <a:gd name="T41" fmla="*/ 323 h 404"/>
                  <a:gd name="T42" fmla="*/ 60 w 563"/>
                  <a:gd name="T43" fmla="*/ 335 h 404"/>
                  <a:gd name="T44" fmla="*/ 117 w 563"/>
                  <a:gd name="T45" fmla="*/ 371 h 404"/>
                  <a:gd name="T46" fmla="*/ 161 w 563"/>
                  <a:gd name="T47" fmla="*/ 387 h 404"/>
                  <a:gd name="T48" fmla="*/ 270 w 563"/>
                  <a:gd name="T49" fmla="*/ 404 h 404"/>
                  <a:gd name="T50" fmla="*/ 373 w 563"/>
                  <a:gd name="T51" fmla="*/ 369 h 404"/>
                  <a:gd name="T52" fmla="*/ 393 w 563"/>
                  <a:gd name="T53" fmla="*/ 349 h 404"/>
                  <a:gd name="T54" fmla="*/ 426 w 563"/>
                  <a:gd name="T55" fmla="*/ 331 h 404"/>
                  <a:gd name="T56" fmla="*/ 467 w 563"/>
                  <a:gd name="T57" fmla="*/ 334 h 404"/>
                  <a:gd name="T58" fmla="*/ 495 w 563"/>
                  <a:gd name="T59" fmla="*/ 347 h 404"/>
                  <a:gd name="T60" fmla="*/ 515 w 563"/>
                  <a:gd name="T61" fmla="*/ 351 h 404"/>
                  <a:gd name="T62" fmla="*/ 513 w 563"/>
                  <a:gd name="T63" fmla="*/ 272 h 4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3"/>
                  <a:gd name="T97" fmla="*/ 0 h 404"/>
                  <a:gd name="T98" fmla="*/ 563 w 563"/>
                  <a:gd name="T99" fmla="*/ 404 h 4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3" h="404">
                    <a:moveTo>
                      <a:pt x="563" y="221"/>
                    </a:moveTo>
                    <a:lnTo>
                      <a:pt x="557" y="204"/>
                    </a:lnTo>
                    <a:lnTo>
                      <a:pt x="549" y="189"/>
                    </a:lnTo>
                    <a:lnTo>
                      <a:pt x="530" y="217"/>
                    </a:lnTo>
                    <a:lnTo>
                      <a:pt x="526" y="220"/>
                    </a:lnTo>
                    <a:lnTo>
                      <a:pt x="517" y="221"/>
                    </a:lnTo>
                    <a:lnTo>
                      <a:pt x="495" y="218"/>
                    </a:lnTo>
                    <a:lnTo>
                      <a:pt x="486" y="208"/>
                    </a:lnTo>
                    <a:lnTo>
                      <a:pt x="478" y="189"/>
                    </a:lnTo>
                    <a:lnTo>
                      <a:pt x="470" y="155"/>
                    </a:lnTo>
                    <a:lnTo>
                      <a:pt x="466" y="124"/>
                    </a:lnTo>
                    <a:lnTo>
                      <a:pt x="463" y="114"/>
                    </a:lnTo>
                    <a:lnTo>
                      <a:pt x="460" y="106"/>
                    </a:lnTo>
                    <a:lnTo>
                      <a:pt x="444" y="92"/>
                    </a:lnTo>
                    <a:lnTo>
                      <a:pt x="418" y="72"/>
                    </a:lnTo>
                    <a:lnTo>
                      <a:pt x="373" y="46"/>
                    </a:lnTo>
                    <a:lnTo>
                      <a:pt x="346" y="26"/>
                    </a:lnTo>
                    <a:lnTo>
                      <a:pt x="335" y="14"/>
                    </a:lnTo>
                    <a:lnTo>
                      <a:pt x="324" y="0"/>
                    </a:lnTo>
                    <a:lnTo>
                      <a:pt x="289" y="26"/>
                    </a:lnTo>
                    <a:lnTo>
                      <a:pt x="270" y="41"/>
                    </a:lnTo>
                    <a:lnTo>
                      <a:pt x="258" y="58"/>
                    </a:lnTo>
                    <a:lnTo>
                      <a:pt x="246" y="55"/>
                    </a:lnTo>
                    <a:lnTo>
                      <a:pt x="233" y="51"/>
                    </a:lnTo>
                    <a:lnTo>
                      <a:pt x="213" y="35"/>
                    </a:lnTo>
                    <a:lnTo>
                      <a:pt x="184" y="55"/>
                    </a:lnTo>
                    <a:lnTo>
                      <a:pt x="161" y="68"/>
                    </a:lnTo>
                    <a:lnTo>
                      <a:pt x="140" y="71"/>
                    </a:lnTo>
                    <a:lnTo>
                      <a:pt x="118" y="64"/>
                    </a:lnTo>
                    <a:lnTo>
                      <a:pt x="107" y="72"/>
                    </a:lnTo>
                    <a:lnTo>
                      <a:pt x="100" y="81"/>
                    </a:lnTo>
                    <a:lnTo>
                      <a:pt x="86" y="106"/>
                    </a:lnTo>
                    <a:lnTo>
                      <a:pt x="72" y="135"/>
                    </a:lnTo>
                    <a:lnTo>
                      <a:pt x="57" y="164"/>
                    </a:lnTo>
                    <a:lnTo>
                      <a:pt x="60" y="180"/>
                    </a:lnTo>
                    <a:lnTo>
                      <a:pt x="58" y="195"/>
                    </a:lnTo>
                    <a:lnTo>
                      <a:pt x="53" y="209"/>
                    </a:lnTo>
                    <a:lnTo>
                      <a:pt x="46" y="224"/>
                    </a:lnTo>
                    <a:lnTo>
                      <a:pt x="0" y="246"/>
                    </a:lnTo>
                    <a:lnTo>
                      <a:pt x="24" y="297"/>
                    </a:lnTo>
                    <a:lnTo>
                      <a:pt x="55" y="315"/>
                    </a:lnTo>
                    <a:lnTo>
                      <a:pt x="60" y="323"/>
                    </a:lnTo>
                    <a:lnTo>
                      <a:pt x="61" y="331"/>
                    </a:lnTo>
                    <a:lnTo>
                      <a:pt x="60" y="335"/>
                    </a:lnTo>
                    <a:lnTo>
                      <a:pt x="57" y="343"/>
                    </a:lnTo>
                    <a:lnTo>
                      <a:pt x="117" y="371"/>
                    </a:lnTo>
                    <a:lnTo>
                      <a:pt x="140" y="347"/>
                    </a:lnTo>
                    <a:lnTo>
                      <a:pt x="161" y="387"/>
                    </a:lnTo>
                    <a:lnTo>
                      <a:pt x="193" y="404"/>
                    </a:lnTo>
                    <a:lnTo>
                      <a:pt x="270" y="404"/>
                    </a:lnTo>
                    <a:lnTo>
                      <a:pt x="360" y="377"/>
                    </a:lnTo>
                    <a:lnTo>
                      <a:pt x="373" y="369"/>
                    </a:lnTo>
                    <a:lnTo>
                      <a:pt x="383" y="358"/>
                    </a:lnTo>
                    <a:lnTo>
                      <a:pt x="393" y="349"/>
                    </a:lnTo>
                    <a:lnTo>
                      <a:pt x="409" y="338"/>
                    </a:lnTo>
                    <a:lnTo>
                      <a:pt x="426" y="331"/>
                    </a:lnTo>
                    <a:lnTo>
                      <a:pt x="438" y="329"/>
                    </a:lnTo>
                    <a:lnTo>
                      <a:pt x="467" y="334"/>
                    </a:lnTo>
                    <a:lnTo>
                      <a:pt x="481" y="340"/>
                    </a:lnTo>
                    <a:lnTo>
                      <a:pt x="495" y="347"/>
                    </a:lnTo>
                    <a:lnTo>
                      <a:pt x="507" y="351"/>
                    </a:lnTo>
                    <a:lnTo>
                      <a:pt x="515" y="351"/>
                    </a:lnTo>
                    <a:lnTo>
                      <a:pt x="523" y="347"/>
                    </a:lnTo>
                    <a:lnTo>
                      <a:pt x="513" y="272"/>
                    </a:lnTo>
                    <a:lnTo>
                      <a:pt x="563" y="22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4" name="Freeform 1322"/>
              <p:cNvSpPr>
                <a:spLocks/>
              </p:cNvSpPr>
              <p:nvPr/>
            </p:nvSpPr>
            <p:spPr bwMode="auto">
              <a:xfrm>
                <a:off x="4754" y="3089"/>
                <a:ext cx="380" cy="274"/>
              </a:xfrm>
              <a:custGeom>
                <a:avLst/>
                <a:gdLst>
                  <a:gd name="T0" fmla="*/ 320 w 380"/>
                  <a:gd name="T1" fmla="*/ 143 h 274"/>
                  <a:gd name="T2" fmla="*/ 335 w 380"/>
                  <a:gd name="T3" fmla="*/ 115 h 274"/>
                  <a:gd name="T4" fmla="*/ 347 w 380"/>
                  <a:gd name="T5" fmla="*/ 88 h 274"/>
                  <a:gd name="T6" fmla="*/ 361 w 380"/>
                  <a:gd name="T7" fmla="*/ 63 h 274"/>
                  <a:gd name="T8" fmla="*/ 380 w 380"/>
                  <a:gd name="T9" fmla="*/ 44 h 274"/>
                  <a:gd name="T10" fmla="*/ 320 w 380"/>
                  <a:gd name="T11" fmla="*/ 12 h 274"/>
                  <a:gd name="T12" fmla="*/ 298 w 380"/>
                  <a:gd name="T13" fmla="*/ 3 h 274"/>
                  <a:gd name="T14" fmla="*/ 280 w 380"/>
                  <a:gd name="T15" fmla="*/ 0 h 274"/>
                  <a:gd name="T16" fmla="*/ 263 w 380"/>
                  <a:gd name="T17" fmla="*/ 3 h 274"/>
                  <a:gd name="T18" fmla="*/ 243 w 380"/>
                  <a:gd name="T19" fmla="*/ 9 h 274"/>
                  <a:gd name="T20" fmla="*/ 241 w 380"/>
                  <a:gd name="T21" fmla="*/ 18 h 274"/>
                  <a:gd name="T22" fmla="*/ 238 w 380"/>
                  <a:gd name="T23" fmla="*/ 28 h 274"/>
                  <a:gd name="T24" fmla="*/ 226 w 380"/>
                  <a:gd name="T25" fmla="*/ 38 h 274"/>
                  <a:gd name="T26" fmla="*/ 209 w 380"/>
                  <a:gd name="T27" fmla="*/ 46 h 274"/>
                  <a:gd name="T28" fmla="*/ 190 w 380"/>
                  <a:gd name="T29" fmla="*/ 51 h 274"/>
                  <a:gd name="T30" fmla="*/ 170 w 380"/>
                  <a:gd name="T31" fmla="*/ 54 h 274"/>
                  <a:gd name="T32" fmla="*/ 153 w 380"/>
                  <a:gd name="T33" fmla="*/ 58 h 274"/>
                  <a:gd name="T34" fmla="*/ 141 w 380"/>
                  <a:gd name="T35" fmla="*/ 66 h 274"/>
                  <a:gd name="T36" fmla="*/ 138 w 380"/>
                  <a:gd name="T37" fmla="*/ 72 h 274"/>
                  <a:gd name="T38" fmla="*/ 138 w 380"/>
                  <a:gd name="T39" fmla="*/ 78 h 274"/>
                  <a:gd name="T40" fmla="*/ 116 w 380"/>
                  <a:gd name="T41" fmla="*/ 86 h 274"/>
                  <a:gd name="T42" fmla="*/ 95 w 380"/>
                  <a:gd name="T43" fmla="*/ 89 h 274"/>
                  <a:gd name="T44" fmla="*/ 83 w 380"/>
                  <a:gd name="T45" fmla="*/ 88 h 274"/>
                  <a:gd name="T46" fmla="*/ 72 w 380"/>
                  <a:gd name="T47" fmla="*/ 84 h 274"/>
                  <a:gd name="T48" fmla="*/ 60 w 380"/>
                  <a:gd name="T49" fmla="*/ 78 h 274"/>
                  <a:gd name="T50" fmla="*/ 49 w 380"/>
                  <a:gd name="T51" fmla="*/ 69 h 274"/>
                  <a:gd name="T52" fmla="*/ 46 w 380"/>
                  <a:gd name="T53" fmla="*/ 78 h 274"/>
                  <a:gd name="T54" fmla="*/ 43 w 380"/>
                  <a:gd name="T55" fmla="*/ 84 h 274"/>
                  <a:gd name="T56" fmla="*/ 41 w 380"/>
                  <a:gd name="T57" fmla="*/ 92 h 274"/>
                  <a:gd name="T58" fmla="*/ 18 w 380"/>
                  <a:gd name="T59" fmla="*/ 94 h 274"/>
                  <a:gd name="T60" fmla="*/ 9 w 380"/>
                  <a:gd name="T61" fmla="*/ 98 h 274"/>
                  <a:gd name="T62" fmla="*/ 0 w 380"/>
                  <a:gd name="T63" fmla="*/ 104 h 274"/>
                  <a:gd name="T64" fmla="*/ 24 w 380"/>
                  <a:gd name="T65" fmla="*/ 126 h 274"/>
                  <a:gd name="T66" fmla="*/ 24 w 380"/>
                  <a:gd name="T67" fmla="*/ 143 h 274"/>
                  <a:gd name="T68" fmla="*/ 20 w 380"/>
                  <a:gd name="T69" fmla="*/ 160 h 274"/>
                  <a:gd name="T70" fmla="*/ 12 w 380"/>
                  <a:gd name="T71" fmla="*/ 174 h 274"/>
                  <a:gd name="T72" fmla="*/ 1 w 380"/>
                  <a:gd name="T73" fmla="*/ 186 h 274"/>
                  <a:gd name="T74" fmla="*/ 75 w 380"/>
                  <a:gd name="T75" fmla="*/ 274 h 274"/>
                  <a:gd name="T76" fmla="*/ 163 w 380"/>
                  <a:gd name="T77" fmla="*/ 238 h 274"/>
                  <a:gd name="T78" fmla="*/ 266 w 380"/>
                  <a:gd name="T79" fmla="*/ 226 h 274"/>
                  <a:gd name="T80" fmla="*/ 289 w 380"/>
                  <a:gd name="T81" fmla="*/ 215 h 274"/>
                  <a:gd name="T82" fmla="*/ 304 w 380"/>
                  <a:gd name="T83" fmla="*/ 208 h 274"/>
                  <a:gd name="T84" fmla="*/ 309 w 380"/>
                  <a:gd name="T85" fmla="*/ 203 h 274"/>
                  <a:gd name="T86" fmla="*/ 320 w 380"/>
                  <a:gd name="T87" fmla="*/ 177 h 274"/>
                  <a:gd name="T88" fmla="*/ 321 w 380"/>
                  <a:gd name="T89" fmla="*/ 163 h 274"/>
                  <a:gd name="T90" fmla="*/ 320 w 380"/>
                  <a:gd name="T91" fmla="*/ 143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0"/>
                  <a:gd name="T139" fmla="*/ 0 h 274"/>
                  <a:gd name="T140" fmla="*/ 380 w 380"/>
                  <a:gd name="T141" fmla="*/ 274 h 2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0" h="274">
                    <a:moveTo>
                      <a:pt x="320" y="143"/>
                    </a:moveTo>
                    <a:lnTo>
                      <a:pt x="335" y="115"/>
                    </a:lnTo>
                    <a:lnTo>
                      <a:pt x="347" y="88"/>
                    </a:lnTo>
                    <a:lnTo>
                      <a:pt x="361" y="63"/>
                    </a:lnTo>
                    <a:lnTo>
                      <a:pt x="380" y="44"/>
                    </a:lnTo>
                    <a:lnTo>
                      <a:pt x="320" y="12"/>
                    </a:lnTo>
                    <a:lnTo>
                      <a:pt x="298" y="3"/>
                    </a:lnTo>
                    <a:lnTo>
                      <a:pt x="280" y="0"/>
                    </a:lnTo>
                    <a:lnTo>
                      <a:pt x="263" y="3"/>
                    </a:lnTo>
                    <a:lnTo>
                      <a:pt x="243" y="9"/>
                    </a:lnTo>
                    <a:lnTo>
                      <a:pt x="241" y="18"/>
                    </a:lnTo>
                    <a:lnTo>
                      <a:pt x="238" y="28"/>
                    </a:lnTo>
                    <a:lnTo>
                      <a:pt x="226" y="38"/>
                    </a:lnTo>
                    <a:lnTo>
                      <a:pt x="209" y="46"/>
                    </a:lnTo>
                    <a:lnTo>
                      <a:pt x="190" y="51"/>
                    </a:lnTo>
                    <a:lnTo>
                      <a:pt x="170" y="54"/>
                    </a:lnTo>
                    <a:lnTo>
                      <a:pt x="153" y="58"/>
                    </a:lnTo>
                    <a:lnTo>
                      <a:pt x="141" y="66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16" y="86"/>
                    </a:lnTo>
                    <a:lnTo>
                      <a:pt x="95" y="89"/>
                    </a:lnTo>
                    <a:lnTo>
                      <a:pt x="83" y="88"/>
                    </a:lnTo>
                    <a:lnTo>
                      <a:pt x="72" y="84"/>
                    </a:lnTo>
                    <a:lnTo>
                      <a:pt x="60" y="78"/>
                    </a:lnTo>
                    <a:lnTo>
                      <a:pt x="49" y="69"/>
                    </a:lnTo>
                    <a:lnTo>
                      <a:pt x="46" y="78"/>
                    </a:lnTo>
                    <a:lnTo>
                      <a:pt x="43" y="84"/>
                    </a:lnTo>
                    <a:lnTo>
                      <a:pt x="41" y="92"/>
                    </a:lnTo>
                    <a:lnTo>
                      <a:pt x="18" y="94"/>
                    </a:lnTo>
                    <a:lnTo>
                      <a:pt x="9" y="98"/>
                    </a:lnTo>
                    <a:lnTo>
                      <a:pt x="0" y="104"/>
                    </a:lnTo>
                    <a:lnTo>
                      <a:pt x="24" y="126"/>
                    </a:lnTo>
                    <a:lnTo>
                      <a:pt x="24" y="143"/>
                    </a:lnTo>
                    <a:lnTo>
                      <a:pt x="20" y="160"/>
                    </a:lnTo>
                    <a:lnTo>
                      <a:pt x="12" y="174"/>
                    </a:lnTo>
                    <a:lnTo>
                      <a:pt x="1" y="186"/>
                    </a:lnTo>
                    <a:lnTo>
                      <a:pt x="75" y="274"/>
                    </a:lnTo>
                    <a:lnTo>
                      <a:pt x="163" y="238"/>
                    </a:lnTo>
                    <a:lnTo>
                      <a:pt x="266" y="226"/>
                    </a:lnTo>
                    <a:lnTo>
                      <a:pt x="289" y="215"/>
                    </a:lnTo>
                    <a:lnTo>
                      <a:pt x="304" y="208"/>
                    </a:lnTo>
                    <a:lnTo>
                      <a:pt x="309" y="203"/>
                    </a:lnTo>
                    <a:lnTo>
                      <a:pt x="320" y="177"/>
                    </a:lnTo>
                    <a:lnTo>
                      <a:pt x="321" y="163"/>
                    </a:lnTo>
                    <a:lnTo>
                      <a:pt x="320" y="1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5" name="Freeform 1323"/>
              <p:cNvSpPr>
                <a:spLocks/>
              </p:cNvSpPr>
              <p:nvPr/>
            </p:nvSpPr>
            <p:spPr bwMode="auto">
              <a:xfrm>
                <a:off x="4754" y="3089"/>
                <a:ext cx="380" cy="274"/>
              </a:xfrm>
              <a:custGeom>
                <a:avLst/>
                <a:gdLst>
                  <a:gd name="T0" fmla="*/ 320 w 380"/>
                  <a:gd name="T1" fmla="*/ 143 h 274"/>
                  <a:gd name="T2" fmla="*/ 335 w 380"/>
                  <a:gd name="T3" fmla="*/ 115 h 274"/>
                  <a:gd name="T4" fmla="*/ 347 w 380"/>
                  <a:gd name="T5" fmla="*/ 88 h 274"/>
                  <a:gd name="T6" fmla="*/ 361 w 380"/>
                  <a:gd name="T7" fmla="*/ 63 h 274"/>
                  <a:gd name="T8" fmla="*/ 380 w 380"/>
                  <a:gd name="T9" fmla="*/ 44 h 274"/>
                  <a:gd name="T10" fmla="*/ 320 w 380"/>
                  <a:gd name="T11" fmla="*/ 12 h 274"/>
                  <a:gd name="T12" fmla="*/ 298 w 380"/>
                  <a:gd name="T13" fmla="*/ 3 h 274"/>
                  <a:gd name="T14" fmla="*/ 280 w 380"/>
                  <a:gd name="T15" fmla="*/ 0 h 274"/>
                  <a:gd name="T16" fmla="*/ 263 w 380"/>
                  <a:gd name="T17" fmla="*/ 3 h 274"/>
                  <a:gd name="T18" fmla="*/ 243 w 380"/>
                  <a:gd name="T19" fmla="*/ 9 h 274"/>
                  <a:gd name="T20" fmla="*/ 241 w 380"/>
                  <a:gd name="T21" fmla="*/ 18 h 274"/>
                  <a:gd name="T22" fmla="*/ 238 w 380"/>
                  <a:gd name="T23" fmla="*/ 28 h 274"/>
                  <a:gd name="T24" fmla="*/ 226 w 380"/>
                  <a:gd name="T25" fmla="*/ 38 h 274"/>
                  <a:gd name="T26" fmla="*/ 209 w 380"/>
                  <a:gd name="T27" fmla="*/ 46 h 274"/>
                  <a:gd name="T28" fmla="*/ 190 w 380"/>
                  <a:gd name="T29" fmla="*/ 51 h 274"/>
                  <a:gd name="T30" fmla="*/ 170 w 380"/>
                  <a:gd name="T31" fmla="*/ 54 h 274"/>
                  <a:gd name="T32" fmla="*/ 153 w 380"/>
                  <a:gd name="T33" fmla="*/ 58 h 274"/>
                  <a:gd name="T34" fmla="*/ 141 w 380"/>
                  <a:gd name="T35" fmla="*/ 66 h 274"/>
                  <a:gd name="T36" fmla="*/ 138 w 380"/>
                  <a:gd name="T37" fmla="*/ 72 h 274"/>
                  <a:gd name="T38" fmla="*/ 138 w 380"/>
                  <a:gd name="T39" fmla="*/ 78 h 274"/>
                  <a:gd name="T40" fmla="*/ 116 w 380"/>
                  <a:gd name="T41" fmla="*/ 86 h 274"/>
                  <a:gd name="T42" fmla="*/ 95 w 380"/>
                  <a:gd name="T43" fmla="*/ 89 h 274"/>
                  <a:gd name="T44" fmla="*/ 83 w 380"/>
                  <a:gd name="T45" fmla="*/ 88 h 274"/>
                  <a:gd name="T46" fmla="*/ 72 w 380"/>
                  <a:gd name="T47" fmla="*/ 84 h 274"/>
                  <a:gd name="T48" fmla="*/ 60 w 380"/>
                  <a:gd name="T49" fmla="*/ 78 h 274"/>
                  <a:gd name="T50" fmla="*/ 49 w 380"/>
                  <a:gd name="T51" fmla="*/ 69 h 274"/>
                  <a:gd name="T52" fmla="*/ 46 w 380"/>
                  <a:gd name="T53" fmla="*/ 78 h 274"/>
                  <a:gd name="T54" fmla="*/ 43 w 380"/>
                  <a:gd name="T55" fmla="*/ 84 h 274"/>
                  <a:gd name="T56" fmla="*/ 41 w 380"/>
                  <a:gd name="T57" fmla="*/ 92 h 274"/>
                  <a:gd name="T58" fmla="*/ 18 w 380"/>
                  <a:gd name="T59" fmla="*/ 94 h 274"/>
                  <a:gd name="T60" fmla="*/ 9 w 380"/>
                  <a:gd name="T61" fmla="*/ 98 h 274"/>
                  <a:gd name="T62" fmla="*/ 0 w 380"/>
                  <a:gd name="T63" fmla="*/ 104 h 274"/>
                  <a:gd name="T64" fmla="*/ 24 w 380"/>
                  <a:gd name="T65" fmla="*/ 126 h 274"/>
                  <a:gd name="T66" fmla="*/ 24 w 380"/>
                  <a:gd name="T67" fmla="*/ 143 h 274"/>
                  <a:gd name="T68" fmla="*/ 20 w 380"/>
                  <a:gd name="T69" fmla="*/ 160 h 274"/>
                  <a:gd name="T70" fmla="*/ 12 w 380"/>
                  <a:gd name="T71" fmla="*/ 174 h 274"/>
                  <a:gd name="T72" fmla="*/ 1 w 380"/>
                  <a:gd name="T73" fmla="*/ 186 h 274"/>
                  <a:gd name="T74" fmla="*/ 75 w 380"/>
                  <a:gd name="T75" fmla="*/ 274 h 274"/>
                  <a:gd name="T76" fmla="*/ 163 w 380"/>
                  <a:gd name="T77" fmla="*/ 238 h 274"/>
                  <a:gd name="T78" fmla="*/ 266 w 380"/>
                  <a:gd name="T79" fmla="*/ 226 h 274"/>
                  <a:gd name="T80" fmla="*/ 289 w 380"/>
                  <a:gd name="T81" fmla="*/ 215 h 274"/>
                  <a:gd name="T82" fmla="*/ 304 w 380"/>
                  <a:gd name="T83" fmla="*/ 208 h 274"/>
                  <a:gd name="T84" fmla="*/ 309 w 380"/>
                  <a:gd name="T85" fmla="*/ 203 h 274"/>
                  <a:gd name="T86" fmla="*/ 320 w 380"/>
                  <a:gd name="T87" fmla="*/ 177 h 274"/>
                  <a:gd name="T88" fmla="*/ 321 w 380"/>
                  <a:gd name="T89" fmla="*/ 163 h 274"/>
                  <a:gd name="T90" fmla="*/ 320 w 380"/>
                  <a:gd name="T91" fmla="*/ 143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0"/>
                  <a:gd name="T139" fmla="*/ 0 h 274"/>
                  <a:gd name="T140" fmla="*/ 380 w 380"/>
                  <a:gd name="T141" fmla="*/ 274 h 2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0" h="274">
                    <a:moveTo>
                      <a:pt x="320" y="143"/>
                    </a:moveTo>
                    <a:lnTo>
                      <a:pt x="335" y="115"/>
                    </a:lnTo>
                    <a:lnTo>
                      <a:pt x="347" y="88"/>
                    </a:lnTo>
                    <a:lnTo>
                      <a:pt x="361" y="63"/>
                    </a:lnTo>
                    <a:lnTo>
                      <a:pt x="380" y="44"/>
                    </a:lnTo>
                    <a:lnTo>
                      <a:pt x="320" y="12"/>
                    </a:lnTo>
                    <a:lnTo>
                      <a:pt x="298" y="3"/>
                    </a:lnTo>
                    <a:lnTo>
                      <a:pt x="280" y="0"/>
                    </a:lnTo>
                    <a:lnTo>
                      <a:pt x="263" y="3"/>
                    </a:lnTo>
                    <a:lnTo>
                      <a:pt x="243" y="9"/>
                    </a:lnTo>
                    <a:lnTo>
                      <a:pt x="241" y="18"/>
                    </a:lnTo>
                    <a:lnTo>
                      <a:pt x="238" y="28"/>
                    </a:lnTo>
                    <a:lnTo>
                      <a:pt x="226" y="38"/>
                    </a:lnTo>
                    <a:lnTo>
                      <a:pt x="209" y="46"/>
                    </a:lnTo>
                    <a:lnTo>
                      <a:pt x="190" y="51"/>
                    </a:lnTo>
                    <a:lnTo>
                      <a:pt x="170" y="54"/>
                    </a:lnTo>
                    <a:lnTo>
                      <a:pt x="153" y="58"/>
                    </a:lnTo>
                    <a:lnTo>
                      <a:pt x="141" y="66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16" y="86"/>
                    </a:lnTo>
                    <a:lnTo>
                      <a:pt x="95" y="89"/>
                    </a:lnTo>
                    <a:lnTo>
                      <a:pt x="83" y="88"/>
                    </a:lnTo>
                    <a:lnTo>
                      <a:pt x="72" y="84"/>
                    </a:lnTo>
                    <a:lnTo>
                      <a:pt x="60" y="78"/>
                    </a:lnTo>
                    <a:lnTo>
                      <a:pt x="49" y="69"/>
                    </a:lnTo>
                    <a:lnTo>
                      <a:pt x="46" y="78"/>
                    </a:lnTo>
                    <a:lnTo>
                      <a:pt x="43" y="84"/>
                    </a:lnTo>
                    <a:lnTo>
                      <a:pt x="41" y="92"/>
                    </a:lnTo>
                    <a:lnTo>
                      <a:pt x="18" y="94"/>
                    </a:lnTo>
                    <a:lnTo>
                      <a:pt x="9" y="98"/>
                    </a:lnTo>
                    <a:lnTo>
                      <a:pt x="0" y="104"/>
                    </a:lnTo>
                    <a:lnTo>
                      <a:pt x="24" y="126"/>
                    </a:lnTo>
                    <a:lnTo>
                      <a:pt x="24" y="143"/>
                    </a:lnTo>
                    <a:lnTo>
                      <a:pt x="20" y="160"/>
                    </a:lnTo>
                    <a:lnTo>
                      <a:pt x="12" y="174"/>
                    </a:lnTo>
                    <a:lnTo>
                      <a:pt x="1" y="186"/>
                    </a:lnTo>
                    <a:lnTo>
                      <a:pt x="75" y="274"/>
                    </a:lnTo>
                    <a:lnTo>
                      <a:pt x="163" y="238"/>
                    </a:lnTo>
                    <a:lnTo>
                      <a:pt x="266" y="226"/>
                    </a:lnTo>
                    <a:lnTo>
                      <a:pt x="289" y="215"/>
                    </a:lnTo>
                    <a:lnTo>
                      <a:pt x="304" y="208"/>
                    </a:lnTo>
                    <a:lnTo>
                      <a:pt x="309" y="203"/>
                    </a:lnTo>
                    <a:lnTo>
                      <a:pt x="320" y="177"/>
                    </a:lnTo>
                    <a:lnTo>
                      <a:pt x="321" y="163"/>
                    </a:lnTo>
                    <a:lnTo>
                      <a:pt x="320" y="1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6" name="Freeform 1324"/>
              <p:cNvSpPr>
                <a:spLocks/>
              </p:cNvSpPr>
              <p:nvPr/>
            </p:nvSpPr>
            <p:spPr bwMode="auto">
              <a:xfrm>
                <a:off x="4490" y="2894"/>
                <a:ext cx="617" cy="286"/>
              </a:xfrm>
              <a:custGeom>
                <a:avLst/>
                <a:gdLst>
                  <a:gd name="T0" fmla="*/ 411 w 617"/>
                  <a:gd name="T1" fmla="*/ 121 h 286"/>
                  <a:gd name="T2" fmla="*/ 391 w 617"/>
                  <a:gd name="T3" fmla="*/ 115 h 286"/>
                  <a:gd name="T4" fmla="*/ 339 w 617"/>
                  <a:gd name="T5" fmla="*/ 95 h 286"/>
                  <a:gd name="T6" fmla="*/ 337 w 617"/>
                  <a:gd name="T7" fmla="*/ 87 h 286"/>
                  <a:gd name="T8" fmla="*/ 328 w 617"/>
                  <a:gd name="T9" fmla="*/ 73 h 286"/>
                  <a:gd name="T10" fmla="*/ 299 w 617"/>
                  <a:gd name="T11" fmla="*/ 61 h 286"/>
                  <a:gd name="T12" fmla="*/ 282 w 617"/>
                  <a:gd name="T13" fmla="*/ 66 h 286"/>
                  <a:gd name="T14" fmla="*/ 268 w 617"/>
                  <a:gd name="T15" fmla="*/ 81 h 286"/>
                  <a:gd name="T16" fmla="*/ 262 w 617"/>
                  <a:gd name="T17" fmla="*/ 69 h 286"/>
                  <a:gd name="T18" fmla="*/ 260 w 617"/>
                  <a:gd name="T19" fmla="*/ 56 h 286"/>
                  <a:gd name="T20" fmla="*/ 231 w 617"/>
                  <a:gd name="T21" fmla="*/ 44 h 286"/>
                  <a:gd name="T22" fmla="*/ 202 w 617"/>
                  <a:gd name="T23" fmla="*/ 41 h 286"/>
                  <a:gd name="T24" fmla="*/ 173 w 617"/>
                  <a:gd name="T25" fmla="*/ 24 h 286"/>
                  <a:gd name="T26" fmla="*/ 160 w 617"/>
                  <a:gd name="T27" fmla="*/ 1 h 286"/>
                  <a:gd name="T28" fmla="*/ 159 w 617"/>
                  <a:gd name="T29" fmla="*/ 15 h 286"/>
                  <a:gd name="T30" fmla="*/ 110 w 617"/>
                  <a:gd name="T31" fmla="*/ 30 h 286"/>
                  <a:gd name="T32" fmla="*/ 76 w 617"/>
                  <a:gd name="T33" fmla="*/ 61 h 286"/>
                  <a:gd name="T34" fmla="*/ 33 w 617"/>
                  <a:gd name="T35" fmla="*/ 76 h 286"/>
                  <a:gd name="T36" fmla="*/ 0 w 617"/>
                  <a:gd name="T37" fmla="*/ 90 h 286"/>
                  <a:gd name="T38" fmla="*/ 54 w 617"/>
                  <a:gd name="T39" fmla="*/ 135 h 286"/>
                  <a:gd name="T40" fmla="*/ 100 w 617"/>
                  <a:gd name="T41" fmla="*/ 193 h 286"/>
                  <a:gd name="T42" fmla="*/ 128 w 617"/>
                  <a:gd name="T43" fmla="*/ 209 h 286"/>
                  <a:gd name="T44" fmla="*/ 153 w 617"/>
                  <a:gd name="T45" fmla="*/ 227 h 286"/>
                  <a:gd name="T46" fmla="*/ 168 w 617"/>
                  <a:gd name="T47" fmla="*/ 216 h 286"/>
                  <a:gd name="T48" fmla="*/ 187 w 617"/>
                  <a:gd name="T49" fmla="*/ 198 h 286"/>
                  <a:gd name="T50" fmla="*/ 207 w 617"/>
                  <a:gd name="T51" fmla="*/ 193 h 286"/>
                  <a:gd name="T52" fmla="*/ 270 w 617"/>
                  <a:gd name="T53" fmla="*/ 209 h 286"/>
                  <a:gd name="T54" fmla="*/ 313 w 617"/>
                  <a:gd name="T55" fmla="*/ 233 h 286"/>
                  <a:gd name="T56" fmla="*/ 322 w 617"/>
                  <a:gd name="T57" fmla="*/ 241 h 286"/>
                  <a:gd name="T58" fmla="*/ 313 w 617"/>
                  <a:gd name="T59" fmla="*/ 266 h 286"/>
                  <a:gd name="T60" fmla="*/ 331 w 617"/>
                  <a:gd name="T61" fmla="*/ 279 h 286"/>
                  <a:gd name="T62" fmla="*/ 377 w 617"/>
                  <a:gd name="T63" fmla="*/ 283 h 286"/>
                  <a:gd name="T64" fmla="*/ 400 w 617"/>
                  <a:gd name="T65" fmla="*/ 273 h 286"/>
                  <a:gd name="T66" fmla="*/ 407 w 617"/>
                  <a:gd name="T67" fmla="*/ 261 h 286"/>
                  <a:gd name="T68" fmla="*/ 436 w 617"/>
                  <a:gd name="T69" fmla="*/ 249 h 286"/>
                  <a:gd name="T70" fmla="*/ 474 w 617"/>
                  <a:gd name="T71" fmla="*/ 241 h 286"/>
                  <a:gd name="T72" fmla="*/ 502 w 617"/>
                  <a:gd name="T73" fmla="*/ 223 h 286"/>
                  <a:gd name="T74" fmla="*/ 508 w 617"/>
                  <a:gd name="T75" fmla="*/ 204 h 286"/>
                  <a:gd name="T76" fmla="*/ 545 w 617"/>
                  <a:gd name="T77" fmla="*/ 196 h 286"/>
                  <a:gd name="T78" fmla="*/ 584 w 617"/>
                  <a:gd name="T79" fmla="*/ 209 h 286"/>
                  <a:gd name="T80" fmla="*/ 554 w 617"/>
                  <a:gd name="T81" fmla="*/ 127 h 286"/>
                  <a:gd name="T82" fmla="*/ 562 w 617"/>
                  <a:gd name="T83" fmla="*/ 113 h 286"/>
                  <a:gd name="T84" fmla="*/ 551 w 617"/>
                  <a:gd name="T85" fmla="*/ 109 h 286"/>
                  <a:gd name="T86" fmla="*/ 527 w 617"/>
                  <a:gd name="T87" fmla="*/ 113 h 286"/>
                  <a:gd name="T88" fmla="*/ 474 w 617"/>
                  <a:gd name="T89" fmla="*/ 135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7"/>
                  <a:gd name="T136" fmla="*/ 0 h 286"/>
                  <a:gd name="T137" fmla="*/ 617 w 617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7" h="286">
                    <a:moveTo>
                      <a:pt x="444" y="115"/>
                    </a:moveTo>
                    <a:lnTo>
                      <a:pt x="411" y="121"/>
                    </a:lnTo>
                    <a:lnTo>
                      <a:pt x="402" y="121"/>
                    </a:lnTo>
                    <a:lnTo>
                      <a:pt x="391" y="115"/>
                    </a:lnTo>
                    <a:lnTo>
                      <a:pt x="371" y="100"/>
                    </a:lnTo>
                    <a:lnTo>
                      <a:pt x="339" y="95"/>
                    </a:lnTo>
                    <a:lnTo>
                      <a:pt x="337" y="92"/>
                    </a:lnTo>
                    <a:lnTo>
                      <a:pt x="337" y="87"/>
                    </a:lnTo>
                    <a:lnTo>
                      <a:pt x="334" y="80"/>
                    </a:lnTo>
                    <a:lnTo>
                      <a:pt x="328" y="73"/>
                    </a:lnTo>
                    <a:lnTo>
                      <a:pt x="319" y="66"/>
                    </a:lnTo>
                    <a:lnTo>
                      <a:pt x="299" y="61"/>
                    </a:lnTo>
                    <a:lnTo>
                      <a:pt x="284" y="61"/>
                    </a:lnTo>
                    <a:lnTo>
                      <a:pt x="282" y="66"/>
                    </a:lnTo>
                    <a:lnTo>
                      <a:pt x="277" y="70"/>
                    </a:lnTo>
                    <a:lnTo>
                      <a:pt x="268" y="81"/>
                    </a:lnTo>
                    <a:lnTo>
                      <a:pt x="262" y="76"/>
                    </a:lnTo>
                    <a:lnTo>
                      <a:pt x="262" y="69"/>
                    </a:lnTo>
                    <a:lnTo>
                      <a:pt x="262" y="61"/>
                    </a:lnTo>
                    <a:lnTo>
                      <a:pt x="260" y="56"/>
                    </a:lnTo>
                    <a:lnTo>
                      <a:pt x="247" y="38"/>
                    </a:lnTo>
                    <a:lnTo>
                      <a:pt x="231" y="44"/>
                    </a:lnTo>
                    <a:lnTo>
                      <a:pt x="216" y="44"/>
                    </a:lnTo>
                    <a:lnTo>
                      <a:pt x="202" y="41"/>
                    </a:lnTo>
                    <a:lnTo>
                      <a:pt x="187" y="35"/>
                    </a:lnTo>
                    <a:lnTo>
                      <a:pt x="173" y="24"/>
                    </a:lnTo>
                    <a:lnTo>
                      <a:pt x="165" y="12"/>
                    </a:lnTo>
                    <a:lnTo>
                      <a:pt x="160" y="1"/>
                    </a:lnTo>
                    <a:lnTo>
                      <a:pt x="159" y="0"/>
                    </a:lnTo>
                    <a:lnTo>
                      <a:pt x="159" y="15"/>
                    </a:lnTo>
                    <a:lnTo>
                      <a:pt x="130" y="3"/>
                    </a:lnTo>
                    <a:lnTo>
                      <a:pt x="110" y="30"/>
                    </a:lnTo>
                    <a:lnTo>
                      <a:pt x="96" y="46"/>
                    </a:lnTo>
                    <a:lnTo>
                      <a:pt x="76" y="61"/>
                    </a:lnTo>
                    <a:lnTo>
                      <a:pt x="51" y="69"/>
                    </a:lnTo>
                    <a:lnTo>
                      <a:pt x="33" y="76"/>
                    </a:lnTo>
                    <a:lnTo>
                      <a:pt x="16" y="83"/>
                    </a:lnTo>
                    <a:lnTo>
                      <a:pt x="0" y="90"/>
                    </a:lnTo>
                    <a:lnTo>
                      <a:pt x="39" y="109"/>
                    </a:lnTo>
                    <a:lnTo>
                      <a:pt x="54" y="135"/>
                    </a:lnTo>
                    <a:lnTo>
                      <a:pt x="76" y="167"/>
                    </a:lnTo>
                    <a:lnTo>
                      <a:pt x="100" y="193"/>
                    </a:lnTo>
                    <a:lnTo>
                      <a:pt x="114" y="203"/>
                    </a:lnTo>
                    <a:lnTo>
                      <a:pt x="128" y="209"/>
                    </a:lnTo>
                    <a:lnTo>
                      <a:pt x="139" y="226"/>
                    </a:lnTo>
                    <a:lnTo>
                      <a:pt x="153" y="227"/>
                    </a:lnTo>
                    <a:lnTo>
                      <a:pt x="162" y="223"/>
                    </a:lnTo>
                    <a:lnTo>
                      <a:pt x="168" y="216"/>
                    </a:lnTo>
                    <a:lnTo>
                      <a:pt x="180" y="203"/>
                    </a:lnTo>
                    <a:lnTo>
                      <a:pt x="187" y="198"/>
                    </a:lnTo>
                    <a:lnTo>
                      <a:pt x="196" y="193"/>
                    </a:lnTo>
                    <a:lnTo>
                      <a:pt x="207" y="193"/>
                    </a:lnTo>
                    <a:lnTo>
                      <a:pt x="224" y="198"/>
                    </a:lnTo>
                    <a:lnTo>
                      <a:pt x="270" y="209"/>
                    </a:lnTo>
                    <a:lnTo>
                      <a:pt x="290" y="216"/>
                    </a:lnTo>
                    <a:lnTo>
                      <a:pt x="313" y="233"/>
                    </a:lnTo>
                    <a:lnTo>
                      <a:pt x="324" y="233"/>
                    </a:lnTo>
                    <a:lnTo>
                      <a:pt x="322" y="241"/>
                    </a:lnTo>
                    <a:lnTo>
                      <a:pt x="319" y="250"/>
                    </a:lnTo>
                    <a:lnTo>
                      <a:pt x="313" y="266"/>
                    </a:lnTo>
                    <a:lnTo>
                      <a:pt x="322" y="273"/>
                    </a:lnTo>
                    <a:lnTo>
                      <a:pt x="331" y="279"/>
                    </a:lnTo>
                    <a:lnTo>
                      <a:pt x="354" y="286"/>
                    </a:lnTo>
                    <a:lnTo>
                      <a:pt x="377" y="283"/>
                    </a:lnTo>
                    <a:lnTo>
                      <a:pt x="390" y="279"/>
                    </a:lnTo>
                    <a:lnTo>
                      <a:pt x="400" y="273"/>
                    </a:lnTo>
                    <a:lnTo>
                      <a:pt x="402" y="267"/>
                    </a:lnTo>
                    <a:lnTo>
                      <a:pt x="407" y="261"/>
                    </a:lnTo>
                    <a:lnTo>
                      <a:pt x="419" y="253"/>
                    </a:lnTo>
                    <a:lnTo>
                      <a:pt x="436" y="249"/>
                    </a:lnTo>
                    <a:lnTo>
                      <a:pt x="454" y="244"/>
                    </a:lnTo>
                    <a:lnTo>
                      <a:pt x="474" y="241"/>
                    </a:lnTo>
                    <a:lnTo>
                      <a:pt x="490" y="233"/>
                    </a:lnTo>
                    <a:lnTo>
                      <a:pt x="502" y="223"/>
                    </a:lnTo>
                    <a:lnTo>
                      <a:pt x="507" y="215"/>
                    </a:lnTo>
                    <a:lnTo>
                      <a:pt x="508" y="204"/>
                    </a:lnTo>
                    <a:lnTo>
                      <a:pt x="528" y="198"/>
                    </a:lnTo>
                    <a:lnTo>
                      <a:pt x="545" y="196"/>
                    </a:lnTo>
                    <a:lnTo>
                      <a:pt x="564" y="198"/>
                    </a:lnTo>
                    <a:lnTo>
                      <a:pt x="584" y="209"/>
                    </a:lnTo>
                    <a:lnTo>
                      <a:pt x="617" y="129"/>
                    </a:lnTo>
                    <a:lnTo>
                      <a:pt x="554" y="127"/>
                    </a:lnTo>
                    <a:lnTo>
                      <a:pt x="560" y="120"/>
                    </a:lnTo>
                    <a:lnTo>
                      <a:pt x="562" y="113"/>
                    </a:lnTo>
                    <a:lnTo>
                      <a:pt x="557" y="110"/>
                    </a:lnTo>
                    <a:lnTo>
                      <a:pt x="551" y="109"/>
                    </a:lnTo>
                    <a:lnTo>
                      <a:pt x="537" y="110"/>
                    </a:lnTo>
                    <a:lnTo>
                      <a:pt x="527" y="113"/>
                    </a:lnTo>
                    <a:lnTo>
                      <a:pt x="494" y="116"/>
                    </a:lnTo>
                    <a:lnTo>
                      <a:pt x="474" y="135"/>
                    </a:lnTo>
                    <a:lnTo>
                      <a:pt x="444" y="1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7" name="Freeform 1325"/>
              <p:cNvSpPr>
                <a:spLocks/>
              </p:cNvSpPr>
              <p:nvPr/>
            </p:nvSpPr>
            <p:spPr bwMode="auto">
              <a:xfrm>
                <a:off x="4490" y="2894"/>
                <a:ext cx="617" cy="286"/>
              </a:xfrm>
              <a:custGeom>
                <a:avLst/>
                <a:gdLst>
                  <a:gd name="T0" fmla="*/ 411 w 617"/>
                  <a:gd name="T1" fmla="*/ 121 h 286"/>
                  <a:gd name="T2" fmla="*/ 391 w 617"/>
                  <a:gd name="T3" fmla="*/ 115 h 286"/>
                  <a:gd name="T4" fmla="*/ 339 w 617"/>
                  <a:gd name="T5" fmla="*/ 95 h 286"/>
                  <a:gd name="T6" fmla="*/ 337 w 617"/>
                  <a:gd name="T7" fmla="*/ 87 h 286"/>
                  <a:gd name="T8" fmla="*/ 328 w 617"/>
                  <a:gd name="T9" fmla="*/ 73 h 286"/>
                  <a:gd name="T10" fmla="*/ 299 w 617"/>
                  <a:gd name="T11" fmla="*/ 61 h 286"/>
                  <a:gd name="T12" fmla="*/ 282 w 617"/>
                  <a:gd name="T13" fmla="*/ 66 h 286"/>
                  <a:gd name="T14" fmla="*/ 268 w 617"/>
                  <a:gd name="T15" fmla="*/ 81 h 286"/>
                  <a:gd name="T16" fmla="*/ 262 w 617"/>
                  <a:gd name="T17" fmla="*/ 69 h 286"/>
                  <a:gd name="T18" fmla="*/ 260 w 617"/>
                  <a:gd name="T19" fmla="*/ 56 h 286"/>
                  <a:gd name="T20" fmla="*/ 231 w 617"/>
                  <a:gd name="T21" fmla="*/ 44 h 286"/>
                  <a:gd name="T22" fmla="*/ 202 w 617"/>
                  <a:gd name="T23" fmla="*/ 41 h 286"/>
                  <a:gd name="T24" fmla="*/ 173 w 617"/>
                  <a:gd name="T25" fmla="*/ 24 h 286"/>
                  <a:gd name="T26" fmla="*/ 160 w 617"/>
                  <a:gd name="T27" fmla="*/ 1 h 286"/>
                  <a:gd name="T28" fmla="*/ 159 w 617"/>
                  <a:gd name="T29" fmla="*/ 15 h 286"/>
                  <a:gd name="T30" fmla="*/ 110 w 617"/>
                  <a:gd name="T31" fmla="*/ 30 h 286"/>
                  <a:gd name="T32" fmla="*/ 76 w 617"/>
                  <a:gd name="T33" fmla="*/ 61 h 286"/>
                  <a:gd name="T34" fmla="*/ 33 w 617"/>
                  <a:gd name="T35" fmla="*/ 76 h 286"/>
                  <a:gd name="T36" fmla="*/ 0 w 617"/>
                  <a:gd name="T37" fmla="*/ 90 h 286"/>
                  <a:gd name="T38" fmla="*/ 54 w 617"/>
                  <a:gd name="T39" fmla="*/ 135 h 286"/>
                  <a:gd name="T40" fmla="*/ 100 w 617"/>
                  <a:gd name="T41" fmla="*/ 193 h 286"/>
                  <a:gd name="T42" fmla="*/ 128 w 617"/>
                  <a:gd name="T43" fmla="*/ 209 h 286"/>
                  <a:gd name="T44" fmla="*/ 153 w 617"/>
                  <a:gd name="T45" fmla="*/ 227 h 286"/>
                  <a:gd name="T46" fmla="*/ 168 w 617"/>
                  <a:gd name="T47" fmla="*/ 216 h 286"/>
                  <a:gd name="T48" fmla="*/ 187 w 617"/>
                  <a:gd name="T49" fmla="*/ 198 h 286"/>
                  <a:gd name="T50" fmla="*/ 207 w 617"/>
                  <a:gd name="T51" fmla="*/ 193 h 286"/>
                  <a:gd name="T52" fmla="*/ 270 w 617"/>
                  <a:gd name="T53" fmla="*/ 209 h 286"/>
                  <a:gd name="T54" fmla="*/ 313 w 617"/>
                  <a:gd name="T55" fmla="*/ 233 h 286"/>
                  <a:gd name="T56" fmla="*/ 322 w 617"/>
                  <a:gd name="T57" fmla="*/ 241 h 286"/>
                  <a:gd name="T58" fmla="*/ 313 w 617"/>
                  <a:gd name="T59" fmla="*/ 266 h 286"/>
                  <a:gd name="T60" fmla="*/ 331 w 617"/>
                  <a:gd name="T61" fmla="*/ 279 h 286"/>
                  <a:gd name="T62" fmla="*/ 377 w 617"/>
                  <a:gd name="T63" fmla="*/ 283 h 286"/>
                  <a:gd name="T64" fmla="*/ 400 w 617"/>
                  <a:gd name="T65" fmla="*/ 273 h 286"/>
                  <a:gd name="T66" fmla="*/ 407 w 617"/>
                  <a:gd name="T67" fmla="*/ 261 h 286"/>
                  <a:gd name="T68" fmla="*/ 436 w 617"/>
                  <a:gd name="T69" fmla="*/ 249 h 286"/>
                  <a:gd name="T70" fmla="*/ 474 w 617"/>
                  <a:gd name="T71" fmla="*/ 241 h 286"/>
                  <a:gd name="T72" fmla="*/ 502 w 617"/>
                  <a:gd name="T73" fmla="*/ 223 h 286"/>
                  <a:gd name="T74" fmla="*/ 508 w 617"/>
                  <a:gd name="T75" fmla="*/ 204 h 286"/>
                  <a:gd name="T76" fmla="*/ 545 w 617"/>
                  <a:gd name="T77" fmla="*/ 196 h 286"/>
                  <a:gd name="T78" fmla="*/ 584 w 617"/>
                  <a:gd name="T79" fmla="*/ 209 h 286"/>
                  <a:gd name="T80" fmla="*/ 554 w 617"/>
                  <a:gd name="T81" fmla="*/ 127 h 286"/>
                  <a:gd name="T82" fmla="*/ 562 w 617"/>
                  <a:gd name="T83" fmla="*/ 113 h 286"/>
                  <a:gd name="T84" fmla="*/ 551 w 617"/>
                  <a:gd name="T85" fmla="*/ 109 h 286"/>
                  <a:gd name="T86" fmla="*/ 527 w 617"/>
                  <a:gd name="T87" fmla="*/ 113 h 286"/>
                  <a:gd name="T88" fmla="*/ 474 w 617"/>
                  <a:gd name="T89" fmla="*/ 135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7"/>
                  <a:gd name="T136" fmla="*/ 0 h 286"/>
                  <a:gd name="T137" fmla="*/ 617 w 617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7" h="286">
                    <a:moveTo>
                      <a:pt x="444" y="115"/>
                    </a:moveTo>
                    <a:lnTo>
                      <a:pt x="411" y="121"/>
                    </a:lnTo>
                    <a:lnTo>
                      <a:pt x="402" y="121"/>
                    </a:lnTo>
                    <a:lnTo>
                      <a:pt x="391" y="115"/>
                    </a:lnTo>
                    <a:lnTo>
                      <a:pt x="371" y="100"/>
                    </a:lnTo>
                    <a:lnTo>
                      <a:pt x="339" y="95"/>
                    </a:lnTo>
                    <a:lnTo>
                      <a:pt x="337" y="92"/>
                    </a:lnTo>
                    <a:lnTo>
                      <a:pt x="337" y="87"/>
                    </a:lnTo>
                    <a:lnTo>
                      <a:pt x="334" y="80"/>
                    </a:lnTo>
                    <a:lnTo>
                      <a:pt x="328" y="73"/>
                    </a:lnTo>
                    <a:lnTo>
                      <a:pt x="319" y="66"/>
                    </a:lnTo>
                    <a:lnTo>
                      <a:pt x="299" y="61"/>
                    </a:lnTo>
                    <a:lnTo>
                      <a:pt x="284" y="61"/>
                    </a:lnTo>
                    <a:lnTo>
                      <a:pt x="282" y="66"/>
                    </a:lnTo>
                    <a:lnTo>
                      <a:pt x="277" y="70"/>
                    </a:lnTo>
                    <a:lnTo>
                      <a:pt x="268" y="81"/>
                    </a:lnTo>
                    <a:lnTo>
                      <a:pt x="262" y="76"/>
                    </a:lnTo>
                    <a:lnTo>
                      <a:pt x="262" y="69"/>
                    </a:lnTo>
                    <a:lnTo>
                      <a:pt x="262" y="61"/>
                    </a:lnTo>
                    <a:lnTo>
                      <a:pt x="260" y="56"/>
                    </a:lnTo>
                    <a:lnTo>
                      <a:pt x="247" y="38"/>
                    </a:lnTo>
                    <a:lnTo>
                      <a:pt x="231" y="44"/>
                    </a:lnTo>
                    <a:lnTo>
                      <a:pt x="216" y="44"/>
                    </a:lnTo>
                    <a:lnTo>
                      <a:pt x="202" y="41"/>
                    </a:lnTo>
                    <a:lnTo>
                      <a:pt x="187" y="35"/>
                    </a:lnTo>
                    <a:lnTo>
                      <a:pt x="173" y="24"/>
                    </a:lnTo>
                    <a:lnTo>
                      <a:pt x="165" y="12"/>
                    </a:lnTo>
                    <a:lnTo>
                      <a:pt x="160" y="1"/>
                    </a:lnTo>
                    <a:lnTo>
                      <a:pt x="159" y="0"/>
                    </a:lnTo>
                    <a:lnTo>
                      <a:pt x="159" y="15"/>
                    </a:lnTo>
                    <a:lnTo>
                      <a:pt x="130" y="3"/>
                    </a:lnTo>
                    <a:lnTo>
                      <a:pt x="110" y="30"/>
                    </a:lnTo>
                    <a:lnTo>
                      <a:pt x="96" y="46"/>
                    </a:lnTo>
                    <a:lnTo>
                      <a:pt x="76" y="61"/>
                    </a:lnTo>
                    <a:lnTo>
                      <a:pt x="51" y="69"/>
                    </a:lnTo>
                    <a:lnTo>
                      <a:pt x="33" y="76"/>
                    </a:lnTo>
                    <a:lnTo>
                      <a:pt x="16" y="83"/>
                    </a:lnTo>
                    <a:lnTo>
                      <a:pt x="0" y="90"/>
                    </a:lnTo>
                    <a:lnTo>
                      <a:pt x="39" y="109"/>
                    </a:lnTo>
                    <a:lnTo>
                      <a:pt x="54" y="135"/>
                    </a:lnTo>
                    <a:lnTo>
                      <a:pt x="76" y="167"/>
                    </a:lnTo>
                    <a:lnTo>
                      <a:pt x="100" y="193"/>
                    </a:lnTo>
                    <a:lnTo>
                      <a:pt x="114" y="203"/>
                    </a:lnTo>
                    <a:lnTo>
                      <a:pt x="128" y="209"/>
                    </a:lnTo>
                    <a:lnTo>
                      <a:pt x="139" y="226"/>
                    </a:lnTo>
                    <a:lnTo>
                      <a:pt x="153" y="227"/>
                    </a:lnTo>
                    <a:lnTo>
                      <a:pt x="162" y="223"/>
                    </a:lnTo>
                    <a:lnTo>
                      <a:pt x="168" y="216"/>
                    </a:lnTo>
                    <a:lnTo>
                      <a:pt x="180" y="203"/>
                    </a:lnTo>
                    <a:lnTo>
                      <a:pt x="187" y="198"/>
                    </a:lnTo>
                    <a:lnTo>
                      <a:pt x="196" y="193"/>
                    </a:lnTo>
                    <a:lnTo>
                      <a:pt x="207" y="193"/>
                    </a:lnTo>
                    <a:lnTo>
                      <a:pt x="224" y="198"/>
                    </a:lnTo>
                    <a:lnTo>
                      <a:pt x="270" y="209"/>
                    </a:lnTo>
                    <a:lnTo>
                      <a:pt x="290" y="216"/>
                    </a:lnTo>
                    <a:lnTo>
                      <a:pt x="313" y="233"/>
                    </a:lnTo>
                    <a:lnTo>
                      <a:pt x="324" y="233"/>
                    </a:lnTo>
                    <a:lnTo>
                      <a:pt x="322" y="241"/>
                    </a:lnTo>
                    <a:lnTo>
                      <a:pt x="319" y="250"/>
                    </a:lnTo>
                    <a:lnTo>
                      <a:pt x="313" y="266"/>
                    </a:lnTo>
                    <a:lnTo>
                      <a:pt x="322" y="273"/>
                    </a:lnTo>
                    <a:lnTo>
                      <a:pt x="331" y="279"/>
                    </a:lnTo>
                    <a:lnTo>
                      <a:pt x="354" y="286"/>
                    </a:lnTo>
                    <a:lnTo>
                      <a:pt x="377" y="283"/>
                    </a:lnTo>
                    <a:lnTo>
                      <a:pt x="390" y="279"/>
                    </a:lnTo>
                    <a:lnTo>
                      <a:pt x="400" y="273"/>
                    </a:lnTo>
                    <a:lnTo>
                      <a:pt x="402" y="267"/>
                    </a:lnTo>
                    <a:lnTo>
                      <a:pt x="407" y="261"/>
                    </a:lnTo>
                    <a:lnTo>
                      <a:pt x="419" y="253"/>
                    </a:lnTo>
                    <a:lnTo>
                      <a:pt x="436" y="249"/>
                    </a:lnTo>
                    <a:lnTo>
                      <a:pt x="454" y="244"/>
                    </a:lnTo>
                    <a:lnTo>
                      <a:pt x="474" y="241"/>
                    </a:lnTo>
                    <a:lnTo>
                      <a:pt x="490" y="233"/>
                    </a:lnTo>
                    <a:lnTo>
                      <a:pt x="502" y="223"/>
                    </a:lnTo>
                    <a:lnTo>
                      <a:pt x="507" y="215"/>
                    </a:lnTo>
                    <a:lnTo>
                      <a:pt x="508" y="204"/>
                    </a:lnTo>
                    <a:lnTo>
                      <a:pt x="528" y="198"/>
                    </a:lnTo>
                    <a:lnTo>
                      <a:pt x="545" y="196"/>
                    </a:lnTo>
                    <a:lnTo>
                      <a:pt x="564" y="198"/>
                    </a:lnTo>
                    <a:lnTo>
                      <a:pt x="584" y="209"/>
                    </a:lnTo>
                    <a:lnTo>
                      <a:pt x="617" y="129"/>
                    </a:lnTo>
                    <a:lnTo>
                      <a:pt x="554" y="127"/>
                    </a:lnTo>
                    <a:lnTo>
                      <a:pt x="560" y="120"/>
                    </a:lnTo>
                    <a:lnTo>
                      <a:pt x="562" y="113"/>
                    </a:lnTo>
                    <a:lnTo>
                      <a:pt x="557" y="110"/>
                    </a:lnTo>
                    <a:lnTo>
                      <a:pt x="551" y="109"/>
                    </a:lnTo>
                    <a:lnTo>
                      <a:pt x="537" y="110"/>
                    </a:lnTo>
                    <a:lnTo>
                      <a:pt x="527" y="113"/>
                    </a:lnTo>
                    <a:lnTo>
                      <a:pt x="494" y="116"/>
                    </a:lnTo>
                    <a:lnTo>
                      <a:pt x="474" y="135"/>
                    </a:lnTo>
                    <a:lnTo>
                      <a:pt x="444" y="11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8" name="Freeform 1326"/>
              <p:cNvSpPr>
                <a:spLocks/>
              </p:cNvSpPr>
              <p:nvPr/>
            </p:nvSpPr>
            <p:spPr bwMode="auto">
              <a:xfrm>
                <a:off x="4490" y="2894"/>
                <a:ext cx="370" cy="227"/>
              </a:xfrm>
              <a:custGeom>
                <a:avLst/>
                <a:gdLst>
                  <a:gd name="T0" fmla="*/ 370 w 370"/>
                  <a:gd name="T1" fmla="*/ 103 h 227"/>
                  <a:gd name="T2" fmla="*/ 337 w 370"/>
                  <a:gd name="T3" fmla="*/ 92 h 227"/>
                  <a:gd name="T4" fmla="*/ 331 w 370"/>
                  <a:gd name="T5" fmla="*/ 80 h 227"/>
                  <a:gd name="T6" fmla="*/ 325 w 370"/>
                  <a:gd name="T7" fmla="*/ 72 h 227"/>
                  <a:gd name="T8" fmla="*/ 319 w 370"/>
                  <a:gd name="T9" fmla="*/ 66 h 227"/>
                  <a:gd name="T10" fmla="*/ 311 w 370"/>
                  <a:gd name="T11" fmla="*/ 63 h 227"/>
                  <a:gd name="T12" fmla="*/ 296 w 370"/>
                  <a:gd name="T13" fmla="*/ 61 h 227"/>
                  <a:gd name="T14" fmla="*/ 284 w 370"/>
                  <a:gd name="T15" fmla="*/ 61 h 227"/>
                  <a:gd name="T16" fmla="*/ 282 w 370"/>
                  <a:gd name="T17" fmla="*/ 66 h 227"/>
                  <a:gd name="T18" fmla="*/ 277 w 370"/>
                  <a:gd name="T19" fmla="*/ 70 h 227"/>
                  <a:gd name="T20" fmla="*/ 268 w 370"/>
                  <a:gd name="T21" fmla="*/ 81 h 227"/>
                  <a:gd name="T22" fmla="*/ 262 w 370"/>
                  <a:gd name="T23" fmla="*/ 76 h 227"/>
                  <a:gd name="T24" fmla="*/ 262 w 370"/>
                  <a:gd name="T25" fmla="*/ 69 h 227"/>
                  <a:gd name="T26" fmla="*/ 260 w 370"/>
                  <a:gd name="T27" fmla="*/ 56 h 227"/>
                  <a:gd name="T28" fmla="*/ 247 w 370"/>
                  <a:gd name="T29" fmla="*/ 38 h 227"/>
                  <a:gd name="T30" fmla="*/ 231 w 370"/>
                  <a:gd name="T31" fmla="*/ 44 h 227"/>
                  <a:gd name="T32" fmla="*/ 216 w 370"/>
                  <a:gd name="T33" fmla="*/ 44 h 227"/>
                  <a:gd name="T34" fmla="*/ 202 w 370"/>
                  <a:gd name="T35" fmla="*/ 41 h 227"/>
                  <a:gd name="T36" fmla="*/ 187 w 370"/>
                  <a:gd name="T37" fmla="*/ 35 h 227"/>
                  <a:gd name="T38" fmla="*/ 173 w 370"/>
                  <a:gd name="T39" fmla="*/ 24 h 227"/>
                  <a:gd name="T40" fmla="*/ 165 w 370"/>
                  <a:gd name="T41" fmla="*/ 12 h 227"/>
                  <a:gd name="T42" fmla="*/ 160 w 370"/>
                  <a:gd name="T43" fmla="*/ 1 h 227"/>
                  <a:gd name="T44" fmla="*/ 159 w 370"/>
                  <a:gd name="T45" fmla="*/ 0 h 227"/>
                  <a:gd name="T46" fmla="*/ 159 w 370"/>
                  <a:gd name="T47" fmla="*/ 15 h 227"/>
                  <a:gd name="T48" fmla="*/ 130 w 370"/>
                  <a:gd name="T49" fmla="*/ 3 h 227"/>
                  <a:gd name="T50" fmla="*/ 110 w 370"/>
                  <a:gd name="T51" fmla="*/ 30 h 227"/>
                  <a:gd name="T52" fmla="*/ 96 w 370"/>
                  <a:gd name="T53" fmla="*/ 46 h 227"/>
                  <a:gd name="T54" fmla="*/ 76 w 370"/>
                  <a:gd name="T55" fmla="*/ 61 h 227"/>
                  <a:gd name="T56" fmla="*/ 51 w 370"/>
                  <a:gd name="T57" fmla="*/ 69 h 227"/>
                  <a:gd name="T58" fmla="*/ 33 w 370"/>
                  <a:gd name="T59" fmla="*/ 76 h 227"/>
                  <a:gd name="T60" fmla="*/ 16 w 370"/>
                  <a:gd name="T61" fmla="*/ 83 h 227"/>
                  <a:gd name="T62" fmla="*/ 0 w 370"/>
                  <a:gd name="T63" fmla="*/ 90 h 227"/>
                  <a:gd name="T64" fmla="*/ 39 w 370"/>
                  <a:gd name="T65" fmla="*/ 109 h 227"/>
                  <a:gd name="T66" fmla="*/ 54 w 370"/>
                  <a:gd name="T67" fmla="*/ 135 h 227"/>
                  <a:gd name="T68" fmla="*/ 76 w 370"/>
                  <a:gd name="T69" fmla="*/ 167 h 227"/>
                  <a:gd name="T70" fmla="*/ 100 w 370"/>
                  <a:gd name="T71" fmla="*/ 193 h 227"/>
                  <a:gd name="T72" fmla="*/ 114 w 370"/>
                  <a:gd name="T73" fmla="*/ 203 h 227"/>
                  <a:gd name="T74" fmla="*/ 128 w 370"/>
                  <a:gd name="T75" fmla="*/ 209 h 227"/>
                  <a:gd name="T76" fmla="*/ 139 w 370"/>
                  <a:gd name="T77" fmla="*/ 226 h 227"/>
                  <a:gd name="T78" fmla="*/ 153 w 370"/>
                  <a:gd name="T79" fmla="*/ 227 h 227"/>
                  <a:gd name="T80" fmla="*/ 204 w 370"/>
                  <a:gd name="T81" fmla="*/ 215 h 227"/>
                  <a:gd name="T82" fmla="*/ 227 w 370"/>
                  <a:gd name="T83" fmla="*/ 209 h 227"/>
                  <a:gd name="T84" fmla="*/ 242 w 370"/>
                  <a:gd name="T85" fmla="*/ 203 h 227"/>
                  <a:gd name="T86" fmla="*/ 370 w 370"/>
                  <a:gd name="T87" fmla="*/ 103 h 2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0"/>
                  <a:gd name="T133" fmla="*/ 0 h 227"/>
                  <a:gd name="T134" fmla="*/ 370 w 370"/>
                  <a:gd name="T135" fmla="*/ 227 h 2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0" h="227">
                    <a:moveTo>
                      <a:pt x="370" y="103"/>
                    </a:moveTo>
                    <a:lnTo>
                      <a:pt x="337" y="92"/>
                    </a:lnTo>
                    <a:lnTo>
                      <a:pt x="331" y="80"/>
                    </a:lnTo>
                    <a:lnTo>
                      <a:pt x="325" y="72"/>
                    </a:lnTo>
                    <a:lnTo>
                      <a:pt x="319" y="66"/>
                    </a:lnTo>
                    <a:lnTo>
                      <a:pt x="311" y="63"/>
                    </a:lnTo>
                    <a:lnTo>
                      <a:pt x="296" y="61"/>
                    </a:lnTo>
                    <a:lnTo>
                      <a:pt x="284" y="61"/>
                    </a:lnTo>
                    <a:lnTo>
                      <a:pt x="282" y="66"/>
                    </a:lnTo>
                    <a:lnTo>
                      <a:pt x="277" y="70"/>
                    </a:lnTo>
                    <a:lnTo>
                      <a:pt x="268" y="81"/>
                    </a:lnTo>
                    <a:lnTo>
                      <a:pt x="262" y="76"/>
                    </a:lnTo>
                    <a:lnTo>
                      <a:pt x="262" y="69"/>
                    </a:lnTo>
                    <a:lnTo>
                      <a:pt x="260" y="56"/>
                    </a:lnTo>
                    <a:lnTo>
                      <a:pt x="247" y="38"/>
                    </a:lnTo>
                    <a:lnTo>
                      <a:pt x="231" y="44"/>
                    </a:lnTo>
                    <a:lnTo>
                      <a:pt x="216" y="44"/>
                    </a:lnTo>
                    <a:lnTo>
                      <a:pt x="202" y="41"/>
                    </a:lnTo>
                    <a:lnTo>
                      <a:pt x="187" y="35"/>
                    </a:lnTo>
                    <a:lnTo>
                      <a:pt x="173" y="24"/>
                    </a:lnTo>
                    <a:lnTo>
                      <a:pt x="165" y="12"/>
                    </a:lnTo>
                    <a:lnTo>
                      <a:pt x="160" y="1"/>
                    </a:lnTo>
                    <a:lnTo>
                      <a:pt x="159" y="0"/>
                    </a:lnTo>
                    <a:lnTo>
                      <a:pt x="159" y="15"/>
                    </a:lnTo>
                    <a:lnTo>
                      <a:pt x="130" y="3"/>
                    </a:lnTo>
                    <a:lnTo>
                      <a:pt x="110" y="30"/>
                    </a:lnTo>
                    <a:lnTo>
                      <a:pt x="96" y="46"/>
                    </a:lnTo>
                    <a:lnTo>
                      <a:pt x="76" y="61"/>
                    </a:lnTo>
                    <a:lnTo>
                      <a:pt x="51" y="69"/>
                    </a:lnTo>
                    <a:lnTo>
                      <a:pt x="33" y="76"/>
                    </a:lnTo>
                    <a:lnTo>
                      <a:pt x="16" y="83"/>
                    </a:lnTo>
                    <a:lnTo>
                      <a:pt x="0" y="90"/>
                    </a:lnTo>
                    <a:lnTo>
                      <a:pt x="39" y="109"/>
                    </a:lnTo>
                    <a:lnTo>
                      <a:pt x="54" y="135"/>
                    </a:lnTo>
                    <a:lnTo>
                      <a:pt x="76" y="167"/>
                    </a:lnTo>
                    <a:lnTo>
                      <a:pt x="100" y="193"/>
                    </a:lnTo>
                    <a:lnTo>
                      <a:pt x="114" y="203"/>
                    </a:lnTo>
                    <a:lnTo>
                      <a:pt x="128" y="209"/>
                    </a:lnTo>
                    <a:lnTo>
                      <a:pt x="139" y="226"/>
                    </a:lnTo>
                    <a:lnTo>
                      <a:pt x="153" y="227"/>
                    </a:lnTo>
                    <a:lnTo>
                      <a:pt x="204" y="215"/>
                    </a:lnTo>
                    <a:lnTo>
                      <a:pt x="227" y="209"/>
                    </a:lnTo>
                    <a:lnTo>
                      <a:pt x="242" y="203"/>
                    </a:lnTo>
                    <a:lnTo>
                      <a:pt x="370" y="10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9" name="Freeform 1327"/>
              <p:cNvSpPr>
                <a:spLocks/>
              </p:cNvSpPr>
              <p:nvPr/>
            </p:nvSpPr>
            <p:spPr bwMode="auto">
              <a:xfrm>
                <a:off x="4490" y="2894"/>
                <a:ext cx="370" cy="227"/>
              </a:xfrm>
              <a:custGeom>
                <a:avLst/>
                <a:gdLst>
                  <a:gd name="T0" fmla="*/ 370 w 370"/>
                  <a:gd name="T1" fmla="*/ 103 h 227"/>
                  <a:gd name="T2" fmla="*/ 337 w 370"/>
                  <a:gd name="T3" fmla="*/ 92 h 227"/>
                  <a:gd name="T4" fmla="*/ 331 w 370"/>
                  <a:gd name="T5" fmla="*/ 80 h 227"/>
                  <a:gd name="T6" fmla="*/ 325 w 370"/>
                  <a:gd name="T7" fmla="*/ 72 h 227"/>
                  <a:gd name="T8" fmla="*/ 319 w 370"/>
                  <a:gd name="T9" fmla="*/ 66 h 227"/>
                  <a:gd name="T10" fmla="*/ 311 w 370"/>
                  <a:gd name="T11" fmla="*/ 63 h 227"/>
                  <a:gd name="T12" fmla="*/ 296 w 370"/>
                  <a:gd name="T13" fmla="*/ 61 h 227"/>
                  <a:gd name="T14" fmla="*/ 284 w 370"/>
                  <a:gd name="T15" fmla="*/ 61 h 227"/>
                  <a:gd name="T16" fmla="*/ 282 w 370"/>
                  <a:gd name="T17" fmla="*/ 66 h 227"/>
                  <a:gd name="T18" fmla="*/ 277 w 370"/>
                  <a:gd name="T19" fmla="*/ 70 h 227"/>
                  <a:gd name="T20" fmla="*/ 268 w 370"/>
                  <a:gd name="T21" fmla="*/ 81 h 227"/>
                  <a:gd name="T22" fmla="*/ 262 w 370"/>
                  <a:gd name="T23" fmla="*/ 76 h 227"/>
                  <a:gd name="T24" fmla="*/ 262 w 370"/>
                  <a:gd name="T25" fmla="*/ 69 h 227"/>
                  <a:gd name="T26" fmla="*/ 260 w 370"/>
                  <a:gd name="T27" fmla="*/ 56 h 227"/>
                  <a:gd name="T28" fmla="*/ 247 w 370"/>
                  <a:gd name="T29" fmla="*/ 38 h 227"/>
                  <a:gd name="T30" fmla="*/ 231 w 370"/>
                  <a:gd name="T31" fmla="*/ 44 h 227"/>
                  <a:gd name="T32" fmla="*/ 216 w 370"/>
                  <a:gd name="T33" fmla="*/ 44 h 227"/>
                  <a:gd name="T34" fmla="*/ 202 w 370"/>
                  <a:gd name="T35" fmla="*/ 41 h 227"/>
                  <a:gd name="T36" fmla="*/ 187 w 370"/>
                  <a:gd name="T37" fmla="*/ 35 h 227"/>
                  <a:gd name="T38" fmla="*/ 173 w 370"/>
                  <a:gd name="T39" fmla="*/ 24 h 227"/>
                  <a:gd name="T40" fmla="*/ 165 w 370"/>
                  <a:gd name="T41" fmla="*/ 12 h 227"/>
                  <a:gd name="T42" fmla="*/ 160 w 370"/>
                  <a:gd name="T43" fmla="*/ 1 h 227"/>
                  <a:gd name="T44" fmla="*/ 159 w 370"/>
                  <a:gd name="T45" fmla="*/ 0 h 227"/>
                  <a:gd name="T46" fmla="*/ 159 w 370"/>
                  <a:gd name="T47" fmla="*/ 15 h 227"/>
                  <a:gd name="T48" fmla="*/ 130 w 370"/>
                  <a:gd name="T49" fmla="*/ 3 h 227"/>
                  <a:gd name="T50" fmla="*/ 110 w 370"/>
                  <a:gd name="T51" fmla="*/ 30 h 227"/>
                  <a:gd name="T52" fmla="*/ 96 w 370"/>
                  <a:gd name="T53" fmla="*/ 46 h 227"/>
                  <a:gd name="T54" fmla="*/ 76 w 370"/>
                  <a:gd name="T55" fmla="*/ 61 h 227"/>
                  <a:gd name="T56" fmla="*/ 51 w 370"/>
                  <a:gd name="T57" fmla="*/ 69 h 227"/>
                  <a:gd name="T58" fmla="*/ 33 w 370"/>
                  <a:gd name="T59" fmla="*/ 76 h 227"/>
                  <a:gd name="T60" fmla="*/ 16 w 370"/>
                  <a:gd name="T61" fmla="*/ 83 h 227"/>
                  <a:gd name="T62" fmla="*/ 0 w 370"/>
                  <a:gd name="T63" fmla="*/ 90 h 227"/>
                  <a:gd name="T64" fmla="*/ 39 w 370"/>
                  <a:gd name="T65" fmla="*/ 109 h 227"/>
                  <a:gd name="T66" fmla="*/ 54 w 370"/>
                  <a:gd name="T67" fmla="*/ 135 h 227"/>
                  <a:gd name="T68" fmla="*/ 76 w 370"/>
                  <a:gd name="T69" fmla="*/ 167 h 227"/>
                  <a:gd name="T70" fmla="*/ 100 w 370"/>
                  <a:gd name="T71" fmla="*/ 193 h 227"/>
                  <a:gd name="T72" fmla="*/ 114 w 370"/>
                  <a:gd name="T73" fmla="*/ 203 h 227"/>
                  <a:gd name="T74" fmla="*/ 128 w 370"/>
                  <a:gd name="T75" fmla="*/ 209 h 227"/>
                  <a:gd name="T76" fmla="*/ 139 w 370"/>
                  <a:gd name="T77" fmla="*/ 226 h 227"/>
                  <a:gd name="T78" fmla="*/ 153 w 370"/>
                  <a:gd name="T79" fmla="*/ 227 h 227"/>
                  <a:gd name="T80" fmla="*/ 204 w 370"/>
                  <a:gd name="T81" fmla="*/ 215 h 227"/>
                  <a:gd name="T82" fmla="*/ 227 w 370"/>
                  <a:gd name="T83" fmla="*/ 209 h 227"/>
                  <a:gd name="T84" fmla="*/ 242 w 370"/>
                  <a:gd name="T85" fmla="*/ 203 h 227"/>
                  <a:gd name="T86" fmla="*/ 370 w 370"/>
                  <a:gd name="T87" fmla="*/ 103 h 2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0"/>
                  <a:gd name="T133" fmla="*/ 0 h 227"/>
                  <a:gd name="T134" fmla="*/ 370 w 370"/>
                  <a:gd name="T135" fmla="*/ 227 h 2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0" h="227">
                    <a:moveTo>
                      <a:pt x="370" y="103"/>
                    </a:moveTo>
                    <a:lnTo>
                      <a:pt x="337" y="92"/>
                    </a:lnTo>
                    <a:lnTo>
                      <a:pt x="331" y="80"/>
                    </a:lnTo>
                    <a:lnTo>
                      <a:pt x="325" y="72"/>
                    </a:lnTo>
                    <a:lnTo>
                      <a:pt x="319" y="66"/>
                    </a:lnTo>
                    <a:lnTo>
                      <a:pt x="311" y="63"/>
                    </a:lnTo>
                    <a:lnTo>
                      <a:pt x="296" y="61"/>
                    </a:lnTo>
                    <a:lnTo>
                      <a:pt x="284" y="61"/>
                    </a:lnTo>
                    <a:lnTo>
                      <a:pt x="282" y="66"/>
                    </a:lnTo>
                    <a:lnTo>
                      <a:pt x="277" y="70"/>
                    </a:lnTo>
                    <a:lnTo>
                      <a:pt x="268" y="81"/>
                    </a:lnTo>
                    <a:lnTo>
                      <a:pt x="262" y="76"/>
                    </a:lnTo>
                    <a:lnTo>
                      <a:pt x="262" y="69"/>
                    </a:lnTo>
                    <a:lnTo>
                      <a:pt x="260" y="56"/>
                    </a:lnTo>
                    <a:lnTo>
                      <a:pt x="247" y="38"/>
                    </a:lnTo>
                    <a:lnTo>
                      <a:pt x="231" y="44"/>
                    </a:lnTo>
                    <a:lnTo>
                      <a:pt x="216" y="44"/>
                    </a:lnTo>
                    <a:lnTo>
                      <a:pt x="202" y="41"/>
                    </a:lnTo>
                    <a:lnTo>
                      <a:pt x="187" y="35"/>
                    </a:lnTo>
                    <a:lnTo>
                      <a:pt x="173" y="24"/>
                    </a:lnTo>
                    <a:lnTo>
                      <a:pt x="165" y="12"/>
                    </a:lnTo>
                    <a:lnTo>
                      <a:pt x="160" y="1"/>
                    </a:lnTo>
                    <a:lnTo>
                      <a:pt x="159" y="0"/>
                    </a:lnTo>
                    <a:lnTo>
                      <a:pt x="159" y="15"/>
                    </a:lnTo>
                    <a:lnTo>
                      <a:pt x="130" y="3"/>
                    </a:lnTo>
                    <a:lnTo>
                      <a:pt x="110" y="30"/>
                    </a:lnTo>
                    <a:lnTo>
                      <a:pt x="96" y="46"/>
                    </a:lnTo>
                    <a:lnTo>
                      <a:pt x="76" y="61"/>
                    </a:lnTo>
                    <a:lnTo>
                      <a:pt x="51" y="69"/>
                    </a:lnTo>
                    <a:lnTo>
                      <a:pt x="33" y="76"/>
                    </a:lnTo>
                    <a:lnTo>
                      <a:pt x="16" y="83"/>
                    </a:lnTo>
                    <a:lnTo>
                      <a:pt x="0" y="90"/>
                    </a:lnTo>
                    <a:lnTo>
                      <a:pt x="39" y="109"/>
                    </a:lnTo>
                    <a:lnTo>
                      <a:pt x="54" y="135"/>
                    </a:lnTo>
                    <a:lnTo>
                      <a:pt x="76" y="167"/>
                    </a:lnTo>
                    <a:lnTo>
                      <a:pt x="100" y="193"/>
                    </a:lnTo>
                    <a:lnTo>
                      <a:pt x="114" y="203"/>
                    </a:lnTo>
                    <a:lnTo>
                      <a:pt x="128" y="209"/>
                    </a:lnTo>
                    <a:lnTo>
                      <a:pt x="139" y="226"/>
                    </a:lnTo>
                    <a:lnTo>
                      <a:pt x="153" y="227"/>
                    </a:lnTo>
                    <a:lnTo>
                      <a:pt x="204" y="215"/>
                    </a:lnTo>
                    <a:lnTo>
                      <a:pt x="227" y="209"/>
                    </a:lnTo>
                    <a:lnTo>
                      <a:pt x="242" y="203"/>
                    </a:lnTo>
                    <a:lnTo>
                      <a:pt x="370" y="10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0" name="Freeform 1328"/>
              <p:cNvSpPr>
                <a:spLocks/>
              </p:cNvSpPr>
              <p:nvPr/>
            </p:nvSpPr>
            <p:spPr bwMode="auto">
              <a:xfrm>
                <a:off x="4341" y="3087"/>
                <a:ext cx="474" cy="231"/>
              </a:xfrm>
              <a:custGeom>
                <a:avLst/>
                <a:gdLst>
                  <a:gd name="T0" fmla="*/ 437 w 474"/>
                  <a:gd name="T1" fmla="*/ 130 h 231"/>
                  <a:gd name="T2" fmla="*/ 414 w 474"/>
                  <a:gd name="T3" fmla="*/ 106 h 231"/>
                  <a:gd name="T4" fmla="*/ 431 w 474"/>
                  <a:gd name="T5" fmla="*/ 97 h 231"/>
                  <a:gd name="T6" fmla="*/ 440 w 474"/>
                  <a:gd name="T7" fmla="*/ 94 h 231"/>
                  <a:gd name="T8" fmla="*/ 454 w 474"/>
                  <a:gd name="T9" fmla="*/ 94 h 231"/>
                  <a:gd name="T10" fmla="*/ 457 w 474"/>
                  <a:gd name="T11" fmla="*/ 82 h 231"/>
                  <a:gd name="T12" fmla="*/ 463 w 474"/>
                  <a:gd name="T13" fmla="*/ 66 h 231"/>
                  <a:gd name="T14" fmla="*/ 471 w 474"/>
                  <a:gd name="T15" fmla="*/ 51 h 231"/>
                  <a:gd name="T16" fmla="*/ 474 w 474"/>
                  <a:gd name="T17" fmla="*/ 40 h 231"/>
                  <a:gd name="T18" fmla="*/ 460 w 474"/>
                  <a:gd name="T19" fmla="*/ 40 h 231"/>
                  <a:gd name="T20" fmla="*/ 454 w 474"/>
                  <a:gd name="T21" fmla="*/ 33 h 231"/>
                  <a:gd name="T22" fmla="*/ 446 w 474"/>
                  <a:gd name="T23" fmla="*/ 28 h 231"/>
                  <a:gd name="T24" fmla="*/ 431 w 474"/>
                  <a:gd name="T25" fmla="*/ 19 h 231"/>
                  <a:gd name="T26" fmla="*/ 357 w 474"/>
                  <a:gd name="T27" fmla="*/ 0 h 231"/>
                  <a:gd name="T28" fmla="*/ 342 w 474"/>
                  <a:gd name="T29" fmla="*/ 2 h 231"/>
                  <a:gd name="T30" fmla="*/ 334 w 474"/>
                  <a:gd name="T31" fmla="*/ 5 h 231"/>
                  <a:gd name="T32" fmla="*/ 328 w 474"/>
                  <a:gd name="T33" fmla="*/ 13 h 231"/>
                  <a:gd name="T34" fmla="*/ 320 w 474"/>
                  <a:gd name="T35" fmla="*/ 22 h 231"/>
                  <a:gd name="T36" fmla="*/ 311 w 474"/>
                  <a:gd name="T37" fmla="*/ 28 h 231"/>
                  <a:gd name="T38" fmla="*/ 302 w 474"/>
                  <a:gd name="T39" fmla="*/ 33 h 231"/>
                  <a:gd name="T40" fmla="*/ 288 w 474"/>
                  <a:gd name="T41" fmla="*/ 34 h 231"/>
                  <a:gd name="T42" fmla="*/ 268 w 474"/>
                  <a:gd name="T43" fmla="*/ 39 h 231"/>
                  <a:gd name="T44" fmla="*/ 242 w 474"/>
                  <a:gd name="T45" fmla="*/ 53 h 231"/>
                  <a:gd name="T46" fmla="*/ 216 w 474"/>
                  <a:gd name="T47" fmla="*/ 71 h 231"/>
                  <a:gd name="T48" fmla="*/ 193 w 474"/>
                  <a:gd name="T49" fmla="*/ 91 h 231"/>
                  <a:gd name="T50" fmla="*/ 203 w 474"/>
                  <a:gd name="T51" fmla="*/ 97 h 231"/>
                  <a:gd name="T52" fmla="*/ 213 w 474"/>
                  <a:gd name="T53" fmla="*/ 111 h 231"/>
                  <a:gd name="T54" fmla="*/ 166 w 474"/>
                  <a:gd name="T55" fmla="*/ 116 h 231"/>
                  <a:gd name="T56" fmla="*/ 137 w 474"/>
                  <a:gd name="T57" fmla="*/ 119 h 231"/>
                  <a:gd name="T58" fmla="*/ 109 w 474"/>
                  <a:gd name="T59" fmla="*/ 125 h 231"/>
                  <a:gd name="T60" fmla="*/ 85 w 474"/>
                  <a:gd name="T61" fmla="*/ 136 h 231"/>
                  <a:gd name="T62" fmla="*/ 65 w 474"/>
                  <a:gd name="T63" fmla="*/ 153 h 231"/>
                  <a:gd name="T64" fmla="*/ 29 w 474"/>
                  <a:gd name="T65" fmla="*/ 123 h 231"/>
                  <a:gd name="T66" fmla="*/ 0 w 474"/>
                  <a:gd name="T67" fmla="*/ 126 h 231"/>
                  <a:gd name="T68" fmla="*/ 19 w 474"/>
                  <a:gd name="T69" fmla="*/ 148 h 231"/>
                  <a:gd name="T70" fmla="*/ 11 w 474"/>
                  <a:gd name="T71" fmla="*/ 170 h 231"/>
                  <a:gd name="T72" fmla="*/ 53 w 474"/>
                  <a:gd name="T73" fmla="*/ 186 h 231"/>
                  <a:gd name="T74" fmla="*/ 62 w 474"/>
                  <a:gd name="T75" fmla="*/ 199 h 231"/>
                  <a:gd name="T76" fmla="*/ 96 w 474"/>
                  <a:gd name="T77" fmla="*/ 203 h 231"/>
                  <a:gd name="T78" fmla="*/ 151 w 474"/>
                  <a:gd name="T79" fmla="*/ 171 h 231"/>
                  <a:gd name="T80" fmla="*/ 251 w 474"/>
                  <a:gd name="T81" fmla="*/ 231 h 231"/>
                  <a:gd name="T82" fmla="*/ 323 w 474"/>
                  <a:gd name="T83" fmla="*/ 230 h 231"/>
                  <a:gd name="T84" fmla="*/ 337 w 474"/>
                  <a:gd name="T85" fmla="*/ 216 h 231"/>
                  <a:gd name="T86" fmla="*/ 353 w 474"/>
                  <a:gd name="T87" fmla="*/ 206 h 231"/>
                  <a:gd name="T88" fmla="*/ 371 w 474"/>
                  <a:gd name="T89" fmla="*/ 203 h 231"/>
                  <a:gd name="T90" fmla="*/ 391 w 474"/>
                  <a:gd name="T91" fmla="*/ 197 h 231"/>
                  <a:gd name="T92" fmla="*/ 413 w 474"/>
                  <a:gd name="T93" fmla="*/ 188 h 231"/>
                  <a:gd name="T94" fmla="*/ 423 w 474"/>
                  <a:gd name="T95" fmla="*/ 180 h 231"/>
                  <a:gd name="T96" fmla="*/ 433 w 474"/>
                  <a:gd name="T97" fmla="*/ 165 h 231"/>
                  <a:gd name="T98" fmla="*/ 437 w 474"/>
                  <a:gd name="T99" fmla="*/ 146 h 231"/>
                  <a:gd name="T100" fmla="*/ 437 w 474"/>
                  <a:gd name="T101" fmla="*/ 130 h 2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4"/>
                  <a:gd name="T154" fmla="*/ 0 h 231"/>
                  <a:gd name="T155" fmla="*/ 474 w 474"/>
                  <a:gd name="T156" fmla="*/ 231 h 2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4" h="231">
                    <a:moveTo>
                      <a:pt x="437" y="130"/>
                    </a:moveTo>
                    <a:lnTo>
                      <a:pt x="414" y="106"/>
                    </a:lnTo>
                    <a:lnTo>
                      <a:pt x="431" y="97"/>
                    </a:lnTo>
                    <a:lnTo>
                      <a:pt x="440" y="94"/>
                    </a:lnTo>
                    <a:lnTo>
                      <a:pt x="454" y="94"/>
                    </a:lnTo>
                    <a:lnTo>
                      <a:pt x="457" y="82"/>
                    </a:lnTo>
                    <a:lnTo>
                      <a:pt x="463" y="66"/>
                    </a:lnTo>
                    <a:lnTo>
                      <a:pt x="471" y="51"/>
                    </a:lnTo>
                    <a:lnTo>
                      <a:pt x="474" y="40"/>
                    </a:lnTo>
                    <a:lnTo>
                      <a:pt x="460" y="40"/>
                    </a:lnTo>
                    <a:lnTo>
                      <a:pt x="454" y="33"/>
                    </a:lnTo>
                    <a:lnTo>
                      <a:pt x="446" y="28"/>
                    </a:lnTo>
                    <a:lnTo>
                      <a:pt x="431" y="19"/>
                    </a:lnTo>
                    <a:lnTo>
                      <a:pt x="357" y="0"/>
                    </a:lnTo>
                    <a:lnTo>
                      <a:pt x="342" y="2"/>
                    </a:lnTo>
                    <a:lnTo>
                      <a:pt x="334" y="5"/>
                    </a:lnTo>
                    <a:lnTo>
                      <a:pt x="328" y="13"/>
                    </a:lnTo>
                    <a:lnTo>
                      <a:pt x="320" y="22"/>
                    </a:lnTo>
                    <a:lnTo>
                      <a:pt x="311" y="28"/>
                    </a:lnTo>
                    <a:lnTo>
                      <a:pt x="302" y="33"/>
                    </a:lnTo>
                    <a:lnTo>
                      <a:pt x="288" y="34"/>
                    </a:lnTo>
                    <a:lnTo>
                      <a:pt x="268" y="39"/>
                    </a:lnTo>
                    <a:lnTo>
                      <a:pt x="242" y="53"/>
                    </a:lnTo>
                    <a:lnTo>
                      <a:pt x="216" y="71"/>
                    </a:lnTo>
                    <a:lnTo>
                      <a:pt x="193" y="91"/>
                    </a:lnTo>
                    <a:lnTo>
                      <a:pt x="203" y="97"/>
                    </a:lnTo>
                    <a:lnTo>
                      <a:pt x="213" y="111"/>
                    </a:lnTo>
                    <a:lnTo>
                      <a:pt x="166" y="116"/>
                    </a:lnTo>
                    <a:lnTo>
                      <a:pt x="137" y="119"/>
                    </a:lnTo>
                    <a:lnTo>
                      <a:pt x="109" y="125"/>
                    </a:lnTo>
                    <a:lnTo>
                      <a:pt x="85" y="136"/>
                    </a:lnTo>
                    <a:lnTo>
                      <a:pt x="65" y="153"/>
                    </a:lnTo>
                    <a:lnTo>
                      <a:pt x="29" y="123"/>
                    </a:lnTo>
                    <a:lnTo>
                      <a:pt x="0" y="126"/>
                    </a:lnTo>
                    <a:lnTo>
                      <a:pt x="19" y="148"/>
                    </a:lnTo>
                    <a:lnTo>
                      <a:pt x="11" y="170"/>
                    </a:lnTo>
                    <a:lnTo>
                      <a:pt x="53" y="186"/>
                    </a:lnTo>
                    <a:lnTo>
                      <a:pt x="62" y="199"/>
                    </a:lnTo>
                    <a:lnTo>
                      <a:pt x="96" y="203"/>
                    </a:lnTo>
                    <a:lnTo>
                      <a:pt x="151" y="171"/>
                    </a:lnTo>
                    <a:lnTo>
                      <a:pt x="251" y="231"/>
                    </a:lnTo>
                    <a:lnTo>
                      <a:pt x="323" y="230"/>
                    </a:lnTo>
                    <a:lnTo>
                      <a:pt x="337" y="216"/>
                    </a:lnTo>
                    <a:lnTo>
                      <a:pt x="353" y="206"/>
                    </a:lnTo>
                    <a:lnTo>
                      <a:pt x="371" y="203"/>
                    </a:lnTo>
                    <a:lnTo>
                      <a:pt x="391" y="197"/>
                    </a:lnTo>
                    <a:lnTo>
                      <a:pt x="413" y="188"/>
                    </a:lnTo>
                    <a:lnTo>
                      <a:pt x="423" y="180"/>
                    </a:lnTo>
                    <a:lnTo>
                      <a:pt x="433" y="165"/>
                    </a:lnTo>
                    <a:lnTo>
                      <a:pt x="437" y="146"/>
                    </a:lnTo>
                    <a:lnTo>
                      <a:pt x="437" y="13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1" name="Freeform 1329"/>
              <p:cNvSpPr>
                <a:spLocks/>
              </p:cNvSpPr>
              <p:nvPr/>
            </p:nvSpPr>
            <p:spPr bwMode="auto">
              <a:xfrm>
                <a:off x="4341" y="3087"/>
                <a:ext cx="474" cy="231"/>
              </a:xfrm>
              <a:custGeom>
                <a:avLst/>
                <a:gdLst>
                  <a:gd name="T0" fmla="*/ 437 w 474"/>
                  <a:gd name="T1" fmla="*/ 130 h 231"/>
                  <a:gd name="T2" fmla="*/ 414 w 474"/>
                  <a:gd name="T3" fmla="*/ 106 h 231"/>
                  <a:gd name="T4" fmla="*/ 431 w 474"/>
                  <a:gd name="T5" fmla="*/ 97 h 231"/>
                  <a:gd name="T6" fmla="*/ 440 w 474"/>
                  <a:gd name="T7" fmla="*/ 94 h 231"/>
                  <a:gd name="T8" fmla="*/ 454 w 474"/>
                  <a:gd name="T9" fmla="*/ 94 h 231"/>
                  <a:gd name="T10" fmla="*/ 457 w 474"/>
                  <a:gd name="T11" fmla="*/ 82 h 231"/>
                  <a:gd name="T12" fmla="*/ 463 w 474"/>
                  <a:gd name="T13" fmla="*/ 66 h 231"/>
                  <a:gd name="T14" fmla="*/ 471 w 474"/>
                  <a:gd name="T15" fmla="*/ 51 h 231"/>
                  <a:gd name="T16" fmla="*/ 474 w 474"/>
                  <a:gd name="T17" fmla="*/ 40 h 231"/>
                  <a:gd name="T18" fmla="*/ 460 w 474"/>
                  <a:gd name="T19" fmla="*/ 40 h 231"/>
                  <a:gd name="T20" fmla="*/ 454 w 474"/>
                  <a:gd name="T21" fmla="*/ 33 h 231"/>
                  <a:gd name="T22" fmla="*/ 446 w 474"/>
                  <a:gd name="T23" fmla="*/ 28 h 231"/>
                  <a:gd name="T24" fmla="*/ 431 w 474"/>
                  <a:gd name="T25" fmla="*/ 19 h 231"/>
                  <a:gd name="T26" fmla="*/ 357 w 474"/>
                  <a:gd name="T27" fmla="*/ 0 h 231"/>
                  <a:gd name="T28" fmla="*/ 342 w 474"/>
                  <a:gd name="T29" fmla="*/ 2 h 231"/>
                  <a:gd name="T30" fmla="*/ 334 w 474"/>
                  <a:gd name="T31" fmla="*/ 5 h 231"/>
                  <a:gd name="T32" fmla="*/ 328 w 474"/>
                  <a:gd name="T33" fmla="*/ 13 h 231"/>
                  <a:gd name="T34" fmla="*/ 320 w 474"/>
                  <a:gd name="T35" fmla="*/ 22 h 231"/>
                  <a:gd name="T36" fmla="*/ 311 w 474"/>
                  <a:gd name="T37" fmla="*/ 28 h 231"/>
                  <a:gd name="T38" fmla="*/ 302 w 474"/>
                  <a:gd name="T39" fmla="*/ 33 h 231"/>
                  <a:gd name="T40" fmla="*/ 288 w 474"/>
                  <a:gd name="T41" fmla="*/ 34 h 231"/>
                  <a:gd name="T42" fmla="*/ 268 w 474"/>
                  <a:gd name="T43" fmla="*/ 39 h 231"/>
                  <a:gd name="T44" fmla="*/ 242 w 474"/>
                  <a:gd name="T45" fmla="*/ 53 h 231"/>
                  <a:gd name="T46" fmla="*/ 216 w 474"/>
                  <a:gd name="T47" fmla="*/ 71 h 231"/>
                  <a:gd name="T48" fmla="*/ 193 w 474"/>
                  <a:gd name="T49" fmla="*/ 91 h 231"/>
                  <a:gd name="T50" fmla="*/ 203 w 474"/>
                  <a:gd name="T51" fmla="*/ 97 h 231"/>
                  <a:gd name="T52" fmla="*/ 213 w 474"/>
                  <a:gd name="T53" fmla="*/ 111 h 231"/>
                  <a:gd name="T54" fmla="*/ 166 w 474"/>
                  <a:gd name="T55" fmla="*/ 116 h 231"/>
                  <a:gd name="T56" fmla="*/ 137 w 474"/>
                  <a:gd name="T57" fmla="*/ 119 h 231"/>
                  <a:gd name="T58" fmla="*/ 109 w 474"/>
                  <a:gd name="T59" fmla="*/ 125 h 231"/>
                  <a:gd name="T60" fmla="*/ 85 w 474"/>
                  <a:gd name="T61" fmla="*/ 136 h 231"/>
                  <a:gd name="T62" fmla="*/ 65 w 474"/>
                  <a:gd name="T63" fmla="*/ 153 h 231"/>
                  <a:gd name="T64" fmla="*/ 29 w 474"/>
                  <a:gd name="T65" fmla="*/ 123 h 231"/>
                  <a:gd name="T66" fmla="*/ 0 w 474"/>
                  <a:gd name="T67" fmla="*/ 126 h 231"/>
                  <a:gd name="T68" fmla="*/ 19 w 474"/>
                  <a:gd name="T69" fmla="*/ 148 h 231"/>
                  <a:gd name="T70" fmla="*/ 11 w 474"/>
                  <a:gd name="T71" fmla="*/ 170 h 231"/>
                  <a:gd name="T72" fmla="*/ 53 w 474"/>
                  <a:gd name="T73" fmla="*/ 186 h 231"/>
                  <a:gd name="T74" fmla="*/ 62 w 474"/>
                  <a:gd name="T75" fmla="*/ 199 h 231"/>
                  <a:gd name="T76" fmla="*/ 96 w 474"/>
                  <a:gd name="T77" fmla="*/ 203 h 231"/>
                  <a:gd name="T78" fmla="*/ 151 w 474"/>
                  <a:gd name="T79" fmla="*/ 171 h 231"/>
                  <a:gd name="T80" fmla="*/ 251 w 474"/>
                  <a:gd name="T81" fmla="*/ 231 h 231"/>
                  <a:gd name="T82" fmla="*/ 323 w 474"/>
                  <a:gd name="T83" fmla="*/ 230 h 231"/>
                  <a:gd name="T84" fmla="*/ 337 w 474"/>
                  <a:gd name="T85" fmla="*/ 216 h 231"/>
                  <a:gd name="T86" fmla="*/ 353 w 474"/>
                  <a:gd name="T87" fmla="*/ 206 h 231"/>
                  <a:gd name="T88" fmla="*/ 371 w 474"/>
                  <a:gd name="T89" fmla="*/ 203 h 231"/>
                  <a:gd name="T90" fmla="*/ 391 w 474"/>
                  <a:gd name="T91" fmla="*/ 197 h 231"/>
                  <a:gd name="T92" fmla="*/ 413 w 474"/>
                  <a:gd name="T93" fmla="*/ 188 h 231"/>
                  <a:gd name="T94" fmla="*/ 423 w 474"/>
                  <a:gd name="T95" fmla="*/ 180 h 231"/>
                  <a:gd name="T96" fmla="*/ 433 w 474"/>
                  <a:gd name="T97" fmla="*/ 165 h 231"/>
                  <a:gd name="T98" fmla="*/ 437 w 474"/>
                  <a:gd name="T99" fmla="*/ 146 h 231"/>
                  <a:gd name="T100" fmla="*/ 437 w 474"/>
                  <a:gd name="T101" fmla="*/ 130 h 2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4"/>
                  <a:gd name="T154" fmla="*/ 0 h 231"/>
                  <a:gd name="T155" fmla="*/ 474 w 474"/>
                  <a:gd name="T156" fmla="*/ 231 h 2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4" h="231">
                    <a:moveTo>
                      <a:pt x="437" y="130"/>
                    </a:moveTo>
                    <a:lnTo>
                      <a:pt x="414" y="106"/>
                    </a:lnTo>
                    <a:lnTo>
                      <a:pt x="431" y="97"/>
                    </a:lnTo>
                    <a:lnTo>
                      <a:pt x="440" y="94"/>
                    </a:lnTo>
                    <a:lnTo>
                      <a:pt x="454" y="94"/>
                    </a:lnTo>
                    <a:lnTo>
                      <a:pt x="457" y="82"/>
                    </a:lnTo>
                    <a:lnTo>
                      <a:pt x="463" y="66"/>
                    </a:lnTo>
                    <a:lnTo>
                      <a:pt x="471" y="51"/>
                    </a:lnTo>
                    <a:lnTo>
                      <a:pt x="474" y="40"/>
                    </a:lnTo>
                    <a:lnTo>
                      <a:pt x="460" y="40"/>
                    </a:lnTo>
                    <a:lnTo>
                      <a:pt x="454" y="33"/>
                    </a:lnTo>
                    <a:lnTo>
                      <a:pt x="446" y="28"/>
                    </a:lnTo>
                    <a:lnTo>
                      <a:pt x="431" y="19"/>
                    </a:lnTo>
                    <a:lnTo>
                      <a:pt x="357" y="0"/>
                    </a:lnTo>
                    <a:lnTo>
                      <a:pt x="342" y="2"/>
                    </a:lnTo>
                    <a:lnTo>
                      <a:pt x="334" y="5"/>
                    </a:lnTo>
                    <a:lnTo>
                      <a:pt x="328" y="13"/>
                    </a:lnTo>
                    <a:lnTo>
                      <a:pt x="320" y="22"/>
                    </a:lnTo>
                    <a:lnTo>
                      <a:pt x="311" y="28"/>
                    </a:lnTo>
                    <a:lnTo>
                      <a:pt x="302" y="33"/>
                    </a:lnTo>
                    <a:lnTo>
                      <a:pt x="288" y="34"/>
                    </a:lnTo>
                    <a:lnTo>
                      <a:pt x="268" y="39"/>
                    </a:lnTo>
                    <a:lnTo>
                      <a:pt x="242" y="53"/>
                    </a:lnTo>
                    <a:lnTo>
                      <a:pt x="216" y="71"/>
                    </a:lnTo>
                    <a:lnTo>
                      <a:pt x="193" y="91"/>
                    </a:lnTo>
                    <a:lnTo>
                      <a:pt x="203" y="97"/>
                    </a:lnTo>
                    <a:lnTo>
                      <a:pt x="213" y="111"/>
                    </a:lnTo>
                    <a:lnTo>
                      <a:pt x="166" y="116"/>
                    </a:lnTo>
                    <a:lnTo>
                      <a:pt x="137" y="119"/>
                    </a:lnTo>
                    <a:lnTo>
                      <a:pt x="109" y="125"/>
                    </a:lnTo>
                    <a:lnTo>
                      <a:pt x="85" y="136"/>
                    </a:lnTo>
                    <a:lnTo>
                      <a:pt x="65" y="153"/>
                    </a:lnTo>
                    <a:lnTo>
                      <a:pt x="29" y="123"/>
                    </a:lnTo>
                    <a:lnTo>
                      <a:pt x="0" y="126"/>
                    </a:lnTo>
                    <a:lnTo>
                      <a:pt x="19" y="148"/>
                    </a:lnTo>
                    <a:lnTo>
                      <a:pt x="11" y="170"/>
                    </a:lnTo>
                    <a:lnTo>
                      <a:pt x="53" y="186"/>
                    </a:lnTo>
                    <a:lnTo>
                      <a:pt x="62" y="199"/>
                    </a:lnTo>
                    <a:lnTo>
                      <a:pt x="96" y="203"/>
                    </a:lnTo>
                    <a:lnTo>
                      <a:pt x="151" y="171"/>
                    </a:lnTo>
                    <a:lnTo>
                      <a:pt x="251" y="231"/>
                    </a:lnTo>
                    <a:lnTo>
                      <a:pt x="323" y="230"/>
                    </a:lnTo>
                    <a:lnTo>
                      <a:pt x="337" y="216"/>
                    </a:lnTo>
                    <a:lnTo>
                      <a:pt x="353" y="206"/>
                    </a:lnTo>
                    <a:lnTo>
                      <a:pt x="371" y="203"/>
                    </a:lnTo>
                    <a:lnTo>
                      <a:pt x="391" y="197"/>
                    </a:lnTo>
                    <a:lnTo>
                      <a:pt x="413" y="188"/>
                    </a:lnTo>
                    <a:lnTo>
                      <a:pt x="423" y="180"/>
                    </a:lnTo>
                    <a:lnTo>
                      <a:pt x="433" y="165"/>
                    </a:lnTo>
                    <a:lnTo>
                      <a:pt x="437" y="146"/>
                    </a:lnTo>
                    <a:lnTo>
                      <a:pt x="437" y="13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2" name="Freeform 1330"/>
              <p:cNvSpPr>
                <a:spLocks/>
              </p:cNvSpPr>
              <p:nvPr/>
            </p:nvSpPr>
            <p:spPr bwMode="auto">
              <a:xfrm>
                <a:off x="4123" y="3189"/>
                <a:ext cx="283" cy="166"/>
              </a:xfrm>
              <a:custGeom>
                <a:avLst/>
                <a:gdLst>
                  <a:gd name="T0" fmla="*/ 229 w 283"/>
                  <a:gd name="T1" fmla="*/ 68 h 166"/>
                  <a:gd name="T2" fmla="*/ 238 w 283"/>
                  <a:gd name="T3" fmla="*/ 48 h 166"/>
                  <a:gd name="T4" fmla="*/ 223 w 283"/>
                  <a:gd name="T5" fmla="*/ 29 h 166"/>
                  <a:gd name="T6" fmla="*/ 201 w 283"/>
                  <a:gd name="T7" fmla="*/ 12 h 166"/>
                  <a:gd name="T8" fmla="*/ 189 w 283"/>
                  <a:gd name="T9" fmla="*/ 6 h 166"/>
                  <a:gd name="T10" fmla="*/ 177 w 283"/>
                  <a:gd name="T11" fmla="*/ 3 h 166"/>
                  <a:gd name="T12" fmla="*/ 166 w 283"/>
                  <a:gd name="T13" fmla="*/ 1 h 166"/>
                  <a:gd name="T14" fmla="*/ 158 w 283"/>
                  <a:gd name="T15" fmla="*/ 4 h 166"/>
                  <a:gd name="T16" fmla="*/ 161 w 283"/>
                  <a:gd name="T17" fmla="*/ 23 h 166"/>
                  <a:gd name="T18" fmla="*/ 124 w 283"/>
                  <a:gd name="T19" fmla="*/ 28 h 166"/>
                  <a:gd name="T20" fmla="*/ 120 w 283"/>
                  <a:gd name="T21" fmla="*/ 0 h 166"/>
                  <a:gd name="T22" fmla="*/ 81 w 283"/>
                  <a:gd name="T23" fmla="*/ 4 h 166"/>
                  <a:gd name="T24" fmla="*/ 80 w 283"/>
                  <a:gd name="T25" fmla="*/ 4 h 166"/>
                  <a:gd name="T26" fmla="*/ 80 w 283"/>
                  <a:gd name="T27" fmla="*/ 8 h 166"/>
                  <a:gd name="T28" fmla="*/ 81 w 283"/>
                  <a:gd name="T29" fmla="*/ 15 h 166"/>
                  <a:gd name="T30" fmla="*/ 83 w 283"/>
                  <a:gd name="T31" fmla="*/ 21 h 166"/>
                  <a:gd name="T32" fmla="*/ 81 w 283"/>
                  <a:gd name="T33" fmla="*/ 24 h 166"/>
                  <a:gd name="T34" fmla="*/ 46 w 283"/>
                  <a:gd name="T35" fmla="*/ 34 h 166"/>
                  <a:gd name="T36" fmla="*/ 23 w 283"/>
                  <a:gd name="T37" fmla="*/ 40 h 166"/>
                  <a:gd name="T38" fmla="*/ 8 w 283"/>
                  <a:gd name="T39" fmla="*/ 48 h 166"/>
                  <a:gd name="T40" fmla="*/ 0 w 283"/>
                  <a:gd name="T41" fmla="*/ 58 h 166"/>
                  <a:gd name="T42" fmla="*/ 0 w 283"/>
                  <a:gd name="T43" fmla="*/ 61 h 166"/>
                  <a:gd name="T44" fmla="*/ 3 w 283"/>
                  <a:gd name="T45" fmla="*/ 64 h 166"/>
                  <a:gd name="T46" fmla="*/ 12 w 283"/>
                  <a:gd name="T47" fmla="*/ 64 h 166"/>
                  <a:gd name="T48" fmla="*/ 24 w 283"/>
                  <a:gd name="T49" fmla="*/ 61 h 166"/>
                  <a:gd name="T50" fmla="*/ 35 w 283"/>
                  <a:gd name="T51" fmla="*/ 60 h 166"/>
                  <a:gd name="T52" fmla="*/ 38 w 283"/>
                  <a:gd name="T53" fmla="*/ 60 h 166"/>
                  <a:gd name="T54" fmla="*/ 38 w 283"/>
                  <a:gd name="T55" fmla="*/ 61 h 166"/>
                  <a:gd name="T56" fmla="*/ 14 w 283"/>
                  <a:gd name="T57" fmla="*/ 92 h 166"/>
                  <a:gd name="T58" fmla="*/ 14 w 283"/>
                  <a:gd name="T59" fmla="*/ 106 h 166"/>
                  <a:gd name="T60" fmla="*/ 17 w 283"/>
                  <a:gd name="T61" fmla="*/ 128 h 166"/>
                  <a:gd name="T62" fmla="*/ 20 w 283"/>
                  <a:gd name="T63" fmla="*/ 138 h 166"/>
                  <a:gd name="T64" fmla="*/ 26 w 283"/>
                  <a:gd name="T65" fmla="*/ 148 h 166"/>
                  <a:gd name="T66" fmla="*/ 35 w 283"/>
                  <a:gd name="T67" fmla="*/ 158 h 166"/>
                  <a:gd name="T68" fmla="*/ 48 w 283"/>
                  <a:gd name="T69" fmla="*/ 166 h 166"/>
                  <a:gd name="T70" fmla="*/ 141 w 283"/>
                  <a:gd name="T71" fmla="*/ 152 h 166"/>
                  <a:gd name="T72" fmla="*/ 140 w 283"/>
                  <a:gd name="T73" fmla="*/ 126 h 166"/>
                  <a:gd name="T74" fmla="*/ 158 w 283"/>
                  <a:gd name="T75" fmla="*/ 114 h 166"/>
                  <a:gd name="T76" fmla="*/ 188 w 283"/>
                  <a:gd name="T77" fmla="*/ 161 h 166"/>
                  <a:gd name="T78" fmla="*/ 204 w 283"/>
                  <a:gd name="T79" fmla="*/ 114 h 166"/>
                  <a:gd name="T80" fmla="*/ 217 w 283"/>
                  <a:gd name="T81" fmla="*/ 115 h 166"/>
                  <a:gd name="T82" fmla="*/ 224 w 283"/>
                  <a:gd name="T83" fmla="*/ 118 h 166"/>
                  <a:gd name="T84" fmla="*/ 231 w 283"/>
                  <a:gd name="T85" fmla="*/ 124 h 166"/>
                  <a:gd name="T86" fmla="*/ 234 w 283"/>
                  <a:gd name="T87" fmla="*/ 132 h 166"/>
                  <a:gd name="T88" fmla="*/ 258 w 283"/>
                  <a:gd name="T89" fmla="*/ 126 h 166"/>
                  <a:gd name="T90" fmla="*/ 258 w 283"/>
                  <a:gd name="T91" fmla="*/ 115 h 166"/>
                  <a:gd name="T92" fmla="*/ 263 w 283"/>
                  <a:gd name="T93" fmla="*/ 108 h 166"/>
                  <a:gd name="T94" fmla="*/ 283 w 283"/>
                  <a:gd name="T95" fmla="*/ 97 h 166"/>
                  <a:gd name="T96" fmla="*/ 271 w 283"/>
                  <a:gd name="T97" fmla="*/ 86 h 166"/>
                  <a:gd name="T98" fmla="*/ 229 w 283"/>
                  <a:gd name="T99" fmla="*/ 68 h 16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3"/>
                  <a:gd name="T151" fmla="*/ 0 h 166"/>
                  <a:gd name="T152" fmla="*/ 283 w 283"/>
                  <a:gd name="T153" fmla="*/ 166 h 16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3" h="166">
                    <a:moveTo>
                      <a:pt x="229" y="68"/>
                    </a:moveTo>
                    <a:lnTo>
                      <a:pt x="238" y="48"/>
                    </a:lnTo>
                    <a:lnTo>
                      <a:pt x="223" y="29"/>
                    </a:lnTo>
                    <a:lnTo>
                      <a:pt x="201" y="12"/>
                    </a:lnTo>
                    <a:lnTo>
                      <a:pt x="189" y="6"/>
                    </a:lnTo>
                    <a:lnTo>
                      <a:pt x="177" y="3"/>
                    </a:lnTo>
                    <a:lnTo>
                      <a:pt x="166" y="1"/>
                    </a:lnTo>
                    <a:lnTo>
                      <a:pt x="158" y="4"/>
                    </a:lnTo>
                    <a:lnTo>
                      <a:pt x="161" y="23"/>
                    </a:lnTo>
                    <a:lnTo>
                      <a:pt x="124" y="28"/>
                    </a:lnTo>
                    <a:lnTo>
                      <a:pt x="120" y="0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1" y="15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46" y="34"/>
                    </a:lnTo>
                    <a:lnTo>
                      <a:pt x="23" y="40"/>
                    </a:lnTo>
                    <a:lnTo>
                      <a:pt x="8" y="48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4"/>
                    </a:lnTo>
                    <a:lnTo>
                      <a:pt x="12" y="64"/>
                    </a:lnTo>
                    <a:lnTo>
                      <a:pt x="24" y="61"/>
                    </a:lnTo>
                    <a:lnTo>
                      <a:pt x="35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14" y="92"/>
                    </a:lnTo>
                    <a:lnTo>
                      <a:pt x="14" y="106"/>
                    </a:lnTo>
                    <a:lnTo>
                      <a:pt x="17" y="128"/>
                    </a:lnTo>
                    <a:lnTo>
                      <a:pt x="20" y="138"/>
                    </a:lnTo>
                    <a:lnTo>
                      <a:pt x="26" y="148"/>
                    </a:lnTo>
                    <a:lnTo>
                      <a:pt x="35" y="158"/>
                    </a:lnTo>
                    <a:lnTo>
                      <a:pt x="48" y="166"/>
                    </a:lnTo>
                    <a:lnTo>
                      <a:pt x="141" y="152"/>
                    </a:lnTo>
                    <a:lnTo>
                      <a:pt x="140" y="126"/>
                    </a:lnTo>
                    <a:lnTo>
                      <a:pt x="158" y="114"/>
                    </a:lnTo>
                    <a:lnTo>
                      <a:pt x="188" y="161"/>
                    </a:lnTo>
                    <a:lnTo>
                      <a:pt x="204" y="114"/>
                    </a:lnTo>
                    <a:lnTo>
                      <a:pt x="217" y="115"/>
                    </a:lnTo>
                    <a:lnTo>
                      <a:pt x="224" y="118"/>
                    </a:lnTo>
                    <a:lnTo>
                      <a:pt x="231" y="124"/>
                    </a:lnTo>
                    <a:lnTo>
                      <a:pt x="234" y="132"/>
                    </a:lnTo>
                    <a:lnTo>
                      <a:pt x="258" y="126"/>
                    </a:lnTo>
                    <a:lnTo>
                      <a:pt x="258" y="115"/>
                    </a:lnTo>
                    <a:lnTo>
                      <a:pt x="263" y="108"/>
                    </a:lnTo>
                    <a:lnTo>
                      <a:pt x="283" y="97"/>
                    </a:lnTo>
                    <a:lnTo>
                      <a:pt x="271" y="86"/>
                    </a:lnTo>
                    <a:lnTo>
                      <a:pt x="229" y="6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3" name="Freeform 1331"/>
              <p:cNvSpPr>
                <a:spLocks/>
              </p:cNvSpPr>
              <p:nvPr/>
            </p:nvSpPr>
            <p:spPr bwMode="auto">
              <a:xfrm>
                <a:off x="4123" y="3189"/>
                <a:ext cx="283" cy="166"/>
              </a:xfrm>
              <a:custGeom>
                <a:avLst/>
                <a:gdLst>
                  <a:gd name="T0" fmla="*/ 229 w 283"/>
                  <a:gd name="T1" fmla="*/ 68 h 166"/>
                  <a:gd name="T2" fmla="*/ 238 w 283"/>
                  <a:gd name="T3" fmla="*/ 48 h 166"/>
                  <a:gd name="T4" fmla="*/ 223 w 283"/>
                  <a:gd name="T5" fmla="*/ 29 h 166"/>
                  <a:gd name="T6" fmla="*/ 201 w 283"/>
                  <a:gd name="T7" fmla="*/ 12 h 166"/>
                  <a:gd name="T8" fmla="*/ 189 w 283"/>
                  <a:gd name="T9" fmla="*/ 6 h 166"/>
                  <a:gd name="T10" fmla="*/ 177 w 283"/>
                  <a:gd name="T11" fmla="*/ 3 h 166"/>
                  <a:gd name="T12" fmla="*/ 166 w 283"/>
                  <a:gd name="T13" fmla="*/ 1 h 166"/>
                  <a:gd name="T14" fmla="*/ 158 w 283"/>
                  <a:gd name="T15" fmla="*/ 4 h 166"/>
                  <a:gd name="T16" fmla="*/ 161 w 283"/>
                  <a:gd name="T17" fmla="*/ 23 h 166"/>
                  <a:gd name="T18" fmla="*/ 124 w 283"/>
                  <a:gd name="T19" fmla="*/ 28 h 166"/>
                  <a:gd name="T20" fmla="*/ 120 w 283"/>
                  <a:gd name="T21" fmla="*/ 0 h 166"/>
                  <a:gd name="T22" fmla="*/ 81 w 283"/>
                  <a:gd name="T23" fmla="*/ 4 h 166"/>
                  <a:gd name="T24" fmla="*/ 80 w 283"/>
                  <a:gd name="T25" fmla="*/ 4 h 166"/>
                  <a:gd name="T26" fmla="*/ 80 w 283"/>
                  <a:gd name="T27" fmla="*/ 8 h 166"/>
                  <a:gd name="T28" fmla="*/ 81 w 283"/>
                  <a:gd name="T29" fmla="*/ 15 h 166"/>
                  <a:gd name="T30" fmla="*/ 83 w 283"/>
                  <a:gd name="T31" fmla="*/ 21 h 166"/>
                  <a:gd name="T32" fmla="*/ 81 w 283"/>
                  <a:gd name="T33" fmla="*/ 24 h 166"/>
                  <a:gd name="T34" fmla="*/ 46 w 283"/>
                  <a:gd name="T35" fmla="*/ 34 h 166"/>
                  <a:gd name="T36" fmla="*/ 23 w 283"/>
                  <a:gd name="T37" fmla="*/ 40 h 166"/>
                  <a:gd name="T38" fmla="*/ 8 w 283"/>
                  <a:gd name="T39" fmla="*/ 48 h 166"/>
                  <a:gd name="T40" fmla="*/ 0 w 283"/>
                  <a:gd name="T41" fmla="*/ 58 h 166"/>
                  <a:gd name="T42" fmla="*/ 0 w 283"/>
                  <a:gd name="T43" fmla="*/ 61 h 166"/>
                  <a:gd name="T44" fmla="*/ 3 w 283"/>
                  <a:gd name="T45" fmla="*/ 64 h 166"/>
                  <a:gd name="T46" fmla="*/ 12 w 283"/>
                  <a:gd name="T47" fmla="*/ 64 h 166"/>
                  <a:gd name="T48" fmla="*/ 24 w 283"/>
                  <a:gd name="T49" fmla="*/ 61 h 166"/>
                  <a:gd name="T50" fmla="*/ 35 w 283"/>
                  <a:gd name="T51" fmla="*/ 60 h 166"/>
                  <a:gd name="T52" fmla="*/ 38 w 283"/>
                  <a:gd name="T53" fmla="*/ 60 h 166"/>
                  <a:gd name="T54" fmla="*/ 38 w 283"/>
                  <a:gd name="T55" fmla="*/ 61 h 166"/>
                  <a:gd name="T56" fmla="*/ 14 w 283"/>
                  <a:gd name="T57" fmla="*/ 92 h 166"/>
                  <a:gd name="T58" fmla="*/ 14 w 283"/>
                  <a:gd name="T59" fmla="*/ 106 h 166"/>
                  <a:gd name="T60" fmla="*/ 17 w 283"/>
                  <a:gd name="T61" fmla="*/ 128 h 166"/>
                  <a:gd name="T62" fmla="*/ 20 w 283"/>
                  <a:gd name="T63" fmla="*/ 138 h 166"/>
                  <a:gd name="T64" fmla="*/ 26 w 283"/>
                  <a:gd name="T65" fmla="*/ 148 h 166"/>
                  <a:gd name="T66" fmla="*/ 35 w 283"/>
                  <a:gd name="T67" fmla="*/ 158 h 166"/>
                  <a:gd name="T68" fmla="*/ 48 w 283"/>
                  <a:gd name="T69" fmla="*/ 166 h 166"/>
                  <a:gd name="T70" fmla="*/ 141 w 283"/>
                  <a:gd name="T71" fmla="*/ 152 h 166"/>
                  <a:gd name="T72" fmla="*/ 140 w 283"/>
                  <a:gd name="T73" fmla="*/ 126 h 166"/>
                  <a:gd name="T74" fmla="*/ 158 w 283"/>
                  <a:gd name="T75" fmla="*/ 114 h 166"/>
                  <a:gd name="T76" fmla="*/ 188 w 283"/>
                  <a:gd name="T77" fmla="*/ 161 h 166"/>
                  <a:gd name="T78" fmla="*/ 204 w 283"/>
                  <a:gd name="T79" fmla="*/ 114 h 166"/>
                  <a:gd name="T80" fmla="*/ 217 w 283"/>
                  <a:gd name="T81" fmla="*/ 115 h 166"/>
                  <a:gd name="T82" fmla="*/ 224 w 283"/>
                  <a:gd name="T83" fmla="*/ 118 h 166"/>
                  <a:gd name="T84" fmla="*/ 231 w 283"/>
                  <a:gd name="T85" fmla="*/ 124 h 166"/>
                  <a:gd name="T86" fmla="*/ 234 w 283"/>
                  <a:gd name="T87" fmla="*/ 132 h 166"/>
                  <a:gd name="T88" fmla="*/ 258 w 283"/>
                  <a:gd name="T89" fmla="*/ 126 h 166"/>
                  <a:gd name="T90" fmla="*/ 258 w 283"/>
                  <a:gd name="T91" fmla="*/ 115 h 166"/>
                  <a:gd name="T92" fmla="*/ 263 w 283"/>
                  <a:gd name="T93" fmla="*/ 108 h 166"/>
                  <a:gd name="T94" fmla="*/ 283 w 283"/>
                  <a:gd name="T95" fmla="*/ 97 h 166"/>
                  <a:gd name="T96" fmla="*/ 271 w 283"/>
                  <a:gd name="T97" fmla="*/ 86 h 166"/>
                  <a:gd name="T98" fmla="*/ 229 w 283"/>
                  <a:gd name="T99" fmla="*/ 68 h 16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3"/>
                  <a:gd name="T151" fmla="*/ 0 h 166"/>
                  <a:gd name="T152" fmla="*/ 283 w 283"/>
                  <a:gd name="T153" fmla="*/ 166 h 16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3" h="166">
                    <a:moveTo>
                      <a:pt x="229" y="68"/>
                    </a:moveTo>
                    <a:lnTo>
                      <a:pt x="238" y="48"/>
                    </a:lnTo>
                    <a:lnTo>
                      <a:pt x="223" y="29"/>
                    </a:lnTo>
                    <a:lnTo>
                      <a:pt x="201" y="12"/>
                    </a:lnTo>
                    <a:lnTo>
                      <a:pt x="189" y="6"/>
                    </a:lnTo>
                    <a:lnTo>
                      <a:pt x="177" y="3"/>
                    </a:lnTo>
                    <a:lnTo>
                      <a:pt x="166" y="1"/>
                    </a:lnTo>
                    <a:lnTo>
                      <a:pt x="158" y="4"/>
                    </a:lnTo>
                    <a:lnTo>
                      <a:pt x="161" y="23"/>
                    </a:lnTo>
                    <a:lnTo>
                      <a:pt x="124" y="28"/>
                    </a:lnTo>
                    <a:lnTo>
                      <a:pt x="120" y="0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1" y="15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46" y="34"/>
                    </a:lnTo>
                    <a:lnTo>
                      <a:pt x="23" y="40"/>
                    </a:lnTo>
                    <a:lnTo>
                      <a:pt x="8" y="48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4"/>
                    </a:lnTo>
                    <a:lnTo>
                      <a:pt x="12" y="64"/>
                    </a:lnTo>
                    <a:lnTo>
                      <a:pt x="24" y="61"/>
                    </a:lnTo>
                    <a:lnTo>
                      <a:pt x="35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14" y="92"/>
                    </a:lnTo>
                    <a:lnTo>
                      <a:pt x="14" y="106"/>
                    </a:lnTo>
                    <a:lnTo>
                      <a:pt x="17" y="128"/>
                    </a:lnTo>
                    <a:lnTo>
                      <a:pt x="20" y="138"/>
                    </a:lnTo>
                    <a:lnTo>
                      <a:pt x="26" y="148"/>
                    </a:lnTo>
                    <a:lnTo>
                      <a:pt x="35" y="158"/>
                    </a:lnTo>
                    <a:lnTo>
                      <a:pt x="48" y="166"/>
                    </a:lnTo>
                    <a:lnTo>
                      <a:pt x="141" y="152"/>
                    </a:lnTo>
                    <a:lnTo>
                      <a:pt x="140" y="126"/>
                    </a:lnTo>
                    <a:lnTo>
                      <a:pt x="158" y="114"/>
                    </a:lnTo>
                    <a:lnTo>
                      <a:pt x="188" y="161"/>
                    </a:lnTo>
                    <a:lnTo>
                      <a:pt x="204" y="114"/>
                    </a:lnTo>
                    <a:lnTo>
                      <a:pt x="217" y="115"/>
                    </a:lnTo>
                    <a:lnTo>
                      <a:pt x="224" y="118"/>
                    </a:lnTo>
                    <a:lnTo>
                      <a:pt x="231" y="124"/>
                    </a:lnTo>
                    <a:lnTo>
                      <a:pt x="234" y="132"/>
                    </a:lnTo>
                    <a:lnTo>
                      <a:pt x="258" y="126"/>
                    </a:lnTo>
                    <a:lnTo>
                      <a:pt x="258" y="115"/>
                    </a:lnTo>
                    <a:lnTo>
                      <a:pt x="263" y="108"/>
                    </a:lnTo>
                    <a:lnTo>
                      <a:pt x="283" y="97"/>
                    </a:lnTo>
                    <a:lnTo>
                      <a:pt x="271" y="86"/>
                    </a:lnTo>
                    <a:lnTo>
                      <a:pt x="229" y="6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4" name="Freeform 1332"/>
              <p:cNvSpPr>
                <a:spLocks/>
              </p:cNvSpPr>
              <p:nvPr/>
            </p:nvSpPr>
            <p:spPr bwMode="auto">
              <a:xfrm>
                <a:off x="5447" y="3575"/>
                <a:ext cx="180" cy="171"/>
              </a:xfrm>
              <a:custGeom>
                <a:avLst/>
                <a:gdLst>
                  <a:gd name="T0" fmla="*/ 136 w 180"/>
                  <a:gd name="T1" fmla="*/ 35 h 171"/>
                  <a:gd name="T2" fmla="*/ 96 w 180"/>
                  <a:gd name="T3" fmla="*/ 0 h 171"/>
                  <a:gd name="T4" fmla="*/ 83 w 180"/>
                  <a:gd name="T5" fmla="*/ 11 h 171"/>
                  <a:gd name="T6" fmla="*/ 71 w 180"/>
                  <a:gd name="T7" fmla="*/ 11 h 171"/>
                  <a:gd name="T8" fmla="*/ 60 w 180"/>
                  <a:gd name="T9" fmla="*/ 5 h 171"/>
                  <a:gd name="T10" fmla="*/ 40 w 180"/>
                  <a:gd name="T11" fmla="*/ 8 h 171"/>
                  <a:gd name="T12" fmla="*/ 0 w 180"/>
                  <a:gd name="T13" fmla="*/ 38 h 171"/>
                  <a:gd name="T14" fmla="*/ 30 w 180"/>
                  <a:gd name="T15" fmla="*/ 71 h 171"/>
                  <a:gd name="T16" fmla="*/ 20 w 180"/>
                  <a:gd name="T17" fmla="*/ 81 h 171"/>
                  <a:gd name="T18" fmla="*/ 13 w 180"/>
                  <a:gd name="T19" fmla="*/ 97 h 171"/>
                  <a:gd name="T20" fmla="*/ 8 w 180"/>
                  <a:gd name="T21" fmla="*/ 114 h 171"/>
                  <a:gd name="T22" fmla="*/ 7 w 180"/>
                  <a:gd name="T23" fmla="*/ 128 h 171"/>
                  <a:gd name="T24" fmla="*/ 11 w 180"/>
                  <a:gd name="T25" fmla="*/ 128 h 171"/>
                  <a:gd name="T26" fmla="*/ 16 w 180"/>
                  <a:gd name="T27" fmla="*/ 126 h 171"/>
                  <a:gd name="T28" fmla="*/ 22 w 180"/>
                  <a:gd name="T29" fmla="*/ 124 h 171"/>
                  <a:gd name="T30" fmla="*/ 28 w 180"/>
                  <a:gd name="T31" fmla="*/ 123 h 171"/>
                  <a:gd name="T32" fmla="*/ 30 w 180"/>
                  <a:gd name="T33" fmla="*/ 126 h 171"/>
                  <a:gd name="T34" fmla="*/ 28 w 180"/>
                  <a:gd name="T35" fmla="*/ 131 h 171"/>
                  <a:gd name="T36" fmla="*/ 22 w 180"/>
                  <a:gd name="T37" fmla="*/ 144 h 171"/>
                  <a:gd name="T38" fmla="*/ 16 w 180"/>
                  <a:gd name="T39" fmla="*/ 161 h 171"/>
                  <a:gd name="T40" fmla="*/ 14 w 180"/>
                  <a:gd name="T41" fmla="*/ 171 h 171"/>
                  <a:gd name="T42" fmla="*/ 34 w 180"/>
                  <a:gd name="T43" fmla="*/ 157 h 171"/>
                  <a:gd name="T44" fmla="*/ 50 w 180"/>
                  <a:gd name="T45" fmla="*/ 148 h 171"/>
                  <a:gd name="T46" fmla="*/ 62 w 180"/>
                  <a:gd name="T47" fmla="*/ 135 h 171"/>
                  <a:gd name="T48" fmla="*/ 63 w 180"/>
                  <a:gd name="T49" fmla="*/ 128 h 171"/>
                  <a:gd name="T50" fmla="*/ 63 w 180"/>
                  <a:gd name="T51" fmla="*/ 123 h 171"/>
                  <a:gd name="T52" fmla="*/ 62 w 180"/>
                  <a:gd name="T53" fmla="*/ 118 h 171"/>
                  <a:gd name="T54" fmla="*/ 67 w 180"/>
                  <a:gd name="T55" fmla="*/ 115 h 171"/>
                  <a:gd name="T56" fmla="*/ 82 w 180"/>
                  <a:gd name="T57" fmla="*/ 104 h 171"/>
                  <a:gd name="T58" fmla="*/ 93 w 180"/>
                  <a:gd name="T59" fmla="*/ 97 h 171"/>
                  <a:gd name="T60" fmla="*/ 113 w 180"/>
                  <a:gd name="T61" fmla="*/ 89 h 171"/>
                  <a:gd name="T62" fmla="*/ 134 w 180"/>
                  <a:gd name="T63" fmla="*/ 83 h 171"/>
                  <a:gd name="T64" fmla="*/ 157 w 180"/>
                  <a:gd name="T65" fmla="*/ 77 h 171"/>
                  <a:gd name="T66" fmla="*/ 177 w 180"/>
                  <a:gd name="T67" fmla="*/ 71 h 171"/>
                  <a:gd name="T68" fmla="*/ 180 w 180"/>
                  <a:gd name="T69" fmla="*/ 58 h 171"/>
                  <a:gd name="T70" fmla="*/ 159 w 180"/>
                  <a:gd name="T71" fmla="*/ 49 h 171"/>
                  <a:gd name="T72" fmla="*/ 136 w 180"/>
                  <a:gd name="T73" fmla="*/ 35 h 1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0"/>
                  <a:gd name="T112" fmla="*/ 0 h 171"/>
                  <a:gd name="T113" fmla="*/ 180 w 180"/>
                  <a:gd name="T114" fmla="*/ 171 h 1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0" h="171">
                    <a:moveTo>
                      <a:pt x="136" y="35"/>
                    </a:moveTo>
                    <a:lnTo>
                      <a:pt x="96" y="0"/>
                    </a:lnTo>
                    <a:lnTo>
                      <a:pt x="83" y="11"/>
                    </a:lnTo>
                    <a:lnTo>
                      <a:pt x="71" y="11"/>
                    </a:lnTo>
                    <a:lnTo>
                      <a:pt x="60" y="5"/>
                    </a:lnTo>
                    <a:lnTo>
                      <a:pt x="40" y="8"/>
                    </a:lnTo>
                    <a:lnTo>
                      <a:pt x="0" y="38"/>
                    </a:lnTo>
                    <a:lnTo>
                      <a:pt x="30" y="71"/>
                    </a:lnTo>
                    <a:lnTo>
                      <a:pt x="20" y="81"/>
                    </a:lnTo>
                    <a:lnTo>
                      <a:pt x="13" y="97"/>
                    </a:lnTo>
                    <a:lnTo>
                      <a:pt x="8" y="114"/>
                    </a:lnTo>
                    <a:lnTo>
                      <a:pt x="7" y="128"/>
                    </a:lnTo>
                    <a:lnTo>
                      <a:pt x="11" y="128"/>
                    </a:lnTo>
                    <a:lnTo>
                      <a:pt x="16" y="126"/>
                    </a:lnTo>
                    <a:lnTo>
                      <a:pt x="22" y="124"/>
                    </a:lnTo>
                    <a:lnTo>
                      <a:pt x="28" y="123"/>
                    </a:lnTo>
                    <a:lnTo>
                      <a:pt x="30" y="126"/>
                    </a:lnTo>
                    <a:lnTo>
                      <a:pt x="28" y="131"/>
                    </a:lnTo>
                    <a:lnTo>
                      <a:pt x="22" y="144"/>
                    </a:lnTo>
                    <a:lnTo>
                      <a:pt x="16" y="161"/>
                    </a:lnTo>
                    <a:lnTo>
                      <a:pt x="14" y="171"/>
                    </a:lnTo>
                    <a:lnTo>
                      <a:pt x="34" y="157"/>
                    </a:lnTo>
                    <a:lnTo>
                      <a:pt x="50" y="148"/>
                    </a:lnTo>
                    <a:lnTo>
                      <a:pt x="62" y="135"/>
                    </a:lnTo>
                    <a:lnTo>
                      <a:pt x="63" y="128"/>
                    </a:lnTo>
                    <a:lnTo>
                      <a:pt x="63" y="123"/>
                    </a:lnTo>
                    <a:lnTo>
                      <a:pt x="62" y="118"/>
                    </a:lnTo>
                    <a:lnTo>
                      <a:pt x="67" y="115"/>
                    </a:lnTo>
                    <a:lnTo>
                      <a:pt x="82" y="104"/>
                    </a:lnTo>
                    <a:lnTo>
                      <a:pt x="93" y="97"/>
                    </a:lnTo>
                    <a:lnTo>
                      <a:pt x="113" y="89"/>
                    </a:lnTo>
                    <a:lnTo>
                      <a:pt x="134" y="83"/>
                    </a:lnTo>
                    <a:lnTo>
                      <a:pt x="157" y="77"/>
                    </a:lnTo>
                    <a:lnTo>
                      <a:pt x="177" y="71"/>
                    </a:lnTo>
                    <a:lnTo>
                      <a:pt x="180" y="58"/>
                    </a:lnTo>
                    <a:lnTo>
                      <a:pt x="159" y="49"/>
                    </a:lnTo>
                    <a:lnTo>
                      <a:pt x="136" y="3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5" name="Freeform 1333"/>
              <p:cNvSpPr>
                <a:spLocks/>
              </p:cNvSpPr>
              <p:nvPr/>
            </p:nvSpPr>
            <p:spPr bwMode="auto">
              <a:xfrm>
                <a:off x="5447" y="3575"/>
                <a:ext cx="180" cy="171"/>
              </a:xfrm>
              <a:custGeom>
                <a:avLst/>
                <a:gdLst>
                  <a:gd name="T0" fmla="*/ 136 w 180"/>
                  <a:gd name="T1" fmla="*/ 35 h 171"/>
                  <a:gd name="T2" fmla="*/ 96 w 180"/>
                  <a:gd name="T3" fmla="*/ 0 h 171"/>
                  <a:gd name="T4" fmla="*/ 83 w 180"/>
                  <a:gd name="T5" fmla="*/ 11 h 171"/>
                  <a:gd name="T6" fmla="*/ 71 w 180"/>
                  <a:gd name="T7" fmla="*/ 11 h 171"/>
                  <a:gd name="T8" fmla="*/ 60 w 180"/>
                  <a:gd name="T9" fmla="*/ 5 h 171"/>
                  <a:gd name="T10" fmla="*/ 40 w 180"/>
                  <a:gd name="T11" fmla="*/ 8 h 171"/>
                  <a:gd name="T12" fmla="*/ 0 w 180"/>
                  <a:gd name="T13" fmla="*/ 38 h 171"/>
                  <a:gd name="T14" fmla="*/ 30 w 180"/>
                  <a:gd name="T15" fmla="*/ 71 h 171"/>
                  <a:gd name="T16" fmla="*/ 20 w 180"/>
                  <a:gd name="T17" fmla="*/ 81 h 171"/>
                  <a:gd name="T18" fmla="*/ 13 w 180"/>
                  <a:gd name="T19" fmla="*/ 97 h 171"/>
                  <a:gd name="T20" fmla="*/ 8 w 180"/>
                  <a:gd name="T21" fmla="*/ 114 h 171"/>
                  <a:gd name="T22" fmla="*/ 7 w 180"/>
                  <a:gd name="T23" fmla="*/ 128 h 171"/>
                  <a:gd name="T24" fmla="*/ 11 w 180"/>
                  <a:gd name="T25" fmla="*/ 128 h 171"/>
                  <a:gd name="T26" fmla="*/ 16 w 180"/>
                  <a:gd name="T27" fmla="*/ 126 h 171"/>
                  <a:gd name="T28" fmla="*/ 22 w 180"/>
                  <a:gd name="T29" fmla="*/ 124 h 171"/>
                  <a:gd name="T30" fmla="*/ 28 w 180"/>
                  <a:gd name="T31" fmla="*/ 123 h 171"/>
                  <a:gd name="T32" fmla="*/ 30 w 180"/>
                  <a:gd name="T33" fmla="*/ 126 h 171"/>
                  <a:gd name="T34" fmla="*/ 28 w 180"/>
                  <a:gd name="T35" fmla="*/ 131 h 171"/>
                  <a:gd name="T36" fmla="*/ 22 w 180"/>
                  <a:gd name="T37" fmla="*/ 144 h 171"/>
                  <a:gd name="T38" fmla="*/ 16 w 180"/>
                  <a:gd name="T39" fmla="*/ 161 h 171"/>
                  <a:gd name="T40" fmla="*/ 14 w 180"/>
                  <a:gd name="T41" fmla="*/ 171 h 171"/>
                  <a:gd name="T42" fmla="*/ 34 w 180"/>
                  <a:gd name="T43" fmla="*/ 157 h 171"/>
                  <a:gd name="T44" fmla="*/ 50 w 180"/>
                  <a:gd name="T45" fmla="*/ 148 h 171"/>
                  <a:gd name="T46" fmla="*/ 62 w 180"/>
                  <a:gd name="T47" fmla="*/ 135 h 171"/>
                  <a:gd name="T48" fmla="*/ 63 w 180"/>
                  <a:gd name="T49" fmla="*/ 128 h 171"/>
                  <a:gd name="T50" fmla="*/ 63 w 180"/>
                  <a:gd name="T51" fmla="*/ 123 h 171"/>
                  <a:gd name="T52" fmla="*/ 62 w 180"/>
                  <a:gd name="T53" fmla="*/ 118 h 171"/>
                  <a:gd name="T54" fmla="*/ 67 w 180"/>
                  <a:gd name="T55" fmla="*/ 115 h 171"/>
                  <a:gd name="T56" fmla="*/ 82 w 180"/>
                  <a:gd name="T57" fmla="*/ 104 h 171"/>
                  <a:gd name="T58" fmla="*/ 93 w 180"/>
                  <a:gd name="T59" fmla="*/ 97 h 171"/>
                  <a:gd name="T60" fmla="*/ 113 w 180"/>
                  <a:gd name="T61" fmla="*/ 89 h 171"/>
                  <a:gd name="T62" fmla="*/ 134 w 180"/>
                  <a:gd name="T63" fmla="*/ 83 h 171"/>
                  <a:gd name="T64" fmla="*/ 157 w 180"/>
                  <a:gd name="T65" fmla="*/ 77 h 171"/>
                  <a:gd name="T66" fmla="*/ 177 w 180"/>
                  <a:gd name="T67" fmla="*/ 71 h 171"/>
                  <a:gd name="T68" fmla="*/ 180 w 180"/>
                  <a:gd name="T69" fmla="*/ 58 h 171"/>
                  <a:gd name="T70" fmla="*/ 159 w 180"/>
                  <a:gd name="T71" fmla="*/ 49 h 171"/>
                  <a:gd name="T72" fmla="*/ 136 w 180"/>
                  <a:gd name="T73" fmla="*/ 35 h 1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0"/>
                  <a:gd name="T112" fmla="*/ 0 h 171"/>
                  <a:gd name="T113" fmla="*/ 180 w 180"/>
                  <a:gd name="T114" fmla="*/ 171 h 1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0" h="171">
                    <a:moveTo>
                      <a:pt x="136" y="35"/>
                    </a:moveTo>
                    <a:lnTo>
                      <a:pt x="96" y="0"/>
                    </a:lnTo>
                    <a:lnTo>
                      <a:pt x="83" y="11"/>
                    </a:lnTo>
                    <a:lnTo>
                      <a:pt x="71" y="11"/>
                    </a:lnTo>
                    <a:lnTo>
                      <a:pt x="60" y="5"/>
                    </a:lnTo>
                    <a:lnTo>
                      <a:pt x="40" y="8"/>
                    </a:lnTo>
                    <a:lnTo>
                      <a:pt x="0" y="38"/>
                    </a:lnTo>
                    <a:lnTo>
                      <a:pt x="30" y="71"/>
                    </a:lnTo>
                    <a:lnTo>
                      <a:pt x="20" y="81"/>
                    </a:lnTo>
                    <a:lnTo>
                      <a:pt x="13" y="97"/>
                    </a:lnTo>
                    <a:lnTo>
                      <a:pt x="8" y="114"/>
                    </a:lnTo>
                    <a:lnTo>
                      <a:pt x="7" y="128"/>
                    </a:lnTo>
                    <a:lnTo>
                      <a:pt x="11" y="128"/>
                    </a:lnTo>
                    <a:lnTo>
                      <a:pt x="16" y="126"/>
                    </a:lnTo>
                    <a:lnTo>
                      <a:pt x="22" y="124"/>
                    </a:lnTo>
                    <a:lnTo>
                      <a:pt x="28" y="123"/>
                    </a:lnTo>
                    <a:lnTo>
                      <a:pt x="30" y="126"/>
                    </a:lnTo>
                    <a:lnTo>
                      <a:pt x="28" y="131"/>
                    </a:lnTo>
                    <a:lnTo>
                      <a:pt x="22" y="144"/>
                    </a:lnTo>
                    <a:lnTo>
                      <a:pt x="16" y="161"/>
                    </a:lnTo>
                    <a:lnTo>
                      <a:pt x="14" y="171"/>
                    </a:lnTo>
                    <a:lnTo>
                      <a:pt x="34" y="157"/>
                    </a:lnTo>
                    <a:lnTo>
                      <a:pt x="50" y="148"/>
                    </a:lnTo>
                    <a:lnTo>
                      <a:pt x="62" y="135"/>
                    </a:lnTo>
                    <a:lnTo>
                      <a:pt x="63" y="128"/>
                    </a:lnTo>
                    <a:lnTo>
                      <a:pt x="63" y="123"/>
                    </a:lnTo>
                    <a:lnTo>
                      <a:pt x="62" y="118"/>
                    </a:lnTo>
                    <a:lnTo>
                      <a:pt x="67" y="115"/>
                    </a:lnTo>
                    <a:lnTo>
                      <a:pt x="82" y="104"/>
                    </a:lnTo>
                    <a:lnTo>
                      <a:pt x="93" y="97"/>
                    </a:lnTo>
                    <a:lnTo>
                      <a:pt x="113" y="89"/>
                    </a:lnTo>
                    <a:lnTo>
                      <a:pt x="134" y="83"/>
                    </a:lnTo>
                    <a:lnTo>
                      <a:pt x="157" y="77"/>
                    </a:lnTo>
                    <a:lnTo>
                      <a:pt x="177" y="71"/>
                    </a:lnTo>
                    <a:lnTo>
                      <a:pt x="180" y="58"/>
                    </a:lnTo>
                    <a:lnTo>
                      <a:pt x="159" y="49"/>
                    </a:lnTo>
                    <a:lnTo>
                      <a:pt x="136" y="3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6" name="Freeform 1334"/>
              <p:cNvSpPr>
                <a:spLocks/>
              </p:cNvSpPr>
              <p:nvPr/>
            </p:nvSpPr>
            <p:spPr bwMode="auto">
              <a:xfrm>
                <a:off x="5157" y="3398"/>
                <a:ext cx="386" cy="309"/>
              </a:xfrm>
              <a:custGeom>
                <a:avLst/>
                <a:gdLst>
                  <a:gd name="T0" fmla="*/ 373 w 386"/>
                  <a:gd name="T1" fmla="*/ 117 h 309"/>
                  <a:gd name="T2" fmla="*/ 372 w 386"/>
                  <a:gd name="T3" fmla="*/ 89 h 309"/>
                  <a:gd name="T4" fmla="*/ 373 w 386"/>
                  <a:gd name="T5" fmla="*/ 66 h 309"/>
                  <a:gd name="T6" fmla="*/ 383 w 386"/>
                  <a:gd name="T7" fmla="*/ 22 h 309"/>
                  <a:gd name="T8" fmla="*/ 381 w 386"/>
                  <a:gd name="T9" fmla="*/ 20 h 309"/>
                  <a:gd name="T10" fmla="*/ 378 w 386"/>
                  <a:gd name="T11" fmla="*/ 20 h 309"/>
                  <a:gd name="T12" fmla="*/ 373 w 386"/>
                  <a:gd name="T13" fmla="*/ 23 h 309"/>
                  <a:gd name="T14" fmla="*/ 360 w 386"/>
                  <a:gd name="T15" fmla="*/ 20 h 309"/>
                  <a:gd name="T16" fmla="*/ 350 w 386"/>
                  <a:gd name="T17" fmla="*/ 15 h 309"/>
                  <a:gd name="T18" fmla="*/ 341 w 386"/>
                  <a:gd name="T19" fmla="*/ 11 h 309"/>
                  <a:gd name="T20" fmla="*/ 332 w 386"/>
                  <a:gd name="T21" fmla="*/ 6 h 309"/>
                  <a:gd name="T22" fmla="*/ 313 w 386"/>
                  <a:gd name="T23" fmla="*/ 2 h 309"/>
                  <a:gd name="T24" fmla="*/ 298 w 386"/>
                  <a:gd name="T25" fmla="*/ 0 h 309"/>
                  <a:gd name="T26" fmla="*/ 283 w 386"/>
                  <a:gd name="T27" fmla="*/ 3 h 309"/>
                  <a:gd name="T28" fmla="*/ 272 w 386"/>
                  <a:gd name="T29" fmla="*/ 8 h 309"/>
                  <a:gd name="T30" fmla="*/ 249 w 386"/>
                  <a:gd name="T31" fmla="*/ 25 h 309"/>
                  <a:gd name="T32" fmla="*/ 226 w 386"/>
                  <a:gd name="T33" fmla="*/ 45 h 309"/>
                  <a:gd name="T34" fmla="*/ 132 w 386"/>
                  <a:gd name="T35" fmla="*/ 75 h 309"/>
                  <a:gd name="T36" fmla="*/ 53 w 386"/>
                  <a:gd name="T37" fmla="*/ 77 h 309"/>
                  <a:gd name="T38" fmla="*/ 21 w 386"/>
                  <a:gd name="T39" fmla="*/ 58 h 309"/>
                  <a:gd name="T40" fmla="*/ 0 w 386"/>
                  <a:gd name="T41" fmla="*/ 94 h 309"/>
                  <a:gd name="T42" fmla="*/ 43 w 386"/>
                  <a:gd name="T43" fmla="*/ 152 h 309"/>
                  <a:gd name="T44" fmla="*/ 18 w 386"/>
                  <a:gd name="T45" fmla="*/ 178 h 309"/>
                  <a:gd name="T46" fmla="*/ 18 w 386"/>
                  <a:gd name="T47" fmla="*/ 231 h 309"/>
                  <a:gd name="T48" fmla="*/ 53 w 386"/>
                  <a:gd name="T49" fmla="*/ 235 h 309"/>
                  <a:gd name="T50" fmla="*/ 70 w 386"/>
                  <a:gd name="T51" fmla="*/ 265 h 309"/>
                  <a:gd name="T52" fmla="*/ 66 w 386"/>
                  <a:gd name="T53" fmla="*/ 281 h 309"/>
                  <a:gd name="T54" fmla="*/ 70 w 386"/>
                  <a:gd name="T55" fmla="*/ 309 h 309"/>
                  <a:gd name="T56" fmla="*/ 123 w 386"/>
                  <a:gd name="T57" fmla="*/ 278 h 309"/>
                  <a:gd name="T58" fmla="*/ 152 w 386"/>
                  <a:gd name="T59" fmla="*/ 277 h 309"/>
                  <a:gd name="T60" fmla="*/ 192 w 386"/>
                  <a:gd name="T61" fmla="*/ 261 h 309"/>
                  <a:gd name="T62" fmla="*/ 224 w 386"/>
                  <a:gd name="T63" fmla="*/ 272 h 309"/>
                  <a:gd name="T64" fmla="*/ 267 w 386"/>
                  <a:gd name="T65" fmla="*/ 252 h 309"/>
                  <a:gd name="T66" fmla="*/ 255 w 386"/>
                  <a:gd name="T67" fmla="*/ 241 h 309"/>
                  <a:gd name="T68" fmla="*/ 330 w 386"/>
                  <a:gd name="T69" fmla="*/ 185 h 309"/>
                  <a:gd name="T70" fmla="*/ 350 w 386"/>
                  <a:gd name="T71" fmla="*/ 182 h 309"/>
                  <a:gd name="T72" fmla="*/ 361 w 386"/>
                  <a:gd name="T73" fmla="*/ 188 h 309"/>
                  <a:gd name="T74" fmla="*/ 373 w 386"/>
                  <a:gd name="T75" fmla="*/ 188 h 309"/>
                  <a:gd name="T76" fmla="*/ 386 w 386"/>
                  <a:gd name="T77" fmla="*/ 177 h 309"/>
                  <a:gd name="T78" fmla="*/ 357 w 386"/>
                  <a:gd name="T79" fmla="*/ 146 h 309"/>
                  <a:gd name="T80" fmla="*/ 373 w 386"/>
                  <a:gd name="T81" fmla="*/ 117 h 3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6"/>
                  <a:gd name="T124" fmla="*/ 0 h 309"/>
                  <a:gd name="T125" fmla="*/ 386 w 386"/>
                  <a:gd name="T126" fmla="*/ 309 h 3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6" h="309">
                    <a:moveTo>
                      <a:pt x="373" y="117"/>
                    </a:moveTo>
                    <a:lnTo>
                      <a:pt x="372" y="89"/>
                    </a:lnTo>
                    <a:lnTo>
                      <a:pt x="373" y="66"/>
                    </a:lnTo>
                    <a:lnTo>
                      <a:pt x="383" y="22"/>
                    </a:lnTo>
                    <a:lnTo>
                      <a:pt x="381" y="20"/>
                    </a:lnTo>
                    <a:lnTo>
                      <a:pt x="378" y="20"/>
                    </a:lnTo>
                    <a:lnTo>
                      <a:pt x="373" y="23"/>
                    </a:lnTo>
                    <a:lnTo>
                      <a:pt x="360" y="20"/>
                    </a:lnTo>
                    <a:lnTo>
                      <a:pt x="350" y="15"/>
                    </a:lnTo>
                    <a:lnTo>
                      <a:pt x="341" y="11"/>
                    </a:lnTo>
                    <a:lnTo>
                      <a:pt x="332" y="6"/>
                    </a:lnTo>
                    <a:lnTo>
                      <a:pt x="313" y="2"/>
                    </a:lnTo>
                    <a:lnTo>
                      <a:pt x="298" y="0"/>
                    </a:lnTo>
                    <a:lnTo>
                      <a:pt x="283" y="3"/>
                    </a:lnTo>
                    <a:lnTo>
                      <a:pt x="272" y="8"/>
                    </a:lnTo>
                    <a:lnTo>
                      <a:pt x="249" y="25"/>
                    </a:lnTo>
                    <a:lnTo>
                      <a:pt x="226" y="45"/>
                    </a:lnTo>
                    <a:lnTo>
                      <a:pt x="132" y="75"/>
                    </a:lnTo>
                    <a:lnTo>
                      <a:pt x="53" y="77"/>
                    </a:lnTo>
                    <a:lnTo>
                      <a:pt x="21" y="58"/>
                    </a:lnTo>
                    <a:lnTo>
                      <a:pt x="0" y="94"/>
                    </a:lnTo>
                    <a:lnTo>
                      <a:pt x="43" y="152"/>
                    </a:lnTo>
                    <a:lnTo>
                      <a:pt x="18" y="178"/>
                    </a:lnTo>
                    <a:lnTo>
                      <a:pt x="18" y="231"/>
                    </a:lnTo>
                    <a:lnTo>
                      <a:pt x="53" y="235"/>
                    </a:lnTo>
                    <a:lnTo>
                      <a:pt x="70" y="265"/>
                    </a:lnTo>
                    <a:lnTo>
                      <a:pt x="66" y="281"/>
                    </a:lnTo>
                    <a:lnTo>
                      <a:pt x="70" y="309"/>
                    </a:lnTo>
                    <a:lnTo>
                      <a:pt x="123" y="278"/>
                    </a:lnTo>
                    <a:lnTo>
                      <a:pt x="152" y="277"/>
                    </a:lnTo>
                    <a:lnTo>
                      <a:pt x="192" y="261"/>
                    </a:lnTo>
                    <a:lnTo>
                      <a:pt x="224" y="272"/>
                    </a:lnTo>
                    <a:lnTo>
                      <a:pt x="267" y="252"/>
                    </a:lnTo>
                    <a:lnTo>
                      <a:pt x="255" y="241"/>
                    </a:lnTo>
                    <a:lnTo>
                      <a:pt x="330" y="185"/>
                    </a:lnTo>
                    <a:lnTo>
                      <a:pt x="350" y="182"/>
                    </a:lnTo>
                    <a:lnTo>
                      <a:pt x="361" y="188"/>
                    </a:lnTo>
                    <a:lnTo>
                      <a:pt x="373" y="188"/>
                    </a:lnTo>
                    <a:lnTo>
                      <a:pt x="386" y="177"/>
                    </a:lnTo>
                    <a:lnTo>
                      <a:pt x="357" y="146"/>
                    </a:lnTo>
                    <a:lnTo>
                      <a:pt x="373" y="1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7" name="Freeform 1335"/>
              <p:cNvSpPr>
                <a:spLocks/>
              </p:cNvSpPr>
              <p:nvPr/>
            </p:nvSpPr>
            <p:spPr bwMode="auto">
              <a:xfrm>
                <a:off x="5157" y="3398"/>
                <a:ext cx="386" cy="309"/>
              </a:xfrm>
              <a:custGeom>
                <a:avLst/>
                <a:gdLst>
                  <a:gd name="T0" fmla="*/ 373 w 386"/>
                  <a:gd name="T1" fmla="*/ 117 h 309"/>
                  <a:gd name="T2" fmla="*/ 372 w 386"/>
                  <a:gd name="T3" fmla="*/ 89 h 309"/>
                  <a:gd name="T4" fmla="*/ 373 w 386"/>
                  <a:gd name="T5" fmla="*/ 66 h 309"/>
                  <a:gd name="T6" fmla="*/ 383 w 386"/>
                  <a:gd name="T7" fmla="*/ 22 h 309"/>
                  <a:gd name="T8" fmla="*/ 381 w 386"/>
                  <a:gd name="T9" fmla="*/ 20 h 309"/>
                  <a:gd name="T10" fmla="*/ 378 w 386"/>
                  <a:gd name="T11" fmla="*/ 20 h 309"/>
                  <a:gd name="T12" fmla="*/ 373 w 386"/>
                  <a:gd name="T13" fmla="*/ 23 h 309"/>
                  <a:gd name="T14" fmla="*/ 360 w 386"/>
                  <a:gd name="T15" fmla="*/ 20 h 309"/>
                  <a:gd name="T16" fmla="*/ 350 w 386"/>
                  <a:gd name="T17" fmla="*/ 15 h 309"/>
                  <a:gd name="T18" fmla="*/ 341 w 386"/>
                  <a:gd name="T19" fmla="*/ 11 h 309"/>
                  <a:gd name="T20" fmla="*/ 332 w 386"/>
                  <a:gd name="T21" fmla="*/ 6 h 309"/>
                  <a:gd name="T22" fmla="*/ 313 w 386"/>
                  <a:gd name="T23" fmla="*/ 2 h 309"/>
                  <a:gd name="T24" fmla="*/ 298 w 386"/>
                  <a:gd name="T25" fmla="*/ 0 h 309"/>
                  <a:gd name="T26" fmla="*/ 283 w 386"/>
                  <a:gd name="T27" fmla="*/ 3 h 309"/>
                  <a:gd name="T28" fmla="*/ 272 w 386"/>
                  <a:gd name="T29" fmla="*/ 8 h 309"/>
                  <a:gd name="T30" fmla="*/ 249 w 386"/>
                  <a:gd name="T31" fmla="*/ 25 h 309"/>
                  <a:gd name="T32" fmla="*/ 226 w 386"/>
                  <a:gd name="T33" fmla="*/ 45 h 309"/>
                  <a:gd name="T34" fmla="*/ 132 w 386"/>
                  <a:gd name="T35" fmla="*/ 75 h 309"/>
                  <a:gd name="T36" fmla="*/ 53 w 386"/>
                  <a:gd name="T37" fmla="*/ 77 h 309"/>
                  <a:gd name="T38" fmla="*/ 21 w 386"/>
                  <a:gd name="T39" fmla="*/ 58 h 309"/>
                  <a:gd name="T40" fmla="*/ 0 w 386"/>
                  <a:gd name="T41" fmla="*/ 94 h 309"/>
                  <a:gd name="T42" fmla="*/ 43 w 386"/>
                  <a:gd name="T43" fmla="*/ 152 h 309"/>
                  <a:gd name="T44" fmla="*/ 18 w 386"/>
                  <a:gd name="T45" fmla="*/ 178 h 309"/>
                  <a:gd name="T46" fmla="*/ 18 w 386"/>
                  <a:gd name="T47" fmla="*/ 231 h 309"/>
                  <a:gd name="T48" fmla="*/ 53 w 386"/>
                  <a:gd name="T49" fmla="*/ 235 h 309"/>
                  <a:gd name="T50" fmla="*/ 70 w 386"/>
                  <a:gd name="T51" fmla="*/ 265 h 309"/>
                  <a:gd name="T52" fmla="*/ 66 w 386"/>
                  <a:gd name="T53" fmla="*/ 281 h 309"/>
                  <a:gd name="T54" fmla="*/ 70 w 386"/>
                  <a:gd name="T55" fmla="*/ 309 h 309"/>
                  <a:gd name="T56" fmla="*/ 123 w 386"/>
                  <a:gd name="T57" fmla="*/ 278 h 309"/>
                  <a:gd name="T58" fmla="*/ 152 w 386"/>
                  <a:gd name="T59" fmla="*/ 277 h 309"/>
                  <a:gd name="T60" fmla="*/ 192 w 386"/>
                  <a:gd name="T61" fmla="*/ 261 h 309"/>
                  <a:gd name="T62" fmla="*/ 224 w 386"/>
                  <a:gd name="T63" fmla="*/ 272 h 309"/>
                  <a:gd name="T64" fmla="*/ 267 w 386"/>
                  <a:gd name="T65" fmla="*/ 252 h 309"/>
                  <a:gd name="T66" fmla="*/ 255 w 386"/>
                  <a:gd name="T67" fmla="*/ 241 h 309"/>
                  <a:gd name="T68" fmla="*/ 330 w 386"/>
                  <a:gd name="T69" fmla="*/ 185 h 309"/>
                  <a:gd name="T70" fmla="*/ 350 w 386"/>
                  <a:gd name="T71" fmla="*/ 182 h 309"/>
                  <a:gd name="T72" fmla="*/ 361 w 386"/>
                  <a:gd name="T73" fmla="*/ 188 h 309"/>
                  <a:gd name="T74" fmla="*/ 373 w 386"/>
                  <a:gd name="T75" fmla="*/ 188 h 309"/>
                  <a:gd name="T76" fmla="*/ 386 w 386"/>
                  <a:gd name="T77" fmla="*/ 177 h 309"/>
                  <a:gd name="T78" fmla="*/ 357 w 386"/>
                  <a:gd name="T79" fmla="*/ 146 h 309"/>
                  <a:gd name="T80" fmla="*/ 373 w 386"/>
                  <a:gd name="T81" fmla="*/ 117 h 3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6"/>
                  <a:gd name="T124" fmla="*/ 0 h 309"/>
                  <a:gd name="T125" fmla="*/ 386 w 386"/>
                  <a:gd name="T126" fmla="*/ 309 h 3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6" h="309">
                    <a:moveTo>
                      <a:pt x="373" y="117"/>
                    </a:moveTo>
                    <a:lnTo>
                      <a:pt x="372" y="89"/>
                    </a:lnTo>
                    <a:lnTo>
                      <a:pt x="373" y="66"/>
                    </a:lnTo>
                    <a:lnTo>
                      <a:pt x="383" y="22"/>
                    </a:lnTo>
                    <a:lnTo>
                      <a:pt x="381" y="20"/>
                    </a:lnTo>
                    <a:lnTo>
                      <a:pt x="378" y="20"/>
                    </a:lnTo>
                    <a:lnTo>
                      <a:pt x="373" y="23"/>
                    </a:lnTo>
                    <a:lnTo>
                      <a:pt x="360" y="20"/>
                    </a:lnTo>
                    <a:lnTo>
                      <a:pt x="350" y="15"/>
                    </a:lnTo>
                    <a:lnTo>
                      <a:pt x="341" y="11"/>
                    </a:lnTo>
                    <a:lnTo>
                      <a:pt x="332" y="6"/>
                    </a:lnTo>
                    <a:lnTo>
                      <a:pt x="313" y="2"/>
                    </a:lnTo>
                    <a:lnTo>
                      <a:pt x="298" y="0"/>
                    </a:lnTo>
                    <a:lnTo>
                      <a:pt x="283" y="3"/>
                    </a:lnTo>
                    <a:lnTo>
                      <a:pt x="272" y="8"/>
                    </a:lnTo>
                    <a:lnTo>
                      <a:pt x="249" y="25"/>
                    </a:lnTo>
                    <a:lnTo>
                      <a:pt x="226" y="45"/>
                    </a:lnTo>
                    <a:lnTo>
                      <a:pt x="132" y="75"/>
                    </a:lnTo>
                    <a:lnTo>
                      <a:pt x="53" y="77"/>
                    </a:lnTo>
                    <a:lnTo>
                      <a:pt x="21" y="58"/>
                    </a:lnTo>
                    <a:lnTo>
                      <a:pt x="0" y="94"/>
                    </a:lnTo>
                    <a:lnTo>
                      <a:pt x="43" y="152"/>
                    </a:lnTo>
                    <a:lnTo>
                      <a:pt x="18" y="178"/>
                    </a:lnTo>
                    <a:lnTo>
                      <a:pt x="18" y="231"/>
                    </a:lnTo>
                    <a:lnTo>
                      <a:pt x="53" y="235"/>
                    </a:lnTo>
                    <a:lnTo>
                      <a:pt x="70" y="265"/>
                    </a:lnTo>
                    <a:lnTo>
                      <a:pt x="66" y="281"/>
                    </a:lnTo>
                    <a:lnTo>
                      <a:pt x="70" y="309"/>
                    </a:lnTo>
                    <a:lnTo>
                      <a:pt x="123" y="278"/>
                    </a:lnTo>
                    <a:lnTo>
                      <a:pt x="152" y="277"/>
                    </a:lnTo>
                    <a:lnTo>
                      <a:pt x="192" y="261"/>
                    </a:lnTo>
                    <a:lnTo>
                      <a:pt x="224" y="272"/>
                    </a:lnTo>
                    <a:lnTo>
                      <a:pt x="267" y="252"/>
                    </a:lnTo>
                    <a:lnTo>
                      <a:pt x="255" y="241"/>
                    </a:lnTo>
                    <a:lnTo>
                      <a:pt x="330" y="185"/>
                    </a:lnTo>
                    <a:lnTo>
                      <a:pt x="350" y="182"/>
                    </a:lnTo>
                    <a:lnTo>
                      <a:pt x="361" y="188"/>
                    </a:lnTo>
                    <a:lnTo>
                      <a:pt x="373" y="188"/>
                    </a:lnTo>
                    <a:lnTo>
                      <a:pt x="386" y="177"/>
                    </a:lnTo>
                    <a:lnTo>
                      <a:pt x="357" y="146"/>
                    </a:lnTo>
                    <a:lnTo>
                      <a:pt x="373" y="11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8" name="Freeform 1336"/>
              <p:cNvSpPr>
                <a:spLocks/>
              </p:cNvSpPr>
              <p:nvPr/>
            </p:nvSpPr>
            <p:spPr bwMode="auto">
              <a:xfrm>
                <a:off x="4974" y="3616"/>
                <a:ext cx="123" cy="254"/>
              </a:xfrm>
              <a:custGeom>
                <a:avLst/>
                <a:gdLst>
                  <a:gd name="T0" fmla="*/ 123 w 123"/>
                  <a:gd name="T1" fmla="*/ 142 h 254"/>
                  <a:gd name="T2" fmla="*/ 107 w 123"/>
                  <a:gd name="T3" fmla="*/ 117 h 254"/>
                  <a:gd name="T4" fmla="*/ 96 w 123"/>
                  <a:gd name="T5" fmla="*/ 93 h 254"/>
                  <a:gd name="T6" fmla="*/ 93 w 123"/>
                  <a:gd name="T7" fmla="*/ 68 h 254"/>
                  <a:gd name="T8" fmla="*/ 93 w 123"/>
                  <a:gd name="T9" fmla="*/ 40 h 254"/>
                  <a:gd name="T10" fmla="*/ 78 w 123"/>
                  <a:gd name="T11" fmla="*/ 23 h 254"/>
                  <a:gd name="T12" fmla="*/ 56 w 123"/>
                  <a:gd name="T13" fmla="*/ 10 h 254"/>
                  <a:gd name="T14" fmla="*/ 35 w 123"/>
                  <a:gd name="T15" fmla="*/ 2 h 254"/>
                  <a:gd name="T16" fmla="*/ 24 w 123"/>
                  <a:gd name="T17" fmla="*/ 0 h 254"/>
                  <a:gd name="T18" fmla="*/ 18 w 123"/>
                  <a:gd name="T19" fmla="*/ 2 h 254"/>
                  <a:gd name="T20" fmla="*/ 10 w 123"/>
                  <a:gd name="T21" fmla="*/ 8 h 254"/>
                  <a:gd name="T22" fmla="*/ 4 w 123"/>
                  <a:gd name="T23" fmla="*/ 14 h 254"/>
                  <a:gd name="T24" fmla="*/ 0 w 123"/>
                  <a:gd name="T25" fmla="*/ 25 h 254"/>
                  <a:gd name="T26" fmla="*/ 1 w 123"/>
                  <a:gd name="T27" fmla="*/ 40 h 254"/>
                  <a:gd name="T28" fmla="*/ 3 w 123"/>
                  <a:gd name="T29" fmla="*/ 53 h 254"/>
                  <a:gd name="T30" fmla="*/ 4 w 123"/>
                  <a:gd name="T31" fmla="*/ 54 h 254"/>
                  <a:gd name="T32" fmla="*/ 7 w 123"/>
                  <a:gd name="T33" fmla="*/ 54 h 254"/>
                  <a:gd name="T34" fmla="*/ 12 w 123"/>
                  <a:gd name="T35" fmla="*/ 56 h 254"/>
                  <a:gd name="T36" fmla="*/ 13 w 123"/>
                  <a:gd name="T37" fmla="*/ 57 h 254"/>
                  <a:gd name="T38" fmla="*/ 12 w 123"/>
                  <a:gd name="T39" fmla="*/ 74 h 254"/>
                  <a:gd name="T40" fmla="*/ 12 w 123"/>
                  <a:gd name="T41" fmla="*/ 85 h 254"/>
                  <a:gd name="T42" fmla="*/ 13 w 123"/>
                  <a:gd name="T43" fmla="*/ 94 h 254"/>
                  <a:gd name="T44" fmla="*/ 35 w 123"/>
                  <a:gd name="T45" fmla="*/ 147 h 254"/>
                  <a:gd name="T46" fmla="*/ 29 w 123"/>
                  <a:gd name="T47" fmla="*/ 162 h 254"/>
                  <a:gd name="T48" fmla="*/ 24 w 123"/>
                  <a:gd name="T49" fmla="*/ 176 h 254"/>
                  <a:gd name="T50" fmla="*/ 27 w 123"/>
                  <a:gd name="T51" fmla="*/ 188 h 254"/>
                  <a:gd name="T52" fmla="*/ 32 w 123"/>
                  <a:gd name="T53" fmla="*/ 200 h 254"/>
                  <a:gd name="T54" fmla="*/ 50 w 123"/>
                  <a:gd name="T55" fmla="*/ 219 h 254"/>
                  <a:gd name="T56" fmla="*/ 89 w 123"/>
                  <a:gd name="T57" fmla="*/ 254 h 254"/>
                  <a:gd name="T58" fmla="*/ 100 w 123"/>
                  <a:gd name="T59" fmla="*/ 250 h 254"/>
                  <a:gd name="T60" fmla="*/ 106 w 123"/>
                  <a:gd name="T61" fmla="*/ 247 h 254"/>
                  <a:gd name="T62" fmla="*/ 106 w 123"/>
                  <a:gd name="T63" fmla="*/ 242 h 254"/>
                  <a:gd name="T64" fmla="*/ 100 w 123"/>
                  <a:gd name="T65" fmla="*/ 233 h 254"/>
                  <a:gd name="T66" fmla="*/ 104 w 123"/>
                  <a:gd name="T67" fmla="*/ 214 h 254"/>
                  <a:gd name="T68" fmla="*/ 123 w 123"/>
                  <a:gd name="T69" fmla="*/ 142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254"/>
                  <a:gd name="T107" fmla="*/ 123 w 123"/>
                  <a:gd name="T108" fmla="*/ 254 h 2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254">
                    <a:moveTo>
                      <a:pt x="123" y="142"/>
                    </a:moveTo>
                    <a:lnTo>
                      <a:pt x="107" y="117"/>
                    </a:lnTo>
                    <a:lnTo>
                      <a:pt x="96" y="93"/>
                    </a:lnTo>
                    <a:lnTo>
                      <a:pt x="93" y="68"/>
                    </a:lnTo>
                    <a:lnTo>
                      <a:pt x="93" y="40"/>
                    </a:lnTo>
                    <a:lnTo>
                      <a:pt x="78" y="23"/>
                    </a:lnTo>
                    <a:lnTo>
                      <a:pt x="56" y="10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1" y="40"/>
                    </a:lnTo>
                    <a:lnTo>
                      <a:pt x="3" y="53"/>
                    </a:lnTo>
                    <a:lnTo>
                      <a:pt x="4" y="54"/>
                    </a:lnTo>
                    <a:lnTo>
                      <a:pt x="7" y="54"/>
                    </a:lnTo>
                    <a:lnTo>
                      <a:pt x="12" y="56"/>
                    </a:lnTo>
                    <a:lnTo>
                      <a:pt x="13" y="57"/>
                    </a:lnTo>
                    <a:lnTo>
                      <a:pt x="12" y="74"/>
                    </a:lnTo>
                    <a:lnTo>
                      <a:pt x="12" y="85"/>
                    </a:lnTo>
                    <a:lnTo>
                      <a:pt x="13" y="94"/>
                    </a:lnTo>
                    <a:lnTo>
                      <a:pt x="35" y="147"/>
                    </a:lnTo>
                    <a:lnTo>
                      <a:pt x="29" y="162"/>
                    </a:lnTo>
                    <a:lnTo>
                      <a:pt x="24" y="176"/>
                    </a:lnTo>
                    <a:lnTo>
                      <a:pt x="27" y="188"/>
                    </a:lnTo>
                    <a:lnTo>
                      <a:pt x="32" y="200"/>
                    </a:lnTo>
                    <a:lnTo>
                      <a:pt x="50" y="219"/>
                    </a:lnTo>
                    <a:lnTo>
                      <a:pt x="89" y="254"/>
                    </a:lnTo>
                    <a:lnTo>
                      <a:pt x="100" y="250"/>
                    </a:lnTo>
                    <a:lnTo>
                      <a:pt x="106" y="247"/>
                    </a:lnTo>
                    <a:lnTo>
                      <a:pt x="106" y="242"/>
                    </a:lnTo>
                    <a:lnTo>
                      <a:pt x="100" y="233"/>
                    </a:lnTo>
                    <a:lnTo>
                      <a:pt x="104" y="214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9" name="Freeform 1337"/>
              <p:cNvSpPr>
                <a:spLocks/>
              </p:cNvSpPr>
              <p:nvPr/>
            </p:nvSpPr>
            <p:spPr bwMode="auto">
              <a:xfrm>
                <a:off x="4974" y="3616"/>
                <a:ext cx="123" cy="254"/>
              </a:xfrm>
              <a:custGeom>
                <a:avLst/>
                <a:gdLst>
                  <a:gd name="T0" fmla="*/ 123 w 123"/>
                  <a:gd name="T1" fmla="*/ 142 h 254"/>
                  <a:gd name="T2" fmla="*/ 107 w 123"/>
                  <a:gd name="T3" fmla="*/ 117 h 254"/>
                  <a:gd name="T4" fmla="*/ 96 w 123"/>
                  <a:gd name="T5" fmla="*/ 93 h 254"/>
                  <a:gd name="T6" fmla="*/ 93 w 123"/>
                  <a:gd name="T7" fmla="*/ 68 h 254"/>
                  <a:gd name="T8" fmla="*/ 93 w 123"/>
                  <a:gd name="T9" fmla="*/ 40 h 254"/>
                  <a:gd name="T10" fmla="*/ 78 w 123"/>
                  <a:gd name="T11" fmla="*/ 23 h 254"/>
                  <a:gd name="T12" fmla="*/ 56 w 123"/>
                  <a:gd name="T13" fmla="*/ 10 h 254"/>
                  <a:gd name="T14" fmla="*/ 35 w 123"/>
                  <a:gd name="T15" fmla="*/ 2 h 254"/>
                  <a:gd name="T16" fmla="*/ 24 w 123"/>
                  <a:gd name="T17" fmla="*/ 0 h 254"/>
                  <a:gd name="T18" fmla="*/ 18 w 123"/>
                  <a:gd name="T19" fmla="*/ 2 h 254"/>
                  <a:gd name="T20" fmla="*/ 10 w 123"/>
                  <a:gd name="T21" fmla="*/ 8 h 254"/>
                  <a:gd name="T22" fmla="*/ 4 w 123"/>
                  <a:gd name="T23" fmla="*/ 14 h 254"/>
                  <a:gd name="T24" fmla="*/ 0 w 123"/>
                  <a:gd name="T25" fmla="*/ 25 h 254"/>
                  <a:gd name="T26" fmla="*/ 1 w 123"/>
                  <a:gd name="T27" fmla="*/ 40 h 254"/>
                  <a:gd name="T28" fmla="*/ 3 w 123"/>
                  <a:gd name="T29" fmla="*/ 53 h 254"/>
                  <a:gd name="T30" fmla="*/ 4 w 123"/>
                  <a:gd name="T31" fmla="*/ 54 h 254"/>
                  <a:gd name="T32" fmla="*/ 7 w 123"/>
                  <a:gd name="T33" fmla="*/ 54 h 254"/>
                  <a:gd name="T34" fmla="*/ 12 w 123"/>
                  <a:gd name="T35" fmla="*/ 56 h 254"/>
                  <a:gd name="T36" fmla="*/ 13 w 123"/>
                  <a:gd name="T37" fmla="*/ 57 h 254"/>
                  <a:gd name="T38" fmla="*/ 12 w 123"/>
                  <a:gd name="T39" fmla="*/ 74 h 254"/>
                  <a:gd name="T40" fmla="*/ 12 w 123"/>
                  <a:gd name="T41" fmla="*/ 85 h 254"/>
                  <a:gd name="T42" fmla="*/ 13 w 123"/>
                  <a:gd name="T43" fmla="*/ 94 h 254"/>
                  <a:gd name="T44" fmla="*/ 35 w 123"/>
                  <a:gd name="T45" fmla="*/ 147 h 254"/>
                  <a:gd name="T46" fmla="*/ 29 w 123"/>
                  <a:gd name="T47" fmla="*/ 162 h 254"/>
                  <a:gd name="T48" fmla="*/ 24 w 123"/>
                  <a:gd name="T49" fmla="*/ 176 h 254"/>
                  <a:gd name="T50" fmla="*/ 27 w 123"/>
                  <a:gd name="T51" fmla="*/ 188 h 254"/>
                  <a:gd name="T52" fmla="*/ 32 w 123"/>
                  <a:gd name="T53" fmla="*/ 200 h 254"/>
                  <a:gd name="T54" fmla="*/ 50 w 123"/>
                  <a:gd name="T55" fmla="*/ 219 h 254"/>
                  <a:gd name="T56" fmla="*/ 89 w 123"/>
                  <a:gd name="T57" fmla="*/ 254 h 254"/>
                  <a:gd name="T58" fmla="*/ 100 w 123"/>
                  <a:gd name="T59" fmla="*/ 250 h 254"/>
                  <a:gd name="T60" fmla="*/ 106 w 123"/>
                  <a:gd name="T61" fmla="*/ 247 h 254"/>
                  <a:gd name="T62" fmla="*/ 106 w 123"/>
                  <a:gd name="T63" fmla="*/ 242 h 254"/>
                  <a:gd name="T64" fmla="*/ 100 w 123"/>
                  <a:gd name="T65" fmla="*/ 233 h 254"/>
                  <a:gd name="T66" fmla="*/ 104 w 123"/>
                  <a:gd name="T67" fmla="*/ 214 h 254"/>
                  <a:gd name="T68" fmla="*/ 123 w 123"/>
                  <a:gd name="T69" fmla="*/ 142 h 2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3"/>
                  <a:gd name="T106" fmla="*/ 0 h 254"/>
                  <a:gd name="T107" fmla="*/ 123 w 123"/>
                  <a:gd name="T108" fmla="*/ 254 h 2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3" h="254">
                    <a:moveTo>
                      <a:pt x="123" y="142"/>
                    </a:moveTo>
                    <a:lnTo>
                      <a:pt x="107" y="117"/>
                    </a:lnTo>
                    <a:lnTo>
                      <a:pt x="96" y="93"/>
                    </a:lnTo>
                    <a:lnTo>
                      <a:pt x="93" y="68"/>
                    </a:lnTo>
                    <a:lnTo>
                      <a:pt x="93" y="40"/>
                    </a:lnTo>
                    <a:lnTo>
                      <a:pt x="78" y="23"/>
                    </a:lnTo>
                    <a:lnTo>
                      <a:pt x="56" y="10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1" y="40"/>
                    </a:lnTo>
                    <a:lnTo>
                      <a:pt x="3" y="53"/>
                    </a:lnTo>
                    <a:lnTo>
                      <a:pt x="4" y="54"/>
                    </a:lnTo>
                    <a:lnTo>
                      <a:pt x="7" y="54"/>
                    </a:lnTo>
                    <a:lnTo>
                      <a:pt x="12" y="56"/>
                    </a:lnTo>
                    <a:lnTo>
                      <a:pt x="13" y="57"/>
                    </a:lnTo>
                    <a:lnTo>
                      <a:pt x="12" y="74"/>
                    </a:lnTo>
                    <a:lnTo>
                      <a:pt x="12" y="85"/>
                    </a:lnTo>
                    <a:lnTo>
                      <a:pt x="13" y="94"/>
                    </a:lnTo>
                    <a:lnTo>
                      <a:pt x="35" y="147"/>
                    </a:lnTo>
                    <a:lnTo>
                      <a:pt x="29" y="162"/>
                    </a:lnTo>
                    <a:lnTo>
                      <a:pt x="24" y="176"/>
                    </a:lnTo>
                    <a:lnTo>
                      <a:pt x="27" y="188"/>
                    </a:lnTo>
                    <a:lnTo>
                      <a:pt x="32" y="200"/>
                    </a:lnTo>
                    <a:lnTo>
                      <a:pt x="50" y="219"/>
                    </a:lnTo>
                    <a:lnTo>
                      <a:pt x="89" y="254"/>
                    </a:lnTo>
                    <a:lnTo>
                      <a:pt x="100" y="250"/>
                    </a:lnTo>
                    <a:lnTo>
                      <a:pt x="106" y="247"/>
                    </a:lnTo>
                    <a:lnTo>
                      <a:pt x="106" y="242"/>
                    </a:lnTo>
                    <a:lnTo>
                      <a:pt x="100" y="233"/>
                    </a:lnTo>
                    <a:lnTo>
                      <a:pt x="104" y="214"/>
                    </a:lnTo>
                    <a:lnTo>
                      <a:pt x="123" y="14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0" name="Freeform 1338"/>
              <p:cNvSpPr>
                <a:spLocks/>
              </p:cNvSpPr>
              <p:nvPr/>
            </p:nvSpPr>
            <p:spPr bwMode="auto">
              <a:xfrm>
                <a:off x="4278" y="3623"/>
                <a:ext cx="66" cy="140"/>
              </a:xfrm>
              <a:custGeom>
                <a:avLst/>
                <a:gdLst>
                  <a:gd name="T0" fmla="*/ 0 w 66"/>
                  <a:gd name="T1" fmla="*/ 58 h 140"/>
                  <a:gd name="T2" fmla="*/ 0 w 66"/>
                  <a:gd name="T3" fmla="*/ 107 h 140"/>
                  <a:gd name="T4" fmla="*/ 2 w 66"/>
                  <a:gd name="T5" fmla="*/ 109 h 140"/>
                  <a:gd name="T6" fmla="*/ 6 w 66"/>
                  <a:gd name="T7" fmla="*/ 120 h 140"/>
                  <a:gd name="T8" fmla="*/ 14 w 66"/>
                  <a:gd name="T9" fmla="*/ 127 h 140"/>
                  <a:gd name="T10" fmla="*/ 25 w 66"/>
                  <a:gd name="T11" fmla="*/ 135 h 140"/>
                  <a:gd name="T12" fmla="*/ 37 w 66"/>
                  <a:gd name="T13" fmla="*/ 140 h 140"/>
                  <a:gd name="T14" fmla="*/ 48 w 66"/>
                  <a:gd name="T15" fmla="*/ 130 h 140"/>
                  <a:gd name="T16" fmla="*/ 56 w 66"/>
                  <a:gd name="T17" fmla="*/ 115 h 140"/>
                  <a:gd name="T18" fmla="*/ 62 w 66"/>
                  <a:gd name="T19" fmla="*/ 95 h 140"/>
                  <a:gd name="T20" fmla="*/ 66 w 66"/>
                  <a:gd name="T21" fmla="*/ 73 h 140"/>
                  <a:gd name="T22" fmla="*/ 66 w 66"/>
                  <a:gd name="T23" fmla="*/ 52 h 140"/>
                  <a:gd name="T24" fmla="*/ 65 w 66"/>
                  <a:gd name="T25" fmla="*/ 30 h 140"/>
                  <a:gd name="T26" fmla="*/ 59 w 66"/>
                  <a:gd name="T27" fmla="*/ 12 h 140"/>
                  <a:gd name="T28" fmla="*/ 49 w 66"/>
                  <a:gd name="T29" fmla="*/ 0 h 140"/>
                  <a:gd name="T30" fmla="*/ 23 w 66"/>
                  <a:gd name="T31" fmla="*/ 23 h 140"/>
                  <a:gd name="T32" fmla="*/ 11 w 66"/>
                  <a:gd name="T33" fmla="*/ 35 h 140"/>
                  <a:gd name="T34" fmla="*/ 3 w 66"/>
                  <a:gd name="T35" fmla="*/ 46 h 140"/>
                  <a:gd name="T36" fmla="*/ 0 w 66"/>
                  <a:gd name="T37" fmla="*/ 5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140"/>
                  <a:gd name="T59" fmla="*/ 66 w 66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140">
                    <a:moveTo>
                      <a:pt x="0" y="58"/>
                    </a:moveTo>
                    <a:lnTo>
                      <a:pt x="0" y="107"/>
                    </a:lnTo>
                    <a:lnTo>
                      <a:pt x="2" y="109"/>
                    </a:lnTo>
                    <a:lnTo>
                      <a:pt x="6" y="120"/>
                    </a:lnTo>
                    <a:lnTo>
                      <a:pt x="14" y="127"/>
                    </a:lnTo>
                    <a:lnTo>
                      <a:pt x="25" y="135"/>
                    </a:lnTo>
                    <a:lnTo>
                      <a:pt x="37" y="140"/>
                    </a:lnTo>
                    <a:lnTo>
                      <a:pt x="48" y="130"/>
                    </a:lnTo>
                    <a:lnTo>
                      <a:pt x="56" y="115"/>
                    </a:lnTo>
                    <a:lnTo>
                      <a:pt x="62" y="95"/>
                    </a:lnTo>
                    <a:lnTo>
                      <a:pt x="66" y="73"/>
                    </a:lnTo>
                    <a:lnTo>
                      <a:pt x="66" y="52"/>
                    </a:lnTo>
                    <a:lnTo>
                      <a:pt x="65" y="30"/>
                    </a:lnTo>
                    <a:lnTo>
                      <a:pt x="59" y="12"/>
                    </a:lnTo>
                    <a:lnTo>
                      <a:pt x="49" y="0"/>
                    </a:lnTo>
                    <a:lnTo>
                      <a:pt x="23" y="23"/>
                    </a:lnTo>
                    <a:lnTo>
                      <a:pt x="11" y="35"/>
                    </a:lnTo>
                    <a:lnTo>
                      <a:pt x="3" y="4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1" name="Freeform 1339"/>
              <p:cNvSpPr>
                <a:spLocks/>
              </p:cNvSpPr>
              <p:nvPr/>
            </p:nvSpPr>
            <p:spPr bwMode="auto">
              <a:xfrm>
                <a:off x="4278" y="3623"/>
                <a:ext cx="66" cy="140"/>
              </a:xfrm>
              <a:custGeom>
                <a:avLst/>
                <a:gdLst>
                  <a:gd name="T0" fmla="*/ 0 w 66"/>
                  <a:gd name="T1" fmla="*/ 58 h 140"/>
                  <a:gd name="T2" fmla="*/ 0 w 66"/>
                  <a:gd name="T3" fmla="*/ 107 h 140"/>
                  <a:gd name="T4" fmla="*/ 2 w 66"/>
                  <a:gd name="T5" fmla="*/ 109 h 140"/>
                  <a:gd name="T6" fmla="*/ 6 w 66"/>
                  <a:gd name="T7" fmla="*/ 120 h 140"/>
                  <a:gd name="T8" fmla="*/ 14 w 66"/>
                  <a:gd name="T9" fmla="*/ 127 h 140"/>
                  <a:gd name="T10" fmla="*/ 25 w 66"/>
                  <a:gd name="T11" fmla="*/ 135 h 140"/>
                  <a:gd name="T12" fmla="*/ 37 w 66"/>
                  <a:gd name="T13" fmla="*/ 140 h 140"/>
                  <a:gd name="T14" fmla="*/ 48 w 66"/>
                  <a:gd name="T15" fmla="*/ 130 h 140"/>
                  <a:gd name="T16" fmla="*/ 56 w 66"/>
                  <a:gd name="T17" fmla="*/ 115 h 140"/>
                  <a:gd name="T18" fmla="*/ 62 w 66"/>
                  <a:gd name="T19" fmla="*/ 95 h 140"/>
                  <a:gd name="T20" fmla="*/ 66 w 66"/>
                  <a:gd name="T21" fmla="*/ 73 h 140"/>
                  <a:gd name="T22" fmla="*/ 66 w 66"/>
                  <a:gd name="T23" fmla="*/ 52 h 140"/>
                  <a:gd name="T24" fmla="*/ 65 w 66"/>
                  <a:gd name="T25" fmla="*/ 30 h 140"/>
                  <a:gd name="T26" fmla="*/ 59 w 66"/>
                  <a:gd name="T27" fmla="*/ 12 h 140"/>
                  <a:gd name="T28" fmla="*/ 49 w 66"/>
                  <a:gd name="T29" fmla="*/ 0 h 140"/>
                  <a:gd name="T30" fmla="*/ 23 w 66"/>
                  <a:gd name="T31" fmla="*/ 23 h 140"/>
                  <a:gd name="T32" fmla="*/ 11 w 66"/>
                  <a:gd name="T33" fmla="*/ 35 h 140"/>
                  <a:gd name="T34" fmla="*/ 3 w 66"/>
                  <a:gd name="T35" fmla="*/ 46 h 140"/>
                  <a:gd name="T36" fmla="*/ 0 w 66"/>
                  <a:gd name="T37" fmla="*/ 58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140"/>
                  <a:gd name="T59" fmla="*/ 66 w 66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140">
                    <a:moveTo>
                      <a:pt x="0" y="58"/>
                    </a:moveTo>
                    <a:lnTo>
                      <a:pt x="0" y="107"/>
                    </a:lnTo>
                    <a:lnTo>
                      <a:pt x="2" y="109"/>
                    </a:lnTo>
                    <a:lnTo>
                      <a:pt x="6" y="120"/>
                    </a:lnTo>
                    <a:lnTo>
                      <a:pt x="14" y="127"/>
                    </a:lnTo>
                    <a:lnTo>
                      <a:pt x="25" y="135"/>
                    </a:lnTo>
                    <a:lnTo>
                      <a:pt x="37" y="140"/>
                    </a:lnTo>
                    <a:lnTo>
                      <a:pt x="48" y="130"/>
                    </a:lnTo>
                    <a:lnTo>
                      <a:pt x="56" y="115"/>
                    </a:lnTo>
                    <a:lnTo>
                      <a:pt x="62" y="95"/>
                    </a:lnTo>
                    <a:lnTo>
                      <a:pt x="66" y="73"/>
                    </a:lnTo>
                    <a:lnTo>
                      <a:pt x="66" y="52"/>
                    </a:lnTo>
                    <a:lnTo>
                      <a:pt x="65" y="30"/>
                    </a:lnTo>
                    <a:lnTo>
                      <a:pt x="59" y="12"/>
                    </a:lnTo>
                    <a:lnTo>
                      <a:pt x="49" y="0"/>
                    </a:lnTo>
                    <a:lnTo>
                      <a:pt x="23" y="23"/>
                    </a:lnTo>
                    <a:lnTo>
                      <a:pt x="11" y="35"/>
                    </a:lnTo>
                    <a:lnTo>
                      <a:pt x="3" y="46"/>
                    </a:lnTo>
                    <a:lnTo>
                      <a:pt x="0" y="5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2" name="Freeform 1340"/>
              <p:cNvSpPr>
                <a:spLocks/>
              </p:cNvSpPr>
              <p:nvPr/>
            </p:nvSpPr>
            <p:spPr bwMode="auto">
              <a:xfrm>
                <a:off x="4278" y="3087"/>
                <a:ext cx="3" cy="25"/>
              </a:xfrm>
              <a:custGeom>
                <a:avLst/>
                <a:gdLst>
                  <a:gd name="T0" fmla="*/ 0 w 3"/>
                  <a:gd name="T1" fmla="*/ 0 h 25"/>
                  <a:gd name="T2" fmla="*/ 0 w 3"/>
                  <a:gd name="T3" fmla="*/ 25 h 25"/>
                  <a:gd name="T4" fmla="*/ 3 w 3"/>
                  <a:gd name="T5" fmla="*/ 17 h 25"/>
                  <a:gd name="T6" fmla="*/ 3 w 3"/>
                  <a:gd name="T7" fmla="*/ 8 h 25"/>
                  <a:gd name="T8" fmla="*/ 0 w 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5"/>
                  <a:gd name="T17" fmla="*/ 3 w 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5">
                    <a:moveTo>
                      <a:pt x="0" y="0"/>
                    </a:moveTo>
                    <a:lnTo>
                      <a:pt x="0" y="25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3" name="Freeform 1341"/>
              <p:cNvSpPr>
                <a:spLocks/>
              </p:cNvSpPr>
              <p:nvPr/>
            </p:nvSpPr>
            <p:spPr bwMode="auto">
              <a:xfrm>
                <a:off x="4278" y="3087"/>
                <a:ext cx="3" cy="25"/>
              </a:xfrm>
              <a:custGeom>
                <a:avLst/>
                <a:gdLst>
                  <a:gd name="T0" fmla="*/ 0 w 3"/>
                  <a:gd name="T1" fmla="*/ 0 h 25"/>
                  <a:gd name="T2" fmla="*/ 0 w 3"/>
                  <a:gd name="T3" fmla="*/ 25 h 25"/>
                  <a:gd name="T4" fmla="*/ 3 w 3"/>
                  <a:gd name="T5" fmla="*/ 17 h 25"/>
                  <a:gd name="T6" fmla="*/ 3 w 3"/>
                  <a:gd name="T7" fmla="*/ 8 h 25"/>
                  <a:gd name="T8" fmla="*/ 0 w 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5"/>
                  <a:gd name="T17" fmla="*/ 3 w 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5">
                    <a:moveTo>
                      <a:pt x="0" y="0"/>
                    </a:moveTo>
                    <a:lnTo>
                      <a:pt x="0" y="25"/>
                    </a:lnTo>
                    <a:lnTo>
                      <a:pt x="3" y="17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4" name="Freeform 1342"/>
              <p:cNvSpPr>
                <a:spLocks/>
              </p:cNvSpPr>
              <p:nvPr/>
            </p:nvSpPr>
            <p:spPr bwMode="auto">
              <a:xfrm>
                <a:off x="3518" y="2889"/>
                <a:ext cx="760" cy="769"/>
              </a:xfrm>
              <a:custGeom>
                <a:avLst/>
                <a:gdLst>
                  <a:gd name="T0" fmla="*/ 760 w 760"/>
                  <a:gd name="T1" fmla="*/ 197 h 769"/>
                  <a:gd name="T2" fmla="*/ 728 w 760"/>
                  <a:gd name="T3" fmla="*/ 178 h 769"/>
                  <a:gd name="T4" fmla="*/ 663 w 760"/>
                  <a:gd name="T5" fmla="*/ 169 h 769"/>
                  <a:gd name="T6" fmla="*/ 608 w 760"/>
                  <a:gd name="T7" fmla="*/ 172 h 769"/>
                  <a:gd name="T8" fmla="*/ 603 w 760"/>
                  <a:gd name="T9" fmla="*/ 155 h 769"/>
                  <a:gd name="T10" fmla="*/ 563 w 760"/>
                  <a:gd name="T11" fmla="*/ 125 h 769"/>
                  <a:gd name="T12" fmla="*/ 540 w 760"/>
                  <a:gd name="T13" fmla="*/ 101 h 769"/>
                  <a:gd name="T14" fmla="*/ 525 w 760"/>
                  <a:gd name="T15" fmla="*/ 71 h 769"/>
                  <a:gd name="T16" fmla="*/ 483 w 760"/>
                  <a:gd name="T17" fmla="*/ 23 h 769"/>
                  <a:gd name="T18" fmla="*/ 449 w 760"/>
                  <a:gd name="T19" fmla="*/ 5 h 769"/>
                  <a:gd name="T20" fmla="*/ 434 w 760"/>
                  <a:gd name="T21" fmla="*/ 11 h 769"/>
                  <a:gd name="T22" fmla="*/ 434 w 760"/>
                  <a:gd name="T23" fmla="*/ 3 h 769"/>
                  <a:gd name="T24" fmla="*/ 397 w 760"/>
                  <a:gd name="T25" fmla="*/ 5 h 769"/>
                  <a:gd name="T26" fmla="*/ 373 w 760"/>
                  <a:gd name="T27" fmla="*/ 48 h 769"/>
                  <a:gd name="T28" fmla="*/ 359 w 760"/>
                  <a:gd name="T29" fmla="*/ 78 h 769"/>
                  <a:gd name="T30" fmla="*/ 320 w 760"/>
                  <a:gd name="T31" fmla="*/ 97 h 769"/>
                  <a:gd name="T32" fmla="*/ 305 w 760"/>
                  <a:gd name="T33" fmla="*/ 92 h 769"/>
                  <a:gd name="T34" fmla="*/ 263 w 760"/>
                  <a:gd name="T35" fmla="*/ 123 h 769"/>
                  <a:gd name="T36" fmla="*/ 237 w 760"/>
                  <a:gd name="T37" fmla="*/ 80 h 769"/>
                  <a:gd name="T38" fmla="*/ 196 w 760"/>
                  <a:gd name="T39" fmla="*/ 74 h 769"/>
                  <a:gd name="T40" fmla="*/ 191 w 760"/>
                  <a:gd name="T41" fmla="*/ 118 h 769"/>
                  <a:gd name="T42" fmla="*/ 199 w 760"/>
                  <a:gd name="T43" fmla="*/ 154 h 769"/>
                  <a:gd name="T44" fmla="*/ 165 w 760"/>
                  <a:gd name="T45" fmla="*/ 171 h 769"/>
                  <a:gd name="T46" fmla="*/ 63 w 760"/>
                  <a:gd name="T47" fmla="*/ 146 h 769"/>
                  <a:gd name="T48" fmla="*/ 13 w 760"/>
                  <a:gd name="T49" fmla="*/ 151 h 769"/>
                  <a:gd name="T50" fmla="*/ 20 w 760"/>
                  <a:gd name="T51" fmla="*/ 169 h 769"/>
                  <a:gd name="T52" fmla="*/ 14 w 760"/>
                  <a:gd name="T53" fmla="*/ 186 h 769"/>
                  <a:gd name="T54" fmla="*/ 29 w 760"/>
                  <a:gd name="T55" fmla="*/ 221 h 769"/>
                  <a:gd name="T56" fmla="*/ 74 w 760"/>
                  <a:gd name="T57" fmla="*/ 229 h 769"/>
                  <a:gd name="T58" fmla="*/ 125 w 760"/>
                  <a:gd name="T59" fmla="*/ 292 h 769"/>
                  <a:gd name="T60" fmla="*/ 145 w 760"/>
                  <a:gd name="T61" fmla="*/ 309 h 769"/>
                  <a:gd name="T62" fmla="*/ 154 w 760"/>
                  <a:gd name="T63" fmla="*/ 355 h 769"/>
                  <a:gd name="T64" fmla="*/ 176 w 760"/>
                  <a:gd name="T65" fmla="*/ 426 h 769"/>
                  <a:gd name="T66" fmla="*/ 173 w 760"/>
                  <a:gd name="T67" fmla="*/ 468 h 769"/>
                  <a:gd name="T68" fmla="*/ 136 w 760"/>
                  <a:gd name="T69" fmla="*/ 581 h 769"/>
                  <a:gd name="T70" fmla="*/ 106 w 760"/>
                  <a:gd name="T71" fmla="*/ 640 h 769"/>
                  <a:gd name="T72" fmla="*/ 131 w 760"/>
                  <a:gd name="T73" fmla="*/ 660 h 769"/>
                  <a:gd name="T74" fmla="*/ 160 w 760"/>
                  <a:gd name="T75" fmla="*/ 686 h 769"/>
                  <a:gd name="T76" fmla="*/ 229 w 760"/>
                  <a:gd name="T77" fmla="*/ 723 h 769"/>
                  <a:gd name="T78" fmla="*/ 253 w 760"/>
                  <a:gd name="T79" fmla="*/ 714 h 769"/>
                  <a:gd name="T80" fmla="*/ 273 w 760"/>
                  <a:gd name="T81" fmla="*/ 706 h 769"/>
                  <a:gd name="T82" fmla="*/ 340 w 760"/>
                  <a:gd name="T83" fmla="*/ 757 h 769"/>
                  <a:gd name="T84" fmla="*/ 411 w 760"/>
                  <a:gd name="T85" fmla="*/ 744 h 769"/>
                  <a:gd name="T86" fmla="*/ 420 w 760"/>
                  <a:gd name="T87" fmla="*/ 689 h 769"/>
                  <a:gd name="T88" fmla="*/ 516 w 760"/>
                  <a:gd name="T89" fmla="*/ 698 h 769"/>
                  <a:gd name="T90" fmla="*/ 580 w 760"/>
                  <a:gd name="T91" fmla="*/ 718 h 769"/>
                  <a:gd name="T92" fmla="*/ 634 w 760"/>
                  <a:gd name="T93" fmla="*/ 718 h 769"/>
                  <a:gd name="T94" fmla="*/ 683 w 760"/>
                  <a:gd name="T95" fmla="*/ 657 h 769"/>
                  <a:gd name="T96" fmla="*/ 676 w 760"/>
                  <a:gd name="T97" fmla="*/ 647 h 769"/>
                  <a:gd name="T98" fmla="*/ 645 w 760"/>
                  <a:gd name="T99" fmla="*/ 572 h 769"/>
                  <a:gd name="T100" fmla="*/ 668 w 760"/>
                  <a:gd name="T101" fmla="*/ 555 h 769"/>
                  <a:gd name="T102" fmla="*/ 691 w 760"/>
                  <a:gd name="T103" fmla="*/ 526 h 769"/>
                  <a:gd name="T104" fmla="*/ 623 w 760"/>
                  <a:gd name="T105" fmla="*/ 434 h 769"/>
                  <a:gd name="T106" fmla="*/ 619 w 760"/>
                  <a:gd name="T107" fmla="*/ 391 h 769"/>
                  <a:gd name="T108" fmla="*/ 639 w 760"/>
                  <a:gd name="T109" fmla="*/ 361 h 769"/>
                  <a:gd name="T110" fmla="*/ 606 w 760"/>
                  <a:gd name="T111" fmla="*/ 361 h 769"/>
                  <a:gd name="T112" fmla="*/ 620 w 760"/>
                  <a:gd name="T113" fmla="*/ 344 h 769"/>
                  <a:gd name="T114" fmla="*/ 686 w 760"/>
                  <a:gd name="T115" fmla="*/ 321 h 769"/>
                  <a:gd name="T116" fmla="*/ 688 w 760"/>
                  <a:gd name="T117" fmla="*/ 304 h 769"/>
                  <a:gd name="T118" fmla="*/ 731 w 760"/>
                  <a:gd name="T119" fmla="*/ 278 h 769"/>
                  <a:gd name="T120" fmla="*/ 760 w 760"/>
                  <a:gd name="T121" fmla="*/ 225 h 7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0"/>
                  <a:gd name="T184" fmla="*/ 0 h 769"/>
                  <a:gd name="T185" fmla="*/ 760 w 760"/>
                  <a:gd name="T186" fmla="*/ 769 h 7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0" h="769">
                    <a:moveTo>
                      <a:pt x="760" y="223"/>
                    </a:moveTo>
                    <a:lnTo>
                      <a:pt x="760" y="198"/>
                    </a:lnTo>
                    <a:lnTo>
                      <a:pt x="760" y="197"/>
                    </a:lnTo>
                    <a:lnTo>
                      <a:pt x="753" y="188"/>
                    </a:lnTo>
                    <a:lnTo>
                      <a:pt x="745" y="183"/>
                    </a:lnTo>
                    <a:lnTo>
                      <a:pt x="728" y="178"/>
                    </a:lnTo>
                    <a:lnTo>
                      <a:pt x="706" y="175"/>
                    </a:lnTo>
                    <a:lnTo>
                      <a:pt x="683" y="171"/>
                    </a:lnTo>
                    <a:lnTo>
                      <a:pt x="663" y="169"/>
                    </a:lnTo>
                    <a:lnTo>
                      <a:pt x="646" y="166"/>
                    </a:lnTo>
                    <a:lnTo>
                      <a:pt x="613" y="174"/>
                    </a:lnTo>
                    <a:lnTo>
                      <a:pt x="608" y="172"/>
                    </a:lnTo>
                    <a:lnTo>
                      <a:pt x="608" y="169"/>
                    </a:lnTo>
                    <a:lnTo>
                      <a:pt x="606" y="165"/>
                    </a:lnTo>
                    <a:lnTo>
                      <a:pt x="603" y="155"/>
                    </a:lnTo>
                    <a:lnTo>
                      <a:pt x="593" y="145"/>
                    </a:lnTo>
                    <a:lnTo>
                      <a:pt x="571" y="132"/>
                    </a:lnTo>
                    <a:lnTo>
                      <a:pt x="563" y="125"/>
                    </a:lnTo>
                    <a:lnTo>
                      <a:pt x="557" y="115"/>
                    </a:lnTo>
                    <a:lnTo>
                      <a:pt x="549" y="106"/>
                    </a:lnTo>
                    <a:lnTo>
                      <a:pt x="540" y="101"/>
                    </a:lnTo>
                    <a:lnTo>
                      <a:pt x="539" y="89"/>
                    </a:lnTo>
                    <a:lnTo>
                      <a:pt x="537" y="78"/>
                    </a:lnTo>
                    <a:lnTo>
                      <a:pt x="525" y="71"/>
                    </a:lnTo>
                    <a:lnTo>
                      <a:pt x="517" y="63"/>
                    </a:lnTo>
                    <a:lnTo>
                      <a:pt x="500" y="46"/>
                    </a:lnTo>
                    <a:lnTo>
                      <a:pt x="483" y="23"/>
                    </a:lnTo>
                    <a:lnTo>
                      <a:pt x="463" y="15"/>
                    </a:lnTo>
                    <a:lnTo>
                      <a:pt x="453" y="9"/>
                    </a:lnTo>
                    <a:lnTo>
                      <a:pt x="449" y="5"/>
                    </a:lnTo>
                    <a:lnTo>
                      <a:pt x="448" y="0"/>
                    </a:lnTo>
                    <a:lnTo>
                      <a:pt x="436" y="12"/>
                    </a:lnTo>
                    <a:lnTo>
                      <a:pt x="434" y="11"/>
                    </a:lnTo>
                    <a:lnTo>
                      <a:pt x="436" y="9"/>
                    </a:lnTo>
                    <a:lnTo>
                      <a:pt x="436" y="5"/>
                    </a:lnTo>
                    <a:lnTo>
                      <a:pt x="434" y="3"/>
                    </a:lnTo>
                    <a:lnTo>
                      <a:pt x="431" y="1"/>
                    </a:lnTo>
                    <a:lnTo>
                      <a:pt x="420" y="5"/>
                    </a:lnTo>
                    <a:lnTo>
                      <a:pt x="397" y="5"/>
                    </a:lnTo>
                    <a:lnTo>
                      <a:pt x="386" y="8"/>
                    </a:lnTo>
                    <a:lnTo>
                      <a:pt x="380" y="18"/>
                    </a:lnTo>
                    <a:lnTo>
                      <a:pt x="373" y="48"/>
                    </a:lnTo>
                    <a:lnTo>
                      <a:pt x="369" y="60"/>
                    </a:lnTo>
                    <a:lnTo>
                      <a:pt x="365" y="71"/>
                    </a:lnTo>
                    <a:lnTo>
                      <a:pt x="359" y="78"/>
                    </a:lnTo>
                    <a:lnTo>
                      <a:pt x="349" y="86"/>
                    </a:lnTo>
                    <a:lnTo>
                      <a:pt x="337" y="92"/>
                    </a:lnTo>
                    <a:lnTo>
                      <a:pt x="320" y="97"/>
                    </a:lnTo>
                    <a:lnTo>
                      <a:pt x="314" y="92"/>
                    </a:lnTo>
                    <a:lnTo>
                      <a:pt x="308" y="91"/>
                    </a:lnTo>
                    <a:lnTo>
                      <a:pt x="305" y="92"/>
                    </a:lnTo>
                    <a:lnTo>
                      <a:pt x="300" y="97"/>
                    </a:lnTo>
                    <a:lnTo>
                      <a:pt x="285" y="126"/>
                    </a:lnTo>
                    <a:lnTo>
                      <a:pt x="263" y="123"/>
                    </a:lnTo>
                    <a:lnTo>
                      <a:pt x="249" y="114"/>
                    </a:lnTo>
                    <a:lnTo>
                      <a:pt x="240" y="98"/>
                    </a:lnTo>
                    <a:lnTo>
                      <a:pt x="237" y="80"/>
                    </a:lnTo>
                    <a:lnTo>
                      <a:pt x="222" y="85"/>
                    </a:lnTo>
                    <a:lnTo>
                      <a:pt x="214" y="85"/>
                    </a:lnTo>
                    <a:lnTo>
                      <a:pt x="196" y="74"/>
                    </a:lnTo>
                    <a:lnTo>
                      <a:pt x="186" y="88"/>
                    </a:lnTo>
                    <a:lnTo>
                      <a:pt x="185" y="103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199" y="145"/>
                    </a:lnTo>
                    <a:lnTo>
                      <a:pt x="199" y="154"/>
                    </a:lnTo>
                    <a:lnTo>
                      <a:pt x="197" y="163"/>
                    </a:lnTo>
                    <a:lnTo>
                      <a:pt x="189" y="174"/>
                    </a:lnTo>
                    <a:lnTo>
                      <a:pt x="165" y="171"/>
                    </a:lnTo>
                    <a:lnTo>
                      <a:pt x="136" y="168"/>
                    </a:lnTo>
                    <a:lnTo>
                      <a:pt x="119" y="145"/>
                    </a:lnTo>
                    <a:lnTo>
                      <a:pt x="63" y="146"/>
                    </a:lnTo>
                    <a:lnTo>
                      <a:pt x="37" y="146"/>
                    </a:lnTo>
                    <a:lnTo>
                      <a:pt x="19" y="145"/>
                    </a:lnTo>
                    <a:lnTo>
                      <a:pt x="13" y="151"/>
                    </a:lnTo>
                    <a:lnTo>
                      <a:pt x="8" y="157"/>
                    </a:lnTo>
                    <a:lnTo>
                      <a:pt x="6" y="161"/>
                    </a:lnTo>
                    <a:lnTo>
                      <a:pt x="20" y="169"/>
                    </a:lnTo>
                    <a:lnTo>
                      <a:pt x="25" y="172"/>
                    </a:lnTo>
                    <a:lnTo>
                      <a:pt x="29" y="180"/>
                    </a:lnTo>
                    <a:lnTo>
                      <a:pt x="14" y="186"/>
                    </a:lnTo>
                    <a:lnTo>
                      <a:pt x="0" y="192"/>
                    </a:lnTo>
                    <a:lnTo>
                      <a:pt x="13" y="208"/>
                    </a:lnTo>
                    <a:lnTo>
                      <a:pt x="29" y="221"/>
                    </a:lnTo>
                    <a:lnTo>
                      <a:pt x="45" y="218"/>
                    </a:lnTo>
                    <a:lnTo>
                      <a:pt x="60" y="221"/>
                    </a:lnTo>
                    <a:lnTo>
                      <a:pt x="74" y="229"/>
                    </a:lnTo>
                    <a:lnTo>
                      <a:pt x="88" y="240"/>
                    </a:lnTo>
                    <a:lnTo>
                      <a:pt x="111" y="268"/>
                    </a:lnTo>
                    <a:lnTo>
                      <a:pt x="125" y="292"/>
                    </a:lnTo>
                    <a:lnTo>
                      <a:pt x="140" y="300"/>
                    </a:lnTo>
                    <a:lnTo>
                      <a:pt x="146" y="304"/>
                    </a:lnTo>
                    <a:lnTo>
                      <a:pt x="145" y="309"/>
                    </a:lnTo>
                    <a:lnTo>
                      <a:pt x="136" y="328"/>
                    </a:lnTo>
                    <a:lnTo>
                      <a:pt x="148" y="341"/>
                    </a:lnTo>
                    <a:lnTo>
                      <a:pt x="154" y="355"/>
                    </a:lnTo>
                    <a:lnTo>
                      <a:pt x="163" y="381"/>
                    </a:lnTo>
                    <a:lnTo>
                      <a:pt x="169" y="409"/>
                    </a:lnTo>
                    <a:lnTo>
                      <a:pt x="176" y="426"/>
                    </a:lnTo>
                    <a:lnTo>
                      <a:pt x="183" y="444"/>
                    </a:lnTo>
                    <a:lnTo>
                      <a:pt x="179" y="452"/>
                    </a:lnTo>
                    <a:lnTo>
                      <a:pt x="173" y="468"/>
                    </a:lnTo>
                    <a:lnTo>
                      <a:pt x="162" y="506"/>
                    </a:lnTo>
                    <a:lnTo>
                      <a:pt x="148" y="561"/>
                    </a:lnTo>
                    <a:lnTo>
                      <a:pt x="136" y="581"/>
                    </a:lnTo>
                    <a:lnTo>
                      <a:pt x="119" y="600"/>
                    </a:lnTo>
                    <a:lnTo>
                      <a:pt x="82" y="635"/>
                    </a:lnTo>
                    <a:lnTo>
                      <a:pt x="106" y="640"/>
                    </a:lnTo>
                    <a:lnTo>
                      <a:pt x="123" y="646"/>
                    </a:lnTo>
                    <a:lnTo>
                      <a:pt x="129" y="652"/>
                    </a:lnTo>
                    <a:lnTo>
                      <a:pt x="131" y="660"/>
                    </a:lnTo>
                    <a:lnTo>
                      <a:pt x="134" y="666"/>
                    </a:lnTo>
                    <a:lnTo>
                      <a:pt x="145" y="677"/>
                    </a:lnTo>
                    <a:lnTo>
                      <a:pt x="160" y="686"/>
                    </a:lnTo>
                    <a:lnTo>
                      <a:pt x="177" y="698"/>
                    </a:lnTo>
                    <a:lnTo>
                      <a:pt x="199" y="691"/>
                    </a:lnTo>
                    <a:lnTo>
                      <a:pt x="229" y="723"/>
                    </a:lnTo>
                    <a:lnTo>
                      <a:pt x="234" y="723"/>
                    </a:lnTo>
                    <a:lnTo>
                      <a:pt x="239" y="721"/>
                    </a:lnTo>
                    <a:lnTo>
                      <a:pt x="253" y="714"/>
                    </a:lnTo>
                    <a:lnTo>
                      <a:pt x="265" y="706"/>
                    </a:lnTo>
                    <a:lnTo>
                      <a:pt x="271" y="704"/>
                    </a:lnTo>
                    <a:lnTo>
                      <a:pt x="273" y="706"/>
                    </a:lnTo>
                    <a:lnTo>
                      <a:pt x="309" y="737"/>
                    </a:lnTo>
                    <a:lnTo>
                      <a:pt x="331" y="752"/>
                    </a:lnTo>
                    <a:lnTo>
                      <a:pt x="340" y="757"/>
                    </a:lnTo>
                    <a:lnTo>
                      <a:pt x="348" y="758"/>
                    </a:lnTo>
                    <a:lnTo>
                      <a:pt x="417" y="769"/>
                    </a:lnTo>
                    <a:lnTo>
                      <a:pt x="411" y="744"/>
                    </a:lnTo>
                    <a:lnTo>
                      <a:pt x="409" y="717"/>
                    </a:lnTo>
                    <a:lnTo>
                      <a:pt x="413" y="701"/>
                    </a:lnTo>
                    <a:lnTo>
                      <a:pt x="420" y="689"/>
                    </a:lnTo>
                    <a:lnTo>
                      <a:pt x="431" y="678"/>
                    </a:lnTo>
                    <a:lnTo>
                      <a:pt x="446" y="669"/>
                    </a:lnTo>
                    <a:lnTo>
                      <a:pt x="516" y="698"/>
                    </a:lnTo>
                    <a:lnTo>
                      <a:pt x="546" y="691"/>
                    </a:lnTo>
                    <a:lnTo>
                      <a:pt x="566" y="707"/>
                    </a:lnTo>
                    <a:lnTo>
                      <a:pt x="580" y="718"/>
                    </a:lnTo>
                    <a:lnTo>
                      <a:pt x="599" y="723"/>
                    </a:lnTo>
                    <a:lnTo>
                      <a:pt x="628" y="721"/>
                    </a:lnTo>
                    <a:lnTo>
                      <a:pt x="634" y="718"/>
                    </a:lnTo>
                    <a:lnTo>
                      <a:pt x="642" y="709"/>
                    </a:lnTo>
                    <a:lnTo>
                      <a:pt x="663" y="683"/>
                    </a:lnTo>
                    <a:lnTo>
                      <a:pt x="683" y="657"/>
                    </a:lnTo>
                    <a:lnTo>
                      <a:pt x="691" y="649"/>
                    </a:lnTo>
                    <a:lnTo>
                      <a:pt x="697" y="646"/>
                    </a:lnTo>
                    <a:lnTo>
                      <a:pt x="676" y="647"/>
                    </a:lnTo>
                    <a:lnTo>
                      <a:pt x="643" y="614"/>
                    </a:lnTo>
                    <a:lnTo>
                      <a:pt x="639" y="577"/>
                    </a:lnTo>
                    <a:lnTo>
                      <a:pt x="645" y="572"/>
                    </a:lnTo>
                    <a:lnTo>
                      <a:pt x="659" y="569"/>
                    </a:lnTo>
                    <a:lnTo>
                      <a:pt x="682" y="567"/>
                    </a:lnTo>
                    <a:lnTo>
                      <a:pt x="668" y="555"/>
                    </a:lnTo>
                    <a:lnTo>
                      <a:pt x="660" y="547"/>
                    </a:lnTo>
                    <a:lnTo>
                      <a:pt x="659" y="544"/>
                    </a:lnTo>
                    <a:lnTo>
                      <a:pt x="691" y="526"/>
                    </a:lnTo>
                    <a:lnTo>
                      <a:pt x="651" y="466"/>
                    </a:lnTo>
                    <a:lnTo>
                      <a:pt x="633" y="446"/>
                    </a:lnTo>
                    <a:lnTo>
                      <a:pt x="623" y="434"/>
                    </a:lnTo>
                    <a:lnTo>
                      <a:pt x="620" y="418"/>
                    </a:lnTo>
                    <a:lnTo>
                      <a:pt x="617" y="404"/>
                    </a:lnTo>
                    <a:lnTo>
                      <a:pt x="619" y="391"/>
                    </a:lnTo>
                    <a:lnTo>
                      <a:pt x="642" y="363"/>
                    </a:lnTo>
                    <a:lnTo>
                      <a:pt x="643" y="361"/>
                    </a:lnTo>
                    <a:lnTo>
                      <a:pt x="639" y="361"/>
                    </a:lnTo>
                    <a:lnTo>
                      <a:pt x="625" y="363"/>
                    </a:lnTo>
                    <a:lnTo>
                      <a:pt x="609" y="364"/>
                    </a:lnTo>
                    <a:lnTo>
                      <a:pt x="606" y="361"/>
                    </a:lnTo>
                    <a:lnTo>
                      <a:pt x="606" y="357"/>
                    </a:lnTo>
                    <a:lnTo>
                      <a:pt x="611" y="349"/>
                    </a:lnTo>
                    <a:lnTo>
                      <a:pt x="620" y="344"/>
                    </a:lnTo>
                    <a:lnTo>
                      <a:pt x="645" y="335"/>
                    </a:lnTo>
                    <a:lnTo>
                      <a:pt x="685" y="326"/>
                    </a:lnTo>
                    <a:lnTo>
                      <a:pt x="686" y="321"/>
                    </a:lnTo>
                    <a:lnTo>
                      <a:pt x="686" y="315"/>
                    </a:lnTo>
                    <a:lnTo>
                      <a:pt x="685" y="308"/>
                    </a:lnTo>
                    <a:lnTo>
                      <a:pt x="688" y="304"/>
                    </a:lnTo>
                    <a:lnTo>
                      <a:pt x="708" y="301"/>
                    </a:lnTo>
                    <a:lnTo>
                      <a:pt x="725" y="300"/>
                    </a:lnTo>
                    <a:lnTo>
                      <a:pt x="731" y="278"/>
                    </a:lnTo>
                    <a:lnTo>
                      <a:pt x="739" y="261"/>
                    </a:lnTo>
                    <a:lnTo>
                      <a:pt x="754" y="235"/>
                    </a:lnTo>
                    <a:lnTo>
                      <a:pt x="760" y="225"/>
                    </a:lnTo>
                    <a:lnTo>
                      <a:pt x="760" y="22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5" name="Freeform 1343"/>
              <p:cNvSpPr>
                <a:spLocks/>
              </p:cNvSpPr>
              <p:nvPr/>
            </p:nvSpPr>
            <p:spPr bwMode="auto">
              <a:xfrm>
                <a:off x="3518" y="2889"/>
                <a:ext cx="760" cy="769"/>
              </a:xfrm>
              <a:custGeom>
                <a:avLst/>
                <a:gdLst>
                  <a:gd name="T0" fmla="*/ 760 w 760"/>
                  <a:gd name="T1" fmla="*/ 197 h 769"/>
                  <a:gd name="T2" fmla="*/ 728 w 760"/>
                  <a:gd name="T3" fmla="*/ 178 h 769"/>
                  <a:gd name="T4" fmla="*/ 663 w 760"/>
                  <a:gd name="T5" fmla="*/ 169 h 769"/>
                  <a:gd name="T6" fmla="*/ 608 w 760"/>
                  <a:gd name="T7" fmla="*/ 172 h 769"/>
                  <a:gd name="T8" fmla="*/ 603 w 760"/>
                  <a:gd name="T9" fmla="*/ 155 h 769"/>
                  <a:gd name="T10" fmla="*/ 563 w 760"/>
                  <a:gd name="T11" fmla="*/ 125 h 769"/>
                  <a:gd name="T12" fmla="*/ 540 w 760"/>
                  <a:gd name="T13" fmla="*/ 101 h 769"/>
                  <a:gd name="T14" fmla="*/ 525 w 760"/>
                  <a:gd name="T15" fmla="*/ 71 h 769"/>
                  <a:gd name="T16" fmla="*/ 483 w 760"/>
                  <a:gd name="T17" fmla="*/ 23 h 769"/>
                  <a:gd name="T18" fmla="*/ 449 w 760"/>
                  <a:gd name="T19" fmla="*/ 5 h 769"/>
                  <a:gd name="T20" fmla="*/ 434 w 760"/>
                  <a:gd name="T21" fmla="*/ 11 h 769"/>
                  <a:gd name="T22" fmla="*/ 434 w 760"/>
                  <a:gd name="T23" fmla="*/ 3 h 769"/>
                  <a:gd name="T24" fmla="*/ 397 w 760"/>
                  <a:gd name="T25" fmla="*/ 5 h 769"/>
                  <a:gd name="T26" fmla="*/ 373 w 760"/>
                  <a:gd name="T27" fmla="*/ 48 h 769"/>
                  <a:gd name="T28" fmla="*/ 359 w 760"/>
                  <a:gd name="T29" fmla="*/ 78 h 769"/>
                  <a:gd name="T30" fmla="*/ 320 w 760"/>
                  <a:gd name="T31" fmla="*/ 97 h 769"/>
                  <a:gd name="T32" fmla="*/ 305 w 760"/>
                  <a:gd name="T33" fmla="*/ 92 h 769"/>
                  <a:gd name="T34" fmla="*/ 263 w 760"/>
                  <a:gd name="T35" fmla="*/ 123 h 769"/>
                  <a:gd name="T36" fmla="*/ 237 w 760"/>
                  <a:gd name="T37" fmla="*/ 80 h 769"/>
                  <a:gd name="T38" fmla="*/ 196 w 760"/>
                  <a:gd name="T39" fmla="*/ 74 h 769"/>
                  <a:gd name="T40" fmla="*/ 191 w 760"/>
                  <a:gd name="T41" fmla="*/ 118 h 769"/>
                  <a:gd name="T42" fmla="*/ 199 w 760"/>
                  <a:gd name="T43" fmla="*/ 154 h 769"/>
                  <a:gd name="T44" fmla="*/ 165 w 760"/>
                  <a:gd name="T45" fmla="*/ 171 h 769"/>
                  <a:gd name="T46" fmla="*/ 63 w 760"/>
                  <a:gd name="T47" fmla="*/ 146 h 769"/>
                  <a:gd name="T48" fmla="*/ 13 w 760"/>
                  <a:gd name="T49" fmla="*/ 151 h 769"/>
                  <a:gd name="T50" fmla="*/ 20 w 760"/>
                  <a:gd name="T51" fmla="*/ 169 h 769"/>
                  <a:gd name="T52" fmla="*/ 14 w 760"/>
                  <a:gd name="T53" fmla="*/ 186 h 769"/>
                  <a:gd name="T54" fmla="*/ 29 w 760"/>
                  <a:gd name="T55" fmla="*/ 221 h 769"/>
                  <a:gd name="T56" fmla="*/ 74 w 760"/>
                  <a:gd name="T57" fmla="*/ 229 h 769"/>
                  <a:gd name="T58" fmla="*/ 125 w 760"/>
                  <a:gd name="T59" fmla="*/ 292 h 769"/>
                  <a:gd name="T60" fmla="*/ 145 w 760"/>
                  <a:gd name="T61" fmla="*/ 309 h 769"/>
                  <a:gd name="T62" fmla="*/ 154 w 760"/>
                  <a:gd name="T63" fmla="*/ 355 h 769"/>
                  <a:gd name="T64" fmla="*/ 176 w 760"/>
                  <a:gd name="T65" fmla="*/ 426 h 769"/>
                  <a:gd name="T66" fmla="*/ 173 w 760"/>
                  <a:gd name="T67" fmla="*/ 468 h 769"/>
                  <a:gd name="T68" fmla="*/ 136 w 760"/>
                  <a:gd name="T69" fmla="*/ 581 h 769"/>
                  <a:gd name="T70" fmla="*/ 106 w 760"/>
                  <a:gd name="T71" fmla="*/ 640 h 769"/>
                  <a:gd name="T72" fmla="*/ 131 w 760"/>
                  <a:gd name="T73" fmla="*/ 660 h 769"/>
                  <a:gd name="T74" fmla="*/ 160 w 760"/>
                  <a:gd name="T75" fmla="*/ 686 h 769"/>
                  <a:gd name="T76" fmla="*/ 229 w 760"/>
                  <a:gd name="T77" fmla="*/ 723 h 769"/>
                  <a:gd name="T78" fmla="*/ 253 w 760"/>
                  <a:gd name="T79" fmla="*/ 714 h 769"/>
                  <a:gd name="T80" fmla="*/ 273 w 760"/>
                  <a:gd name="T81" fmla="*/ 706 h 769"/>
                  <a:gd name="T82" fmla="*/ 340 w 760"/>
                  <a:gd name="T83" fmla="*/ 757 h 769"/>
                  <a:gd name="T84" fmla="*/ 411 w 760"/>
                  <a:gd name="T85" fmla="*/ 744 h 769"/>
                  <a:gd name="T86" fmla="*/ 420 w 760"/>
                  <a:gd name="T87" fmla="*/ 689 h 769"/>
                  <a:gd name="T88" fmla="*/ 516 w 760"/>
                  <a:gd name="T89" fmla="*/ 698 h 769"/>
                  <a:gd name="T90" fmla="*/ 580 w 760"/>
                  <a:gd name="T91" fmla="*/ 718 h 769"/>
                  <a:gd name="T92" fmla="*/ 634 w 760"/>
                  <a:gd name="T93" fmla="*/ 718 h 769"/>
                  <a:gd name="T94" fmla="*/ 683 w 760"/>
                  <a:gd name="T95" fmla="*/ 657 h 769"/>
                  <a:gd name="T96" fmla="*/ 676 w 760"/>
                  <a:gd name="T97" fmla="*/ 647 h 769"/>
                  <a:gd name="T98" fmla="*/ 645 w 760"/>
                  <a:gd name="T99" fmla="*/ 572 h 769"/>
                  <a:gd name="T100" fmla="*/ 668 w 760"/>
                  <a:gd name="T101" fmla="*/ 555 h 769"/>
                  <a:gd name="T102" fmla="*/ 691 w 760"/>
                  <a:gd name="T103" fmla="*/ 526 h 769"/>
                  <a:gd name="T104" fmla="*/ 623 w 760"/>
                  <a:gd name="T105" fmla="*/ 434 h 769"/>
                  <a:gd name="T106" fmla="*/ 619 w 760"/>
                  <a:gd name="T107" fmla="*/ 391 h 769"/>
                  <a:gd name="T108" fmla="*/ 639 w 760"/>
                  <a:gd name="T109" fmla="*/ 361 h 769"/>
                  <a:gd name="T110" fmla="*/ 606 w 760"/>
                  <a:gd name="T111" fmla="*/ 361 h 769"/>
                  <a:gd name="T112" fmla="*/ 620 w 760"/>
                  <a:gd name="T113" fmla="*/ 344 h 769"/>
                  <a:gd name="T114" fmla="*/ 686 w 760"/>
                  <a:gd name="T115" fmla="*/ 321 h 769"/>
                  <a:gd name="T116" fmla="*/ 688 w 760"/>
                  <a:gd name="T117" fmla="*/ 304 h 769"/>
                  <a:gd name="T118" fmla="*/ 731 w 760"/>
                  <a:gd name="T119" fmla="*/ 278 h 769"/>
                  <a:gd name="T120" fmla="*/ 760 w 760"/>
                  <a:gd name="T121" fmla="*/ 225 h 7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0"/>
                  <a:gd name="T184" fmla="*/ 0 h 769"/>
                  <a:gd name="T185" fmla="*/ 760 w 760"/>
                  <a:gd name="T186" fmla="*/ 769 h 7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0" h="769">
                    <a:moveTo>
                      <a:pt x="760" y="223"/>
                    </a:moveTo>
                    <a:lnTo>
                      <a:pt x="760" y="198"/>
                    </a:lnTo>
                    <a:lnTo>
                      <a:pt x="760" y="197"/>
                    </a:lnTo>
                    <a:lnTo>
                      <a:pt x="753" y="188"/>
                    </a:lnTo>
                    <a:lnTo>
                      <a:pt x="745" y="183"/>
                    </a:lnTo>
                    <a:lnTo>
                      <a:pt x="728" y="178"/>
                    </a:lnTo>
                    <a:lnTo>
                      <a:pt x="706" y="175"/>
                    </a:lnTo>
                    <a:lnTo>
                      <a:pt x="683" y="171"/>
                    </a:lnTo>
                    <a:lnTo>
                      <a:pt x="663" y="169"/>
                    </a:lnTo>
                    <a:lnTo>
                      <a:pt x="646" y="166"/>
                    </a:lnTo>
                    <a:lnTo>
                      <a:pt x="613" y="174"/>
                    </a:lnTo>
                    <a:lnTo>
                      <a:pt x="608" y="172"/>
                    </a:lnTo>
                    <a:lnTo>
                      <a:pt x="608" y="169"/>
                    </a:lnTo>
                    <a:lnTo>
                      <a:pt x="606" y="165"/>
                    </a:lnTo>
                    <a:lnTo>
                      <a:pt x="603" y="155"/>
                    </a:lnTo>
                    <a:lnTo>
                      <a:pt x="593" y="145"/>
                    </a:lnTo>
                    <a:lnTo>
                      <a:pt x="571" y="132"/>
                    </a:lnTo>
                    <a:lnTo>
                      <a:pt x="563" y="125"/>
                    </a:lnTo>
                    <a:lnTo>
                      <a:pt x="557" y="115"/>
                    </a:lnTo>
                    <a:lnTo>
                      <a:pt x="549" y="106"/>
                    </a:lnTo>
                    <a:lnTo>
                      <a:pt x="540" y="101"/>
                    </a:lnTo>
                    <a:lnTo>
                      <a:pt x="539" y="89"/>
                    </a:lnTo>
                    <a:lnTo>
                      <a:pt x="537" y="78"/>
                    </a:lnTo>
                    <a:lnTo>
                      <a:pt x="525" y="71"/>
                    </a:lnTo>
                    <a:lnTo>
                      <a:pt x="517" y="63"/>
                    </a:lnTo>
                    <a:lnTo>
                      <a:pt x="500" y="46"/>
                    </a:lnTo>
                    <a:lnTo>
                      <a:pt x="483" y="23"/>
                    </a:lnTo>
                    <a:lnTo>
                      <a:pt x="463" y="15"/>
                    </a:lnTo>
                    <a:lnTo>
                      <a:pt x="453" y="9"/>
                    </a:lnTo>
                    <a:lnTo>
                      <a:pt x="449" y="5"/>
                    </a:lnTo>
                    <a:lnTo>
                      <a:pt x="448" y="0"/>
                    </a:lnTo>
                    <a:lnTo>
                      <a:pt x="436" y="12"/>
                    </a:lnTo>
                    <a:lnTo>
                      <a:pt x="434" y="11"/>
                    </a:lnTo>
                    <a:lnTo>
                      <a:pt x="436" y="9"/>
                    </a:lnTo>
                    <a:lnTo>
                      <a:pt x="436" y="5"/>
                    </a:lnTo>
                    <a:lnTo>
                      <a:pt x="434" y="3"/>
                    </a:lnTo>
                    <a:lnTo>
                      <a:pt x="431" y="1"/>
                    </a:lnTo>
                    <a:lnTo>
                      <a:pt x="420" y="5"/>
                    </a:lnTo>
                    <a:lnTo>
                      <a:pt x="397" y="5"/>
                    </a:lnTo>
                    <a:lnTo>
                      <a:pt x="386" y="8"/>
                    </a:lnTo>
                    <a:lnTo>
                      <a:pt x="380" y="18"/>
                    </a:lnTo>
                    <a:lnTo>
                      <a:pt x="373" y="48"/>
                    </a:lnTo>
                    <a:lnTo>
                      <a:pt x="369" y="60"/>
                    </a:lnTo>
                    <a:lnTo>
                      <a:pt x="365" y="71"/>
                    </a:lnTo>
                    <a:lnTo>
                      <a:pt x="359" y="78"/>
                    </a:lnTo>
                    <a:lnTo>
                      <a:pt x="349" y="86"/>
                    </a:lnTo>
                    <a:lnTo>
                      <a:pt x="337" y="92"/>
                    </a:lnTo>
                    <a:lnTo>
                      <a:pt x="320" y="97"/>
                    </a:lnTo>
                    <a:lnTo>
                      <a:pt x="314" y="92"/>
                    </a:lnTo>
                    <a:lnTo>
                      <a:pt x="308" y="91"/>
                    </a:lnTo>
                    <a:lnTo>
                      <a:pt x="305" y="92"/>
                    </a:lnTo>
                    <a:lnTo>
                      <a:pt x="300" y="97"/>
                    </a:lnTo>
                    <a:lnTo>
                      <a:pt x="285" y="126"/>
                    </a:lnTo>
                    <a:lnTo>
                      <a:pt x="263" y="123"/>
                    </a:lnTo>
                    <a:lnTo>
                      <a:pt x="249" y="114"/>
                    </a:lnTo>
                    <a:lnTo>
                      <a:pt x="240" y="98"/>
                    </a:lnTo>
                    <a:lnTo>
                      <a:pt x="237" y="80"/>
                    </a:lnTo>
                    <a:lnTo>
                      <a:pt x="222" y="85"/>
                    </a:lnTo>
                    <a:lnTo>
                      <a:pt x="214" y="85"/>
                    </a:lnTo>
                    <a:lnTo>
                      <a:pt x="196" y="74"/>
                    </a:lnTo>
                    <a:lnTo>
                      <a:pt x="186" y="88"/>
                    </a:lnTo>
                    <a:lnTo>
                      <a:pt x="185" y="103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199" y="145"/>
                    </a:lnTo>
                    <a:lnTo>
                      <a:pt x="199" y="154"/>
                    </a:lnTo>
                    <a:lnTo>
                      <a:pt x="197" y="163"/>
                    </a:lnTo>
                    <a:lnTo>
                      <a:pt x="189" y="174"/>
                    </a:lnTo>
                    <a:lnTo>
                      <a:pt x="165" y="171"/>
                    </a:lnTo>
                    <a:lnTo>
                      <a:pt x="136" y="168"/>
                    </a:lnTo>
                    <a:lnTo>
                      <a:pt x="119" y="145"/>
                    </a:lnTo>
                    <a:lnTo>
                      <a:pt x="63" y="146"/>
                    </a:lnTo>
                    <a:lnTo>
                      <a:pt x="37" y="146"/>
                    </a:lnTo>
                    <a:lnTo>
                      <a:pt x="19" y="145"/>
                    </a:lnTo>
                    <a:lnTo>
                      <a:pt x="13" y="151"/>
                    </a:lnTo>
                    <a:lnTo>
                      <a:pt x="8" y="157"/>
                    </a:lnTo>
                    <a:lnTo>
                      <a:pt x="6" y="161"/>
                    </a:lnTo>
                    <a:lnTo>
                      <a:pt x="20" y="169"/>
                    </a:lnTo>
                    <a:lnTo>
                      <a:pt x="25" y="172"/>
                    </a:lnTo>
                    <a:lnTo>
                      <a:pt x="29" y="180"/>
                    </a:lnTo>
                    <a:lnTo>
                      <a:pt x="14" y="186"/>
                    </a:lnTo>
                    <a:lnTo>
                      <a:pt x="0" y="192"/>
                    </a:lnTo>
                    <a:lnTo>
                      <a:pt x="13" y="208"/>
                    </a:lnTo>
                    <a:lnTo>
                      <a:pt x="29" y="221"/>
                    </a:lnTo>
                    <a:lnTo>
                      <a:pt x="45" y="218"/>
                    </a:lnTo>
                    <a:lnTo>
                      <a:pt x="60" y="221"/>
                    </a:lnTo>
                    <a:lnTo>
                      <a:pt x="74" y="229"/>
                    </a:lnTo>
                    <a:lnTo>
                      <a:pt x="88" y="240"/>
                    </a:lnTo>
                    <a:lnTo>
                      <a:pt x="111" y="268"/>
                    </a:lnTo>
                    <a:lnTo>
                      <a:pt x="125" y="292"/>
                    </a:lnTo>
                    <a:lnTo>
                      <a:pt x="140" y="300"/>
                    </a:lnTo>
                    <a:lnTo>
                      <a:pt x="146" y="304"/>
                    </a:lnTo>
                    <a:lnTo>
                      <a:pt x="145" y="309"/>
                    </a:lnTo>
                    <a:lnTo>
                      <a:pt x="136" y="328"/>
                    </a:lnTo>
                    <a:lnTo>
                      <a:pt x="148" y="341"/>
                    </a:lnTo>
                    <a:lnTo>
                      <a:pt x="154" y="355"/>
                    </a:lnTo>
                    <a:lnTo>
                      <a:pt x="163" y="381"/>
                    </a:lnTo>
                    <a:lnTo>
                      <a:pt x="169" y="409"/>
                    </a:lnTo>
                    <a:lnTo>
                      <a:pt x="176" y="426"/>
                    </a:lnTo>
                    <a:lnTo>
                      <a:pt x="183" y="444"/>
                    </a:lnTo>
                    <a:lnTo>
                      <a:pt x="179" y="452"/>
                    </a:lnTo>
                    <a:lnTo>
                      <a:pt x="173" y="468"/>
                    </a:lnTo>
                    <a:lnTo>
                      <a:pt x="162" y="506"/>
                    </a:lnTo>
                    <a:lnTo>
                      <a:pt x="148" y="561"/>
                    </a:lnTo>
                    <a:lnTo>
                      <a:pt x="136" y="581"/>
                    </a:lnTo>
                    <a:lnTo>
                      <a:pt x="119" y="600"/>
                    </a:lnTo>
                    <a:lnTo>
                      <a:pt x="82" y="635"/>
                    </a:lnTo>
                    <a:lnTo>
                      <a:pt x="106" y="640"/>
                    </a:lnTo>
                    <a:lnTo>
                      <a:pt x="123" y="646"/>
                    </a:lnTo>
                    <a:lnTo>
                      <a:pt x="129" y="652"/>
                    </a:lnTo>
                    <a:lnTo>
                      <a:pt x="131" y="660"/>
                    </a:lnTo>
                    <a:lnTo>
                      <a:pt x="134" y="666"/>
                    </a:lnTo>
                    <a:lnTo>
                      <a:pt x="145" y="677"/>
                    </a:lnTo>
                    <a:lnTo>
                      <a:pt x="160" y="686"/>
                    </a:lnTo>
                    <a:lnTo>
                      <a:pt x="177" y="698"/>
                    </a:lnTo>
                    <a:lnTo>
                      <a:pt x="199" y="691"/>
                    </a:lnTo>
                    <a:lnTo>
                      <a:pt x="229" y="723"/>
                    </a:lnTo>
                    <a:lnTo>
                      <a:pt x="234" y="723"/>
                    </a:lnTo>
                    <a:lnTo>
                      <a:pt x="239" y="721"/>
                    </a:lnTo>
                    <a:lnTo>
                      <a:pt x="253" y="714"/>
                    </a:lnTo>
                    <a:lnTo>
                      <a:pt x="265" y="706"/>
                    </a:lnTo>
                    <a:lnTo>
                      <a:pt x="271" y="704"/>
                    </a:lnTo>
                    <a:lnTo>
                      <a:pt x="273" y="706"/>
                    </a:lnTo>
                    <a:lnTo>
                      <a:pt x="309" y="737"/>
                    </a:lnTo>
                    <a:lnTo>
                      <a:pt x="331" y="752"/>
                    </a:lnTo>
                    <a:lnTo>
                      <a:pt x="340" y="757"/>
                    </a:lnTo>
                    <a:lnTo>
                      <a:pt x="348" y="758"/>
                    </a:lnTo>
                    <a:lnTo>
                      <a:pt x="417" y="769"/>
                    </a:lnTo>
                    <a:lnTo>
                      <a:pt x="411" y="744"/>
                    </a:lnTo>
                    <a:lnTo>
                      <a:pt x="409" y="717"/>
                    </a:lnTo>
                    <a:lnTo>
                      <a:pt x="413" y="701"/>
                    </a:lnTo>
                    <a:lnTo>
                      <a:pt x="420" y="689"/>
                    </a:lnTo>
                    <a:lnTo>
                      <a:pt x="431" y="678"/>
                    </a:lnTo>
                    <a:lnTo>
                      <a:pt x="446" y="669"/>
                    </a:lnTo>
                    <a:lnTo>
                      <a:pt x="516" y="698"/>
                    </a:lnTo>
                    <a:lnTo>
                      <a:pt x="546" y="691"/>
                    </a:lnTo>
                    <a:lnTo>
                      <a:pt x="566" y="707"/>
                    </a:lnTo>
                    <a:lnTo>
                      <a:pt x="580" y="718"/>
                    </a:lnTo>
                    <a:lnTo>
                      <a:pt x="599" y="723"/>
                    </a:lnTo>
                    <a:lnTo>
                      <a:pt x="628" y="721"/>
                    </a:lnTo>
                    <a:lnTo>
                      <a:pt x="634" y="718"/>
                    </a:lnTo>
                    <a:lnTo>
                      <a:pt x="642" y="709"/>
                    </a:lnTo>
                    <a:lnTo>
                      <a:pt x="663" y="683"/>
                    </a:lnTo>
                    <a:lnTo>
                      <a:pt x="683" y="657"/>
                    </a:lnTo>
                    <a:lnTo>
                      <a:pt x="691" y="649"/>
                    </a:lnTo>
                    <a:lnTo>
                      <a:pt x="697" y="646"/>
                    </a:lnTo>
                    <a:lnTo>
                      <a:pt x="676" y="647"/>
                    </a:lnTo>
                    <a:lnTo>
                      <a:pt x="643" y="614"/>
                    </a:lnTo>
                    <a:lnTo>
                      <a:pt x="639" y="577"/>
                    </a:lnTo>
                    <a:lnTo>
                      <a:pt x="645" y="572"/>
                    </a:lnTo>
                    <a:lnTo>
                      <a:pt x="659" y="569"/>
                    </a:lnTo>
                    <a:lnTo>
                      <a:pt x="682" y="567"/>
                    </a:lnTo>
                    <a:lnTo>
                      <a:pt x="668" y="555"/>
                    </a:lnTo>
                    <a:lnTo>
                      <a:pt x="660" y="547"/>
                    </a:lnTo>
                    <a:lnTo>
                      <a:pt x="659" y="544"/>
                    </a:lnTo>
                    <a:lnTo>
                      <a:pt x="691" y="526"/>
                    </a:lnTo>
                    <a:lnTo>
                      <a:pt x="651" y="466"/>
                    </a:lnTo>
                    <a:lnTo>
                      <a:pt x="633" y="446"/>
                    </a:lnTo>
                    <a:lnTo>
                      <a:pt x="623" y="434"/>
                    </a:lnTo>
                    <a:lnTo>
                      <a:pt x="620" y="418"/>
                    </a:lnTo>
                    <a:lnTo>
                      <a:pt x="617" y="404"/>
                    </a:lnTo>
                    <a:lnTo>
                      <a:pt x="619" y="391"/>
                    </a:lnTo>
                    <a:lnTo>
                      <a:pt x="642" y="363"/>
                    </a:lnTo>
                    <a:lnTo>
                      <a:pt x="643" y="361"/>
                    </a:lnTo>
                    <a:lnTo>
                      <a:pt x="639" y="361"/>
                    </a:lnTo>
                    <a:lnTo>
                      <a:pt x="625" y="363"/>
                    </a:lnTo>
                    <a:lnTo>
                      <a:pt x="609" y="364"/>
                    </a:lnTo>
                    <a:lnTo>
                      <a:pt x="606" y="361"/>
                    </a:lnTo>
                    <a:lnTo>
                      <a:pt x="606" y="357"/>
                    </a:lnTo>
                    <a:lnTo>
                      <a:pt x="611" y="349"/>
                    </a:lnTo>
                    <a:lnTo>
                      <a:pt x="620" y="344"/>
                    </a:lnTo>
                    <a:lnTo>
                      <a:pt x="645" y="335"/>
                    </a:lnTo>
                    <a:lnTo>
                      <a:pt x="685" y="326"/>
                    </a:lnTo>
                    <a:lnTo>
                      <a:pt x="686" y="321"/>
                    </a:lnTo>
                    <a:lnTo>
                      <a:pt x="686" y="315"/>
                    </a:lnTo>
                    <a:lnTo>
                      <a:pt x="685" y="308"/>
                    </a:lnTo>
                    <a:lnTo>
                      <a:pt x="688" y="304"/>
                    </a:lnTo>
                    <a:lnTo>
                      <a:pt x="708" y="301"/>
                    </a:lnTo>
                    <a:lnTo>
                      <a:pt x="725" y="300"/>
                    </a:lnTo>
                    <a:lnTo>
                      <a:pt x="731" y="278"/>
                    </a:lnTo>
                    <a:lnTo>
                      <a:pt x="739" y="261"/>
                    </a:lnTo>
                    <a:lnTo>
                      <a:pt x="754" y="235"/>
                    </a:lnTo>
                    <a:lnTo>
                      <a:pt x="760" y="225"/>
                    </a:lnTo>
                    <a:lnTo>
                      <a:pt x="760" y="22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6" name="Freeform 1344"/>
              <p:cNvSpPr>
                <a:spLocks/>
              </p:cNvSpPr>
              <p:nvPr/>
            </p:nvSpPr>
            <p:spPr bwMode="auto">
              <a:xfrm>
                <a:off x="4277" y="3681"/>
                <a:ext cx="1" cy="49"/>
              </a:xfrm>
              <a:custGeom>
                <a:avLst/>
                <a:gdLst>
                  <a:gd name="T0" fmla="*/ 1 w 1"/>
                  <a:gd name="T1" fmla="*/ 49 h 49"/>
                  <a:gd name="T2" fmla="*/ 1 w 1"/>
                  <a:gd name="T3" fmla="*/ 0 h 49"/>
                  <a:gd name="T4" fmla="*/ 0 w 1"/>
                  <a:gd name="T5" fmla="*/ 23 h 49"/>
                  <a:gd name="T6" fmla="*/ 0 w 1"/>
                  <a:gd name="T7" fmla="*/ 37 h 49"/>
                  <a:gd name="T8" fmla="*/ 1 w 1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9"/>
                  <a:gd name="T17" fmla="*/ 1 w 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9">
                    <a:moveTo>
                      <a:pt x="1" y="49"/>
                    </a:moveTo>
                    <a:lnTo>
                      <a:pt x="1" y="0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7" name="Freeform 1345"/>
              <p:cNvSpPr>
                <a:spLocks/>
              </p:cNvSpPr>
              <p:nvPr/>
            </p:nvSpPr>
            <p:spPr bwMode="auto">
              <a:xfrm>
                <a:off x="4277" y="3681"/>
                <a:ext cx="1" cy="49"/>
              </a:xfrm>
              <a:custGeom>
                <a:avLst/>
                <a:gdLst>
                  <a:gd name="T0" fmla="*/ 1 w 1"/>
                  <a:gd name="T1" fmla="*/ 49 h 49"/>
                  <a:gd name="T2" fmla="*/ 1 w 1"/>
                  <a:gd name="T3" fmla="*/ 0 h 49"/>
                  <a:gd name="T4" fmla="*/ 0 w 1"/>
                  <a:gd name="T5" fmla="*/ 23 h 49"/>
                  <a:gd name="T6" fmla="*/ 0 w 1"/>
                  <a:gd name="T7" fmla="*/ 37 h 49"/>
                  <a:gd name="T8" fmla="*/ 1 w 1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9"/>
                  <a:gd name="T17" fmla="*/ 1 w 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9">
                    <a:moveTo>
                      <a:pt x="1" y="49"/>
                    </a:moveTo>
                    <a:lnTo>
                      <a:pt x="1" y="0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1" y="4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8" name="Freeform 1346"/>
              <p:cNvSpPr>
                <a:spLocks/>
              </p:cNvSpPr>
              <p:nvPr/>
            </p:nvSpPr>
            <p:spPr bwMode="auto">
              <a:xfrm>
                <a:off x="4277" y="3623"/>
                <a:ext cx="67" cy="140"/>
              </a:xfrm>
              <a:custGeom>
                <a:avLst/>
                <a:gdLst>
                  <a:gd name="T0" fmla="*/ 4 w 67"/>
                  <a:gd name="T1" fmla="*/ 46 h 140"/>
                  <a:gd name="T2" fmla="*/ 12 w 67"/>
                  <a:gd name="T3" fmla="*/ 35 h 140"/>
                  <a:gd name="T4" fmla="*/ 24 w 67"/>
                  <a:gd name="T5" fmla="*/ 23 h 140"/>
                  <a:gd name="T6" fmla="*/ 50 w 67"/>
                  <a:gd name="T7" fmla="*/ 0 h 140"/>
                  <a:gd name="T8" fmla="*/ 60 w 67"/>
                  <a:gd name="T9" fmla="*/ 12 h 140"/>
                  <a:gd name="T10" fmla="*/ 66 w 67"/>
                  <a:gd name="T11" fmla="*/ 30 h 140"/>
                  <a:gd name="T12" fmla="*/ 67 w 67"/>
                  <a:gd name="T13" fmla="*/ 52 h 140"/>
                  <a:gd name="T14" fmla="*/ 67 w 67"/>
                  <a:gd name="T15" fmla="*/ 73 h 140"/>
                  <a:gd name="T16" fmla="*/ 63 w 67"/>
                  <a:gd name="T17" fmla="*/ 95 h 140"/>
                  <a:gd name="T18" fmla="*/ 57 w 67"/>
                  <a:gd name="T19" fmla="*/ 115 h 140"/>
                  <a:gd name="T20" fmla="*/ 49 w 67"/>
                  <a:gd name="T21" fmla="*/ 130 h 140"/>
                  <a:gd name="T22" fmla="*/ 38 w 67"/>
                  <a:gd name="T23" fmla="*/ 140 h 140"/>
                  <a:gd name="T24" fmla="*/ 26 w 67"/>
                  <a:gd name="T25" fmla="*/ 135 h 140"/>
                  <a:gd name="T26" fmla="*/ 15 w 67"/>
                  <a:gd name="T27" fmla="*/ 127 h 140"/>
                  <a:gd name="T28" fmla="*/ 7 w 67"/>
                  <a:gd name="T29" fmla="*/ 120 h 140"/>
                  <a:gd name="T30" fmla="*/ 3 w 67"/>
                  <a:gd name="T31" fmla="*/ 109 h 140"/>
                  <a:gd name="T32" fmla="*/ 0 w 67"/>
                  <a:gd name="T33" fmla="*/ 95 h 140"/>
                  <a:gd name="T34" fmla="*/ 0 w 67"/>
                  <a:gd name="T35" fmla="*/ 81 h 140"/>
                  <a:gd name="T36" fmla="*/ 4 w 67"/>
                  <a:gd name="T37" fmla="*/ 46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40"/>
                  <a:gd name="T59" fmla="*/ 67 w 67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40">
                    <a:moveTo>
                      <a:pt x="4" y="46"/>
                    </a:moveTo>
                    <a:lnTo>
                      <a:pt x="12" y="35"/>
                    </a:lnTo>
                    <a:lnTo>
                      <a:pt x="24" y="23"/>
                    </a:lnTo>
                    <a:lnTo>
                      <a:pt x="50" y="0"/>
                    </a:lnTo>
                    <a:lnTo>
                      <a:pt x="60" y="12"/>
                    </a:lnTo>
                    <a:lnTo>
                      <a:pt x="66" y="30"/>
                    </a:lnTo>
                    <a:lnTo>
                      <a:pt x="67" y="52"/>
                    </a:lnTo>
                    <a:lnTo>
                      <a:pt x="67" y="73"/>
                    </a:lnTo>
                    <a:lnTo>
                      <a:pt x="63" y="95"/>
                    </a:lnTo>
                    <a:lnTo>
                      <a:pt x="57" y="115"/>
                    </a:lnTo>
                    <a:lnTo>
                      <a:pt x="49" y="130"/>
                    </a:lnTo>
                    <a:lnTo>
                      <a:pt x="38" y="140"/>
                    </a:lnTo>
                    <a:lnTo>
                      <a:pt x="26" y="135"/>
                    </a:lnTo>
                    <a:lnTo>
                      <a:pt x="15" y="127"/>
                    </a:lnTo>
                    <a:lnTo>
                      <a:pt x="7" y="120"/>
                    </a:lnTo>
                    <a:lnTo>
                      <a:pt x="3" y="109"/>
                    </a:lnTo>
                    <a:lnTo>
                      <a:pt x="0" y="95"/>
                    </a:lnTo>
                    <a:lnTo>
                      <a:pt x="0" y="8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59" name="Freeform 1347"/>
              <p:cNvSpPr>
                <a:spLocks/>
              </p:cNvSpPr>
              <p:nvPr/>
            </p:nvSpPr>
            <p:spPr bwMode="auto">
              <a:xfrm>
                <a:off x="4277" y="3623"/>
                <a:ext cx="67" cy="140"/>
              </a:xfrm>
              <a:custGeom>
                <a:avLst/>
                <a:gdLst>
                  <a:gd name="T0" fmla="*/ 4 w 67"/>
                  <a:gd name="T1" fmla="*/ 46 h 140"/>
                  <a:gd name="T2" fmla="*/ 12 w 67"/>
                  <a:gd name="T3" fmla="*/ 35 h 140"/>
                  <a:gd name="T4" fmla="*/ 24 w 67"/>
                  <a:gd name="T5" fmla="*/ 23 h 140"/>
                  <a:gd name="T6" fmla="*/ 50 w 67"/>
                  <a:gd name="T7" fmla="*/ 0 h 140"/>
                  <a:gd name="T8" fmla="*/ 60 w 67"/>
                  <a:gd name="T9" fmla="*/ 12 h 140"/>
                  <a:gd name="T10" fmla="*/ 66 w 67"/>
                  <a:gd name="T11" fmla="*/ 30 h 140"/>
                  <a:gd name="T12" fmla="*/ 67 w 67"/>
                  <a:gd name="T13" fmla="*/ 52 h 140"/>
                  <a:gd name="T14" fmla="*/ 67 w 67"/>
                  <a:gd name="T15" fmla="*/ 73 h 140"/>
                  <a:gd name="T16" fmla="*/ 63 w 67"/>
                  <a:gd name="T17" fmla="*/ 95 h 140"/>
                  <a:gd name="T18" fmla="*/ 57 w 67"/>
                  <a:gd name="T19" fmla="*/ 115 h 140"/>
                  <a:gd name="T20" fmla="*/ 49 w 67"/>
                  <a:gd name="T21" fmla="*/ 130 h 140"/>
                  <a:gd name="T22" fmla="*/ 38 w 67"/>
                  <a:gd name="T23" fmla="*/ 140 h 140"/>
                  <a:gd name="T24" fmla="*/ 26 w 67"/>
                  <a:gd name="T25" fmla="*/ 135 h 140"/>
                  <a:gd name="T26" fmla="*/ 15 w 67"/>
                  <a:gd name="T27" fmla="*/ 127 h 140"/>
                  <a:gd name="T28" fmla="*/ 7 w 67"/>
                  <a:gd name="T29" fmla="*/ 120 h 140"/>
                  <a:gd name="T30" fmla="*/ 3 w 67"/>
                  <a:gd name="T31" fmla="*/ 109 h 140"/>
                  <a:gd name="T32" fmla="*/ 0 w 67"/>
                  <a:gd name="T33" fmla="*/ 95 h 140"/>
                  <a:gd name="T34" fmla="*/ 0 w 67"/>
                  <a:gd name="T35" fmla="*/ 81 h 140"/>
                  <a:gd name="T36" fmla="*/ 4 w 67"/>
                  <a:gd name="T37" fmla="*/ 46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40"/>
                  <a:gd name="T59" fmla="*/ 67 w 67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40">
                    <a:moveTo>
                      <a:pt x="4" y="46"/>
                    </a:moveTo>
                    <a:lnTo>
                      <a:pt x="12" y="35"/>
                    </a:lnTo>
                    <a:lnTo>
                      <a:pt x="24" y="23"/>
                    </a:lnTo>
                    <a:lnTo>
                      <a:pt x="50" y="0"/>
                    </a:lnTo>
                    <a:lnTo>
                      <a:pt x="60" y="12"/>
                    </a:lnTo>
                    <a:lnTo>
                      <a:pt x="66" y="30"/>
                    </a:lnTo>
                    <a:lnTo>
                      <a:pt x="67" y="52"/>
                    </a:lnTo>
                    <a:lnTo>
                      <a:pt x="67" y="73"/>
                    </a:lnTo>
                    <a:lnTo>
                      <a:pt x="63" y="95"/>
                    </a:lnTo>
                    <a:lnTo>
                      <a:pt x="57" y="115"/>
                    </a:lnTo>
                    <a:lnTo>
                      <a:pt x="49" y="130"/>
                    </a:lnTo>
                    <a:lnTo>
                      <a:pt x="38" y="140"/>
                    </a:lnTo>
                    <a:lnTo>
                      <a:pt x="26" y="135"/>
                    </a:lnTo>
                    <a:lnTo>
                      <a:pt x="15" y="127"/>
                    </a:lnTo>
                    <a:lnTo>
                      <a:pt x="7" y="120"/>
                    </a:lnTo>
                    <a:lnTo>
                      <a:pt x="3" y="109"/>
                    </a:lnTo>
                    <a:lnTo>
                      <a:pt x="0" y="95"/>
                    </a:lnTo>
                    <a:lnTo>
                      <a:pt x="0" y="81"/>
                    </a:lnTo>
                    <a:lnTo>
                      <a:pt x="4" y="4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0" name="Freeform 1348"/>
              <p:cNvSpPr>
                <a:spLocks/>
              </p:cNvSpPr>
              <p:nvPr/>
            </p:nvSpPr>
            <p:spPr bwMode="auto">
              <a:xfrm>
                <a:off x="3518" y="2889"/>
                <a:ext cx="763" cy="769"/>
              </a:xfrm>
              <a:custGeom>
                <a:avLst/>
                <a:gdLst>
                  <a:gd name="T0" fmla="*/ 136 w 763"/>
                  <a:gd name="T1" fmla="*/ 581 h 769"/>
                  <a:gd name="T2" fmla="*/ 173 w 763"/>
                  <a:gd name="T3" fmla="*/ 468 h 769"/>
                  <a:gd name="T4" fmla="*/ 176 w 763"/>
                  <a:gd name="T5" fmla="*/ 426 h 769"/>
                  <a:gd name="T6" fmla="*/ 154 w 763"/>
                  <a:gd name="T7" fmla="*/ 355 h 769"/>
                  <a:gd name="T8" fmla="*/ 145 w 763"/>
                  <a:gd name="T9" fmla="*/ 309 h 769"/>
                  <a:gd name="T10" fmla="*/ 125 w 763"/>
                  <a:gd name="T11" fmla="*/ 292 h 769"/>
                  <a:gd name="T12" fmla="*/ 74 w 763"/>
                  <a:gd name="T13" fmla="*/ 229 h 769"/>
                  <a:gd name="T14" fmla="*/ 29 w 763"/>
                  <a:gd name="T15" fmla="*/ 221 h 769"/>
                  <a:gd name="T16" fmla="*/ 14 w 763"/>
                  <a:gd name="T17" fmla="*/ 186 h 769"/>
                  <a:gd name="T18" fmla="*/ 20 w 763"/>
                  <a:gd name="T19" fmla="*/ 169 h 769"/>
                  <a:gd name="T20" fmla="*/ 13 w 763"/>
                  <a:gd name="T21" fmla="*/ 151 h 769"/>
                  <a:gd name="T22" fmla="*/ 63 w 763"/>
                  <a:gd name="T23" fmla="*/ 146 h 769"/>
                  <a:gd name="T24" fmla="*/ 165 w 763"/>
                  <a:gd name="T25" fmla="*/ 171 h 769"/>
                  <a:gd name="T26" fmla="*/ 199 w 763"/>
                  <a:gd name="T27" fmla="*/ 154 h 769"/>
                  <a:gd name="T28" fmla="*/ 191 w 763"/>
                  <a:gd name="T29" fmla="*/ 118 h 769"/>
                  <a:gd name="T30" fmla="*/ 196 w 763"/>
                  <a:gd name="T31" fmla="*/ 74 h 769"/>
                  <a:gd name="T32" fmla="*/ 237 w 763"/>
                  <a:gd name="T33" fmla="*/ 80 h 769"/>
                  <a:gd name="T34" fmla="*/ 263 w 763"/>
                  <a:gd name="T35" fmla="*/ 123 h 769"/>
                  <a:gd name="T36" fmla="*/ 305 w 763"/>
                  <a:gd name="T37" fmla="*/ 92 h 769"/>
                  <a:gd name="T38" fmla="*/ 320 w 763"/>
                  <a:gd name="T39" fmla="*/ 97 h 769"/>
                  <a:gd name="T40" fmla="*/ 359 w 763"/>
                  <a:gd name="T41" fmla="*/ 78 h 769"/>
                  <a:gd name="T42" fmla="*/ 373 w 763"/>
                  <a:gd name="T43" fmla="*/ 48 h 769"/>
                  <a:gd name="T44" fmla="*/ 397 w 763"/>
                  <a:gd name="T45" fmla="*/ 5 h 769"/>
                  <a:gd name="T46" fmla="*/ 434 w 763"/>
                  <a:gd name="T47" fmla="*/ 3 h 769"/>
                  <a:gd name="T48" fmla="*/ 434 w 763"/>
                  <a:gd name="T49" fmla="*/ 11 h 769"/>
                  <a:gd name="T50" fmla="*/ 449 w 763"/>
                  <a:gd name="T51" fmla="*/ 5 h 769"/>
                  <a:gd name="T52" fmla="*/ 483 w 763"/>
                  <a:gd name="T53" fmla="*/ 23 h 769"/>
                  <a:gd name="T54" fmla="*/ 525 w 763"/>
                  <a:gd name="T55" fmla="*/ 71 h 769"/>
                  <a:gd name="T56" fmla="*/ 540 w 763"/>
                  <a:gd name="T57" fmla="*/ 101 h 769"/>
                  <a:gd name="T58" fmla="*/ 563 w 763"/>
                  <a:gd name="T59" fmla="*/ 125 h 769"/>
                  <a:gd name="T60" fmla="*/ 603 w 763"/>
                  <a:gd name="T61" fmla="*/ 155 h 769"/>
                  <a:gd name="T62" fmla="*/ 608 w 763"/>
                  <a:gd name="T63" fmla="*/ 172 h 769"/>
                  <a:gd name="T64" fmla="*/ 663 w 763"/>
                  <a:gd name="T65" fmla="*/ 169 h 769"/>
                  <a:gd name="T66" fmla="*/ 728 w 763"/>
                  <a:gd name="T67" fmla="*/ 178 h 769"/>
                  <a:gd name="T68" fmla="*/ 760 w 763"/>
                  <a:gd name="T69" fmla="*/ 197 h 769"/>
                  <a:gd name="T70" fmla="*/ 760 w 763"/>
                  <a:gd name="T71" fmla="*/ 225 h 769"/>
                  <a:gd name="T72" fmla="*/ 731 w 763"/>
                  <a:gd name="T73" fmla="*/ 278 h 769"/>
                  <a:gd name="T74" fmla="*/ 688 w 763"/>
                  <a:gd name="T75" fmla="*/ 304 h 769"/>
                  <a:gd name="T76" fmla="*/ 686 w 763"/>
                  <a:gd name="T77" fmla="*/ 321 h 769"/>
                  <a:gd name="T78" fmla="*/ 620 w 763"/>
                  <a:gd name="T79" fmla="*/ 344 h 769"/>
                  <a:gd name="T80" fmla="*/ 606 w 763"/>
                  <a:gd name="T81" fmla="*/ 361 h 769"/>
                  <a:gd name="T82" fmla="*/ 639 w 763"/>
                  <a:gd name="T83" fmla="*/ 361 h 769"/>
                  <a:gd name="T84" fmla="*/ 619 w 763"/>
                  <a:gd name="T85" fmla="*/ 391 h 769"/>
                  <a:gd name="T86" fmla="*/ 623 w 763"/>
                  <a:gd name="T87" fmla="*/ 434 h 769"/>
                  <a:gd name="T88" fmla="*/ 691 w 763"/>
                  <a:gd name="T89" fmla="*/ 526 h 769"/>
                  <a:gd name="T90" fmla="*/ 668 w 763"/>
                  <a:gd name="T91" fmla="*/ 555 h 769"/>
                  <a:gd name="T92" fmla="*/ 645 w 763"/>
                  <a:gd name="T93" fmla="*/ 572 h 769"/>
                  <a:gd name="T94" fmla="*/ 676 w 763"/>
                  <a:gd name="T95" fmla="*/ 647 h 769"/>
                  <a:gd name="T96" fmla="*/ 683 w 763"/>
                  <a:gd name="T97" fmla="*/ 657 h 769"/>
                  <a:gd name="T98" fmla="*/ 634 w 763"/>
                  <a:gd name="T99" fmla="*/ 718 h 769"/>
                  <a:gd name="T100" fmla="*/ 580 w 763"/>
                  <a:gd name="T101" fmla="*/ 718 h 769"/>
                  <a:gd name="T102" fmla="*/ 516 w 763"/>
                  <a:gd name="T103" fmla="*/ 698 h 769"/>
                  <a:gd name="T104" fmla="*/ 420 w 763"/>
                  <a:gd name="T105" fmla="*/ 689 h 769"/>
                  <a:gd name="T106" fmla="*/ 411 w 763"/>
                  <a:gd name="T107" fmla="*/ 744 h 769"/>
                  <a:gd name="T108" fmla="*/ 340 w 763"/>
                  <a:gd name="T109" fmla="*/ 757 h 769"/>
                  <a:gd name="T110" fmla="*/ 273 w 763"/>
                  <a:gd name="T111" fmla="*/ 706 h 769"/>
                  <a:gd name="T112" fmla="*/ 253 w 763"/>
                  <a:gd name="T113" fmla="*/ 714 h 769"/>
                  <a:gd name="T114" fmla="*/ 229 w 763"/>
                  <a:gd name="T115" fmla="*/ 723 h 769"/>
                  <a:gd name="T116" fmla="*/ 160 w 763"/>
                  <a:gd name="T117" fmla="*/ 686 h 769"/>
                  <a:gd name="T118" fmla="*/ 131 w 763"/>
                  <a:gd name="T119" fmla="*/ 660 h 769"/>
                  <a:gd name="T120" fmla="*/ 106 w 763"/>
                  <a:gd name="T121" fmla="*/ 640 h 7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3"/>
                  <a:gd name="T184" fmla="*/ 0 h 769"/>
                  <a:gd name="T185" fmla="*/ 763 w 763"/>
                  <a:gd name="T186" fmla="*/ 769 h 7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3" h="769">
                    <a:moveTo>
                      <a:pt x="82" y="635"/>
                    </a:moveTo>
                    <a:lnTo>
                      <a:pt x="119" y="600"/>
                    </a:lnTo>
                    <a:lnTo>
                      <a:pt x="136" y="581"/>
                    </a:lnTo>
                    <a:lnTo>
                      <a:pt x="148" y="561"/>
                    </a:lnTo>
                    <a:lnTo>
                      <a:pt x="162" y="506"/>
                    </a:lnTo>
                    <a:lnTo>
                      <a:pt x="173" y="468"/>
                    </a:lnTo>
                    <a:lnTo>
                      <a:pt x="179" y="452"/>
                    </a:lnTo>
                    <a:lnTo>
                      <a:pt x="183" y="444"/>
                    </a:lnTo>
                    <a:lnTo>
                      <a:pt x="176" y="426"/>
                    </a:lnTo>
                    <a:lnTo>
                      <a:pt x="169" y="409"/>
                    </a:lnTo>
                    <a:lnTo>
                      <a:pt x="163" y="381"/>
                    </a:lnTo>
                    <a:lnTo>
                      <a:pt x="154" y="355"/>
                    </a:lnTo>
                    <a:lnTo>
                      <a:pt x="148" y="341"/>
                    </a:lnTo>
                    <a:lnTo>
                      <a:pt x="136" y="328"/>
                    </a:lnTo>
                    <a:lnTo>
                      <a:pt x="145" y="309"/>
                    </a:lnTo>
                    <a:lnTo>
                      <a:pt x="146" y="304"/>
                    </a:lnTo>
                    <a:lnTo>
                      <a:pt x="140" y="300"/>
                    </a:lnTo>
                    <a:lnTo>
                      <a:pt x="125" y="292"/>
                    </a:lnTo>
                    <a:lnTo>
                      <a:pt x="111" y="268"/>
                    </a:lnTo>
                    <a:lnTo>
                      <a:pt x="88" y="240"/>
                    </a:lnTo>
                    <a:lnTo>
                      <a:pt x="74" y="229"/>
                    </a:lnTo>
                    <a:lnTo>
                      <a:pt x="60" y="221"/>
                    </a:lnTo>
                    <a:lnTo>
                      <a:pt x="45" y="218"/>
                    </a:lnTo>
                    <a:lnTo>
                      <a:pt x="29" y="221"/>
                    </a:lnTo>
                    <a:lnTo>
                      <a:pt x="13" y="208"/>
                    </a:lnTo>
                    <a:lnTo>
                      <a:pt x="0" y="192"/>
                    </a:lnTo>
                    <a:lnTo>
                      <a:pt x="14" y="186"/>
                    </a:lnTo>
                    <a:lnTo>
                      <a:pt x="29" y="180"/>
                    </a:lnTo>
                    <a:lnTo>
                      <a:pt x="25" y="172"/>
                    </a:lnTo>
                    <a:lnTo>
                      <a:pt x="20" y="169"/>
                    </a:lnTo>
                    <a:lnTo>
                      <a:pt x="6" y="161"/>
                    </a:lnTo>
                    <a:lnTo>
                      <a:pt x="8" y="157"/>
                    </a:lnTo>
                    <a:lnTo>
                      <a:pt x="13" y="151"/>
                    </a:lnTo>
                    <a:lnTo>
                      <a:pt x="19" y="145"/>
                    </a:lnTo>
                    <a:lnTo>
                      <a:pt x="37" y="146"/>
                    </a:lnTo>
                    <a:lnTo>
                      <a:pt x="63" y="146"/>
                    </a:lnTo>
                    <a:lnTo>
                      <a:pt x="119" y="145"/>
                    </a:lnTo>
                    <a:lnTo>
                      <a:pt x="136" y="168"/>
                    </a:lnTo>
                    <a:lnTo>
                      <a:pt x="165" y="171"/>
                    </a:lnTo>
                    <a:lnTo>
                      <a:pt x="189" y="174"/>
                    </a:lnTo>
                    <a:lnTo>
                      <a:pt x="197" y="163"/>
                    </a:lnTo>
                    <a:lnTo>
                      <a:pt x="199" y="154"/>
                    </a:lnTo>
                    <a:lnTo>
                      <a:pt x="199" y="145"/>
                    </a:lnTo>
                    <a:lnTo>
                      <a:pt x="202" y="132"/>
                    </a:lnTo>
                    <a:lnTo>
                      <a:pt x="191" y="118"/>
                    </a:lnTo>
                    <a:lnTo>
                      <a:pt x="185" y="103"/>
                    </a:lnTo>
                    <a:lnTo>
                      <a:pt x="186" y="88"/>
                    </a:lnTo>
                    <a:lnTo>
                      <a:pt x="196" y="74"/>
                    </a:lnTo>
                    <a:lnTo>
                      <a:pt x="214" y="85"/>
                    </a:lnTo>
                    <a:lnTo>
                      <a:pt x="222" y="85"/>
                    </a:lnTo>
                    <a:lnTo>
                      <a:pt x="237" y="80"/>
                    </a:lnTo>
                    <a:lnTo>
                      <a:pt x="240" y="98"/>
                    </a:lnTo>
                    <a:lnTo>
                      <a:pt x="249" y="114"/>
                    </a:lnTo>
                    <a:lnTo>
                      <a:pt x="263" y="123"/>
                    </a:lnTo>
                    <a:lnTo>
                      <a:pt x="285" y="126"/>
                    </a:lnTo>
                    <a:lnTo>
                      <a:pt x="300" y="97"/>
                    </a:lnTo>
                    <a:lnTo>
                      <a:pt x="305" y="92"/>
                    </a:lnTo>
                    <a:lnTo>
                      <a:pt x="308" y="91"/>
                    </a:lnTo>
                    <a:lnTo>
                      <a:pt x="314" y="92"/>
                    </a:lnTo>
                    <a:lnTo>
                      <a:pt x="320" y="97"/>
                    </a:lnTo>
                    <a:lnTo>
                      <a:pt x="337" y="92"/>
                    </a:lnTo>
                    <a:lnTo>
                      <a:pt x="349" y="86"/>
                    </a:lnTo>
                    <a:lnTo>
                      <a:pt x="359" y="78"/>
                    </a:lnTo>
                    <a:lnTo>
                      <a:pt x="365" y="71"/>
                    </a:lnTo>
                    <a:lnTo>
                      <a:pt x="369" y="60"/>
                    </a:lnTo>
                    <a:lnTo>
                      <a:pt x="373" y="48"/>
                    </a:lnTo>
                    <a:lnTo>
                      <a:pt x="380" y="18"/>
                    </a:lnTo>
                    <a:lnTo>
                      <a:pt x="386" y="8"/>
                    </a:lnTo>
                    <a:lnTo>
                      <a:pt x="397" y="5"/>
                    </a:lnTo>
                    <a:lnTo>
                      <a:pt x="420" y="5"/>
                    </a:lnTo>
                    <a:lnTo>
                      <a:pt x="431" y="1"/>
                    </a:lnTo>
                    <a:lnTo>
                      <a:pt x="434" y="3"/>
                    </a:lnTo>
                    <a:lnTo>
                      <a:pt x="436" y="5"/>
                    </a:lnTo>
                    <a:lnTo>
                      <a:pt x="436" y="9"/>
                    </a:lnTo>
                    <a:lnTo>
                      <a:pt x="434" y="11"/>
                    </a:lnTo>
                    <a:lnTo>
                      <a:pt x="436" y="12"/>
                    </a:lnTo>
                    <a:lnTo>
                      <a:pt x="448" y="0"/>
                    </a:lnTo>
                    <a:lnTo>
                      <a:pt x="449" y="5"/>
                    </a:lnTo>
                    <a:lnTo>
                      <a:pt x="453" y="9"/>
                    </a:lnTo>
                    <a:lnTo>
                      <a:pt x="463" y="15"/>
                    </a:lnTo>
                    <a:lnTo>
                      <a:pt x="483" y="23"/>
                    </a:lnTo>
                    <a:lnTo>
                      <a:pt x="500" y="46"/>
                    </a:lnTo>
                    <a:lnTo>
                      <a:pt x="517" y="63"/>
                    </a:lnTo>
                    <a:lnTo>
                      <a:pt x="525" y="71"/>
                    </a:lnTo>
                    <a:lnTo>
                      <a:pt x="537" y="78"/>
                    </a:lnTo>
                    <a:lnTo>
                      <a:pt x="539" y="89"/>
                    </a:lnTo>
                    <a:lnTo>
                      <a:pt x="540" y="101"/>
                    </a:lnTo>
                    <a:lnTo>
                      <a:pt x="549" y="106"/>
                    </a:lnTo>
                    <a:lnTo>
                      <a:pt x="557" y="115"/>
                    </a:lnTo>
                    <a:lnTo>
                      <a:pt x="563" y="125"/>
                    </a:lnTo>
                    <a:lnTo>
                      <a:pt x="571" y="132"/>
                    </a:lnTo>
                    <a:lnTo>
                      <a:pt x="593" y="145"/>
                    </a:lnTo>
                    <a:lnTo>
                      <a:pt x="603" y="155"/>
                    </a:lnTo>
                    <a:lnTo>
                      <a:pt x="606" y="165"/>
                    </a:lnTo>
                    <a:lnTo>
                      <a:pt x="608" y="169"/>
                    </a:lnTo>
                    <a:lnTo>
                      <a:pt x="608" y="172"/>
                    </a:lnTo>
                    <a:lnTo>
                      <a:pt x="613" y="174"/>
                    </a:lnTo>
                    <a:lnTo>
                      <a:pt x="646" y="166"/>
                    </a:lnTo>
                    <a:lnTo>
                      <a:pt x="663" y="169"/>
                    </a:lnTo>
                    <a:lnTo>
                      <a:pt x="683" y="171"/>
                    </a:lnTo>
                    <a:lnTo>
                      <a:pt x="706" y="175"/>
                    </a:lnTo>
                    <a:lnTo>
                      <a:pt x="728" y="178"/>
                    </a:lnTo>
                    <a:lnTo>
                      <a:pt x="745" y="183"/>
                    </a:lnTo>
                    <a:lnTo>
                      <a:pt x="753" y="188"/>
                    </a:lnTo>
                    <a:lnTo>
                      <a:pt x="760" y="197"/>
                    </a:lnTo>
                    <a:lnTo>
                      <a:pt x="763" y="206"/>
                    </a:lnTo>
                    <a:lnTo>
                      <a:pt x="763" y="215"/>
                    </a:lnTo>
                    <a:lnTo>
                      <a:pt x="760" y="225"/>
                    </a:lnTo>
                    <a:lnTo>
                      <a:pt x="754" y="235"/>
                    </a:lnTo>
                    <a:lnTo>
                      <a:pt x="739" y="261"/>
                    </a:lnTo>
                    <a:lnTo>
                      <a:pt x="731" y="278"/>
                    </a:lnTo>
                    <a:lnTo>
                      <a:pt x="725" y="300"/>
                    </a:lnTo>
                    <a:lnTo>
                      <a:pt x="708" y="301"/>
                    </a:lnTo>
                    <a:lnTo>
                      <a:pt x="688" y="304"/>
                    </a:lnTo>
                    <a:lnTo>
                      <a:pt x="685" y="308"/>
                    </a:lnTo>
                    <a:lnTo>
                      <a:pt x="686" y="315"/>
                    </a:lnTo>
                    <a:lnTo>
                      <a:pt x="686" y="321"/>
                    </a:lnTo>
                    <a:lnTo>
                      <a:pt x="685" y="326"/>
                    </a:lnTo>
                    <a:lnTo>
                      <a:pt x="645" y="335"/>
                    </a:lnTo>
                    <a:lnTo>
                      <a:pt x="620" y="344"/>
                    </a:lnTo>
                    <a:lnTo>
                      <a:pt x="611" y="349"/>
                    </a:lnTo>
                    <a:lnTo>
                      <a:pt x="606" y="357"/>
                    </a:lnTo>
                    <a:lnTo>
                      <a:pt x="606" y="361"/>
                    </a:lnTo>
                    <a:lnTo>
                      <a:pt x="609" y="364"/>
                    </a:lnTo>
                    <a:lnTo>
                      <a:pt x="625" y="363"/>
                    </a:lnTo>
                    <a:lnTo>
                      <a:pt x="639" y="361"/>
                    </a:lnTo>
                    <a:lnTo>
                      <a:pt x="643" y="361"/>
                    </a:lnTo>
                    <a:lnTo>
                      <a:pt x="642" y="363"/>
                    </a:lnTo>
                    <a:lnTo>
                      <a:pt x="619" y="391"/>
                    </a:lnTo>
                    <a:lnTo>
                      <a:pt x="617" y="404"/>
                    </a:lnTo>
                    <a:lnTo>
                      <a:pt x="620" y="418"/>
                    </a:lnTo>
                    <a:lnTo>
                      <a:pt x="623" y="434"/>
                    </a:lnTo>
                    <a:lnTo>
                      <a:pt x="633" y="446"/>
                    </a:lnTo>
                    <a:lnTo>
                      <a:pt x="651" y="466"/>
                    </a:lnTo>
                    <a:lnTo>
                      <a:pt x="691" y="526"/>
                    </a:lnTo>
                    <a:lnTo>
                      <a:pt x="659" y="544"/>
                    </a:lnTo>
                    <a:lnTo>
                      <a:pt x="660" y="547"/>
                    </a:lnTo>
                    <a:lnTo>
                      <a:pt x="668" y="555"/>
                    </a:lnTo>
                    <a:lnTo>
                      <a:pt x="682" y="567"/>
                    </a:lnTo>
                    <a:lnTo>
                      <a:pt x="659" y="569"/>
                    </a:lnTo>
                    <a:lnTo>
                      <a:pt x="645" y="572"/>
                    </a:lnTo>
                    <a:lnTo>
                      <a:pt x="639" y="577"/>
                    </a:lnTo>
                    <a:lnTo>
                      <a:pt x="643" y="614"/>
                    </a:lnTo>
                    <a:lnTo>
                      <a:pt x="676" y="647"/>
                    </a:lnTo>
                    <a:lnTo>
                      <a:pt x="697" y="646"/>
                    </a:lnTo>
                    <a:lnTo>
                      <a:pt x="691" y="649"/>
                    </a:lnTo>
                    <a:lnTo>
                      <a:pt x="683" y="657"/>
                    </a:lnTo>
                    <a:lnTo>
                      <a:pt x="663" y="683"/>
                    </a:lnTo>
                    <a:lnTo>
                      <a:pt x="642" y="709"/>
                    </a:lnTo>
                    <a:lnTo>
                      <a:pt x="634" y="718"/>
                    </a:lnTo>
                    <a:lnTo>
                      <a:pt x="628" y="721"/>
                    </a:lnTo>
                    <a:lnTo>
                      <a:pt x="599" y="723"/>
                    </a:lnTo>
                    <a:lnTo>
                      <a:pt x="580" y="718"/>
                    </a:lnTo>
                    <a:lnTo>
                      <a:pt x="566" y="707"/>
                    </a:lnTo>
                    <a:lnTo>
                      <a:pt x="546" y="691"/>
                    </a:lnTo>
                    <a:lnTo>
                      <a:pt x="516" y="698"/>
                    </a:lnTo>
                    <a:lnTo>
                      <a:pt x="446" y="669"/>
                    </a:lnTo>
                    <a:lnTo>
                      <a:pt x="431" y="678"/>
                    </a:lnTo>
                    <a:lnTo>
                      <a:pt x="420" y="689"/>
                    </a:lnTo>
                    <a:lnTo>
                      <a:pt x="413" y="701"/>
                    </a:lnTo>
                    <a:lnTo>
                      <a:pt x="409" y="717"/>
                    </a:lnTo>
                    <a:lnTo>
                      <a:pt x="411" y="744"/>
                    </a:lnTo>
                    <a:lnTo>
                      <a:pt x="417" y="769"/>
                    </a:lnTo>
                    <a:lnTo>
                      <a:pt x="348" y="758"/>
                    </a:lnTo>
                    <a:lnTo>
                      <a:pt x="340" y="757"/>
                    </a:lnTo>
                    <a:lnTo>
                      <a:pt x="331" y="752"/>
                    </a:lnTo>
                    <a:lnTo>
                      <a:pt x="309" y="737"/>
                    </a:lnTo>
                    <a:lnTo>
                      <a:pt x="273" y="706"/>
                    </a:lnTo>
                    <a:lnTo>
                      <a:pt x="271" y="704"/>
                    </a:lnTo>
                    <a:lnTo>
                      <a:pt x="265" y="706"/>
                    </a:lnTo>
                    <a:lnTo>
                      <a:pt x="253" y="714"/>
                    </a:lnTo>
                    <a:lnTo>
                      <a:pt x="239" y="721"/>
                    </a:lnTo>
                    <a:lnTo>
                      <a:pt x="234" y="723"/>
                    </a:lnTo>
                    <a:lnTo>
                      <a:pt x="229" y="723"/>
                    </a:lnTo>
                    <a:lnTo>
                      <a:pt x="199" y="691"/>
                    </a:lnTo>
                    <a:lnTo>
                      <a:pt x="177" y="698"/>
                    </a:lnTo>
                    <a:lnTo>
                      <a:pt x="160" y="686"/>
                    </a:lnTo>
                    <a:lnTo>
                      <a:pt x="145" y="677"/>
                    </a:lnTo>
                    <a:lnTo>
                      <a:pt x="134" y="666"/>
                    </a:lnTo>
                    <a:lnTo>
                      <a:pt x="131" y="660"/>
                    </a:lnTo>
                    <a:lnTo>
                      <a:pt x="129" y="652"/>
                    </a:lnTo>
                    <a:lnTo>
                      <a:pt x="123" y="646"/>
                    </a:lnTo>
                    <a:lnTo>
                      <a:pt x="106" y="640"/>
                    </a:lnTo>
                    <a:lnTo>
                      <a:pt x="82" y="63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1" name="Freeform 1349"/>
              <p:cNvSpPr>
                <a:spLocks/>
              </p:cNvSpPr>
              <p:nvPr/>
            </p:nvSpPr>
            <p:spPr bwMode="auto">
              <a:xfrm>
                <a:off x="3518" y="2889"/>
                <a:ext cx="763" cy="769"/>
              </a:xfrm>
              <a:custGeom>
                <a:avLst/>
                <a:gdLst>
                  <a:gd name="T0" fmla="*/ 136 w 763"/>
                  <a:gd name="T1" fmla="*/ 581 h 769"/>
                  <a:gd name="T2" fmla="*/ 173 w 763"/>
                  <a:gd name="T3" fmla="*/ 468 h 769"/>
                  <a:gd name="T4" fmla="*/ 176 w 763"/>
                  <a:gd name="T5" fmla="*/ 426 h 769"/>
                  <a:gd name="T6" fmla="*/ 154 w 763"/>
                  <a:gd name="T7" fmla="*/ 355 h 769"/>
                  <a:gd name="T8" fmla="*/ 145 w 763"/>
                  <a:gd name="T9" fmla="*/ 309 h 769"/>
                  <a:gd name="T10" fmla="*/ 125 w 763"/>
                  <a:gd name="T11" fmla="*/ 292 h 769"/>
                  <a:gd name="T12" fmla="*/ 74 w 763"/>
                  <a:gd name="T13" fmla="*/ 229 h 769"/>
                  <a:gd name="T14" fmla="*/ 29 w 763"/>
                  <a:gd name="T15" fmla="*/ 221 h 769"/>
                  <a:gd name="T16" fmla="*/ 14 w 763"/>
                  <a:gd name="T17" fmla="*/ 186 h 769"/>
                  <a:gd name="T18" fmla="*/ 20 w 763"/>
                  <a:gd name="T19" fmla="*/ 169 h 769"/>
                  <a:gd name="T20" fmla="*/ 13 w 763"/>
                  <a:gd name="T21" fmla="*/ 151 h 769"/>
                  <a:gd name="T22" fmla="*/ 63 w 763"/>
                  <a:gd name="T23" fmla="*/ 146 h 769"/>
                  <a:gd name="T24" fmla="*/ 165 w 763"/>
                  <a:gd name="T25" fmla="*/ 171 h 769"/>
                  <a:gd name="T26" fmla="*/ 199 w 763"/>
                  <a:gd name="T27" fmla="*/ 154 h 769"/>
                  <a:gd name="T28" fmla="*/ 191 w 763"/>
                  <a:gd name="T29" fmla="*/ 118 h 769"/>
                  <a:gd name="T30" fmla="*/ 196 w 763"/>
                  <a:gd name="T31" fmla="*/ 74 h 769"/>
                  <a:gd name="T32" fmla="*/ 237 w 763"/>
                  <a:gd name="T33" fmla="*/ 80 h 769"/>
                  <a:gd name="T34" fmla="*/ 263 w 763"/>
                  <a:gd name="T35" fmla="*/ 123 h 769"/>
                  <a:gd name="T36" fmla="*/ 305 w 763"/>
                  <a:gd name="T37" fmla="*/ 92 h 769"/>
                  <a:gd name="T38" fmla="*/ 320 w 763"/>
                  <a:gd name="T39" fmla="*/ 97 h 769"/>
                  <a:gd name="T40" fmla="*/ 359 w 763"/>
                  <a:gd name="T41" fmla="*/ 78 h 769"/>
                  <a:gd name="T42" fmla="*/ 373 w 763"/>
                  <a:gd name="T43" fmla="*/ 48 h 769"/>
                  <a:gd name="T44" fmla="*/ 397 w 763"/>
                  <a:gd name="T45" fmla="*/ 5 h 769"/>
                  <a:gd name="T46" fmla="*/ 434 w 763"/>
                  <a:gd name="T47" fmla="*/ 3 h 769"/>
                  <a:gd name="T48" fmla="*/ 434 w 763"/>
                  <a:gd name="T49" fmla="*/ 11 h 769"/>
                  <a:gd name="T50" fmla="*/ 449 w 763"/>
                  <a:gd name="T51" fmla="*/ 5 h 769"/>
                  <a:gd name="T52" fmla="*/ 483 w 763"/>
                  <a:gd name="T53" fmla="*/ 23 h 769"/>
                  <a:gd name="T54" fmla="*/ 525 w 763"/>
                  <a:gd name="T55" fmla="*/ 71 h 769"/>
                  <a:gd name="T56" fmla="*/ 540 w 763"/>
                  <a:gd name="T57" fmla="*/ 101 h 769"/>
                  <a:gd name="T58" fmla="*/ 563 w 763"/>
                  <a:gd name="T59" fmla="*/ 125 h 769"/>
                  <a:gd name="T60" fmla="*/ 603 w 763"/>
                  <a:gd name="T61" fmla="*/ 155 h 769"/>
                  <a:gd name="T62" fmla="*/ 608 w 763"/>
                  <a:gd name="T63" fmla="*/ 172 h 769"/>
                  <a:gd name="T64" fmla="*/ 663 w 763"/>
                  <a:gd name="T65" fmla="*/ 169 h 769"/>
                  <a:gd name="T66" fmla="*/ 728 w 763"/>
                  <a:gd name="T67" fmla="*/ 178 h 769"/>
                  <a:gd name="T68" fmla="*/ 760 w 763"/>
                  <a:gd name="T69" fmla="*/ 197 h 769"/>
                  <a:gd name="T70" fmla="*/ 760 w 763"/>
                  <a:gd name="T71" fmla="*/ 225 h 769"/>
                  <a:gd name="T72" fmla="*/ 731 w 763"/>
                  <a:gd name="T73" fmla="*/ 278 h 769"/>
                  <a:gd name="T74" fmla="*/ 688 w 763"/>
                  <a:gd name="T75" fmla="*/ 304 h 769"/>
                  <a:gd name="T76" fmla="*/ 686 w 763"/>
                  <a:gd name="T77" fmla="*/ 321 h 769"/>
                  <a:gd name="T78" fmla="*/ 620 w 763"/>
                  <a:gd name="T79" fmla="*/ 344 h 769"/>
                  <a:gd name="T80" fmla="*/ 606 w 763"/>
                  <a:gd name="T81" fmla="*/ 361 h 769"/>
                  <a:gd name="T82" fmla="*/ 639 w 763"/>
                  <a:gd name="T83" fmla="*/ 361 h 769"/>
                  <a:gd name="T84" fmla="*/ 619 w 763"/>
                  <a:gd name="T85" fmla="*/ 391 h 769"/>
                  <a:gd name="T86" fmla="*/ 623 w 763"/>
                  <a:gd name="T87" fmla="*/ 434 h 769"/>
                  <a:gd name="T88" fmla="*/ 691 w 763"/>
                  <a:gd name="T89" fmla="*/ 526 h 769"/>
                  <a:gd name="T90" fmla="*/ 668 w 763"/>
                  <a:gd name="T91" fmla="*/ 555 h 769"/>
                  <a:gd name="T92" fmla="*/ 645 w 763"/>
                  <a:gd name="T93" fmla="*/ 572 h 769"/>
                  <a:gd name="T94" fmla="*/ 676 w 763"/>
                  <a:gd name="T95" fmla="*/ 647 h 769"/>
                  <a:gd name="T96" fmla="*/ 683 w 763"/>
                  <a:gd name="T97" fmla="*/ 657 h 769"/>
                  <a:gd name="T98" fmla="*/ 634 w 763"/>
                  <a:gd name="T99" fmla="*/ 718 h 769"/>
                  <a:gd name="T100" fmla="*/ 580 w 763"/>
                  <a:gd name="T101" fmla="*/ 718 h 769"/>
                  <a:gd name="T102" fmla="*/ 516 w 763"/>
                  <a:gd name="T103" fmla="*/ 698 h 769"/>
                  <a:gd name="T104" fmla="*/ 420 w 763"/>
                  <a:gd name="T105" fmla="*/ 689 h 769"/>
                  <a:gd name="T106" fmla="*/ 411 w 763"/>
                  <a:gd name="T107" fmla="*/ 744 h 769"/>
                  <a:gd name="T108" fmla="*/ 340 w 763"/>
                  <a:gd name="T109" fmla="*/ 757 h 769"/>
                  <a:gd name="T110" fmla="*/ 273 w 763"/>
                  <a:gd name="T111" fmla="*/ 706 h 769"/>
                  <a:gd name="T112" fmla="*/ 253 w 763"/>
                  <a:gd name="T113" fmla="*/ 714 h 769"/>
                  <a:gd name="T114" fmla="*/ 229 w 763"/>
                  <a:gd name="T115" fmla="*/ 723 h 769"/>
                  <a:gd name="T116" fmla="*/ 160 w 763"/>
                  <a:gd name="T117" fmla="*/ 686 h 769"/>
                  <a:gd name="T118" fmla="*/ 131 w 763"/>
                  <a:gd name="T119" fmla="*/ 660 h 769"/>
                  <a:gd name="T120" fmla="*/ 106 w 763"/>
                  <a:gd name="T121" fmla="*/ 640 h 7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3"/>
                  <a:gd name="T184" fmla="*/ 0 h 769"/>
                  <a:gd name="T185" fmla="*/ 763 w 763"/>
                  <a:gd name="T186" fmla="*/ 769 h 7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3" h="769">
                    <a:moveTo>
                      <a:pt x="82" y="635"/>
                    </a:moveTo>
                    <a:lnTo>
                      <a:pt x="119" y="600"/>
                    </a:lnTo>
                    <a:lnTo>
                      <a:pt x="136" y="581"/>
                    </a:lnTo>
                    <a:lnTo>
                      <a:pt x="148" y="561"/>
                    </a:lnTo>
                    <a:lnTo>
                      <a:pt x="162" y="506"/>
                    </a:lnTo>
                    <a:lnTo>
                      <a:pt x="173" y="468"/>
                    </a:lnTo>
                    <a:lnTo>
                      <a:pt x="179" y="452"/>
                    </a:lnTo>
                    <a:lnTo>
                      <a:pt x="183" y="444"/>
                    </a:lnTo>
                    <a:lnTo>
                      <a:pt x="176" y="426"/>
                    </a:lnTo>
                    <a:lnTo>
                      <a:pt x="169" y="409"/>
                    </a:lnTo>
                    <a:lnTo>
                      <a:pt x="163" y="381"/>
                    </a:lnTo>
                    <a:lnTo>
                      <a:pt x="154" y="355"/>
                    </a:lnTo>
                    <a:lnTo>
                      <a:pt x="148" y="341"/>
                    </a:lnTo>
                    <a:lnTo>
                      <a:pt x="136" y="328"/>
                    </a:lnTo>
                    <a:lnTo>
                      <a:pt x="145" y="309"/>
                    </a:lnTo>
                    <a:lnTo>
                      <a:pt x="146" y="304"/>
                    </a:lnTo>
                    <a:lnTo>
                      <a:pt x="140" y="300"/>
                    </a:lnTo>
                    <a:lnTo>
                      <a:pt x="125" y="292"/>
                    </a:lnTo>
                    <a:lnTo>
                      <a:pt x="111" y="268"/>
                    </a:lnTo>
                    <a:lnTo>
                      <a:pt x="88" y="240"/>
                    </a:lnTo>
                    <a:lnTo>
                      <a:pt x="74" y="229"/>
                    </a:lnTo>
                    <a:lnTo>
                      <a:pt x="60" y="221"/>
                    </a:lnTo>
                    <a:lnTo>
                      <a:pt x="45" y="218"/>
                    </a:lnTo>
                    <a:lnTo>
                      <a:pt x="29" y="221"/>
                    </a:lnTo>
                    <a:lnTo>
                      <a:pt x="13" y="208"/>
                    </a:lnTo>
                    <a:lnTo>
                      <a:pt x="0" y="192"/>
                    </a:lnTo>
                    <a:lnTo>
                      <a:pt x="14" y="186"/>
                    </a:lnTo>
                    <a:lnTo>
                      <a:pt x="29" y="180"/>
                    </a:lnTo>
                    <a:lnTo>
                      <a:pt x="25" y="172"/>
                    </a:lnTo>
                    <a:lnTo>
                      <a:pt x="20" y="169"/>
                    </a:lnTo>
                    <a:lnTo>
                      <a:pt x="6" y="161"/>
                    </a:lnTo>
                    <a:lnTo>
                      <a:pt x="8" y="157"/>
                    </a:lnTo>
                    <a:lnTo>
                      <a:pt x="13" y="151"/>
                    </a:lnTo>
                    <a:lnTo>
                      <a:pt x="19" y="145"/>
                    </a:lnTo>
                    <a:lnTo>
                      <a:pt x="37" y="146"/>
                    </a:lnTo>
                    <a:lnTo>
                      <a:pt x="63" y="146"/>
                    </a:lnTo>
                    <a:lnTo>
                      <a:pt x="119" y="145"/>
                    </a:lnTo>
                    <a:lnTo>
                      <a:pt x="136" y="168"/>
                    </a:lnTo>
                    <a:lnTo>
                      <a:pt x="165" y="171"/>
                    </a:lnTo>
                    <a:lnTo>
                      <a:pt x="189" y="174"/>
                    </a:lnTo>
                    <a:lnTo>
                      <a:pt x="197" y="163"/>
                    </a:lnTo>
                    <a:lnTo>
                      <a:pt x="199" y="154"/>
                    </a:lnTo>
                    <a:lnTo>
                      <a:pt x="199" y="145"/>
                    </a:lnTo>
                    <a:lnTo>
                      <a:pt x="202" y="132"/>
                    </a:lnTo>
                    <a:lnTo>
                      <a:pt x="191" y="118"/>
                    </a:lnTo>
                    <a:lnTo>
                      <a:pt x="185" y="103"/>
                    </a:lnTo>
                    <a:lnTo>
                      <a:pt x="186" y="88"/>
                    </a:lnTo>
                    <a:lnTo>
                      <a:pt x="196" y="74"/>
                    </a:lnTo>
                    <a:lnTo>
                      <a:pt x="214" y="85"/>
                    </a:lnTo>
                    <a:lnTo>
                      <a:pt x="222" y="85"/>
                    </a:lnTo>
                    <a:lnTo>
                      <a:pt x="237" y="80"/>
                    </a:lnTo>
                    <a:lnTo>
                      <a:pt x="240" y="98"/>
                    </a:lnTo>
                    <a:lnTo>
                      <a:pt x="249" y="114"/>
                    </a:lnTo>
                    <a:lnTo>
                      <a:pt x="263" y="123"/>
                    </a:lnTo>
                    <a:lnTo>
                      <a:pt x="285" y="126"/>
                    </a:lnTo>
                    <a:lnTo>
                      <a:pt x="300" y="97"/>
                    </a:lnTo>
                    <a:lnTo>
                      <a:pt x="305" y="92"/>
                    </a:lnTo>
                    <a:lnTo>
                      <a:pt x="308" y="91"/>
                    </a:lnTo>
                    <a:lnTo>
                      <a:pt x="314" y="92"/>
                    </a:lnTo>
                    <a:lnTo>
                      <a:pt x="320" y="97"/>
                    </a:lnTo>
                    <a:lnTo>
                      <a:pt x="337" y="92"/>
                    </a:lnTo>
                    <a:lnTo>
                      <a:pt x="349" y="86"/>
                    </a:lnTo>
                    <a:lnTo>
                      <a:pt x="359" y="78"/>
                    </a:lnTo>
                    <a:lnTo>
                      <a:pt x="365" y="71"/>
                    </a:lnTo>
                    <a:lnTo>
                      <a:pt x="369" y="60"/>
                    </a:lnTo>
                    <a:lnTo>
                      <a:pt x="373" y="48"/>
                    </a:lnTo>
                    <a:lnTo>
                      <a:pt x="380" y="18"/>
                    </a:lnTo>
                    <a:lnTo>
                      <a:pt x="386" y="8"/>
                    </a:lnTo>
                    <a:lnTo>
                      <a:pt x="397" y="5"/>
                    </a:lnTo>
                    <a:lnTo>
                      <a:pt x="420" y="5"/>
                    </a:lnTo>
                    <a:lnTo>
                      <a:pt x="431" y="1"/>
                    </a:lnTo>
                    <a:lnTo>
                      <a:pt x="434" y="3"/>
                    </a:lnTo>
                    <a:lnTo>
                      <a:pt x="436" y="5"/>
                    </a:lnTo>
                    <a:lnTo>
                      <a:pt x="436" y="9"/>
                    </a:lnTo>
                    <a:lnTo>
                      <a:pt x="434" y="11"/>
                    </a:lnTo>
                    <a:lnTo>
                      <a:pt x="436" y="12"/>
                    </a:lnTo>
                    <a:lnTo>
                      <a:pt x="448" y="0"/>
                    </a:lnTo>
                    <a:lnTo>
                      <a:pt x="449" y="5"/>
                    </a:lnTo>
                    <a:lnTo>
                      <a:pt x="453" y="9"/>
                    </a:lnTo>
                    <a:lnTo>
                      <a:pt x="463" y="15"/>
                    </a:lnTo>
                    <a:lnTo>
                      <a:pt x="483" y="23"/>
                    </a:lnTo>
                    <a:lnTo>
                      <a:pt x="500" y="46"/>
                    </a:lnTo>
                    <a:lnTo>
                      <a:pt x="517" y="63"/>
                    </a:lnTo>
                    <a:lnTo>
                      <a:pt x="525" y="71"/>
                    </a:lnTo>
                    <a:lnTo>
                      <a:pt x="537" y="78"/>
                    </a:lnTo>
                    <a:lnTo>
                      <a:pt x="539" y="89"/>
                    </a:lnTo>
                    <a:lnTo>
                      <a:pt x="540" y="101"/>
                    </a:lnTo>
                    <a:lnTo>
                      <a:pt x="549" y="106"/>
                    </a:lnTo>
                    <a:lnTo>
                      <a:pt x="557" y="115"/>
                    </a:lnTo>
                    <a:lnTo>
                      <a:pt x="563" y="125"/>
                    </a:lnTo>
                    <a:lnTo>
                      <a:pt x="571" y="132"/>
                    </a:lnTo>
                    <a:lnTo>
                      <a:pt x="593" y="145"/>
                    </a:lnTo>
                    <a:lnTo>
                      <a:pt x="603" y="155"/>
                    </a:lnTo>
                    <a:lnTo>
                      <a:pt x="606" y="165"/>
                    </a:lnTo>
                    <a:lnTo>
                      <a:pt x="608" y="169"/>
                    </a:lnTo>
                    <a:lnTo>
                      <a:pt x="608" y="172"/>
                    </a:lnTo>
                    <a:lnTo>
                      <a:pt x="613" y="174"/>
                    </a:lnTo>
                    <a:lnTo>
                      <a:pt x="646" y="166"/>
                    </a:lnTo>
                    <a:lnTo>
                      <a:pt x="663" y="169"/>
                    </a:lnTo>
                    <a:lnTo>
                      <a:pt x="683" y="171"/>
                    </a:lnTo>
                    <a:lnTo>
                      <a:pt x="706" y="175"/>
                    </a:lnTo>
                    <a:lnTo>
                      <a:pt x="728" y="178"/>
                    </a:lnTo>
                    <a:lnTo>
                      <a:pt x="745" y="183"/>
                    </a:lnTo>
                    <a:lnTo>
                      <a:pt x="753" y="188"/>
                    </a:lnTo>
                    <a:lnTo>
                      <a:pt x="760" y="197"/>
                    </a:lnTo>
                    <a:lnTo>
                      <a:pt x="763" y="206"/>
                    </a:lnTo>
                    <a:lnTo>
                      <a:pt x="763" y="215"/>
                    </a:lnTo>
                    <a:lnTo>
                      <a:pt x="760" y="225"/>
                    </a:lnTo>
                    <a:lnTo>
                      <a:pt x="754" y="235"/>
                    </a:lnTo>
                    <a:lnTo>
                      <a:pt x="739" y="261"/>
                    </a:lnTo>
                    <a:lnTo>
                      <a:pt x="731" y="278"/>
                    </a:lnTo>
                    <a:lnTo>
                      <a:pt x="725" y="300"/>
                    </a:lnTo>
                    <a:lnTo>
                      <a:pt x="708" y="301"/>
                    </a:lnTo>
                    <a:lnTo>
                      <a:pt x="688" y="304"/>
                    </a:lnTo>
                    <a:lnTo>
                      <a:pt x="685" y="308"/>
                    </a:lnTo>
                    <a:lnTo>
                      <a:pt x="686" y="315"/>
                    </a:lnTo>
                    <a:lnTo>
                      <a:pt x="686" y="321"/>
                    </a:lnTo>
                    <a:lnTo>
                      <a:pt x="685" y="326"/>
                    </a:lnTo>
                    <a:lnTo>
                      <a:pt x="645" y="335"/>
                    </a:lnTo>
                    <a:lnTo>
                      <a:pt x="620" y="344"/>
                    </a:lnTo>
                    <a:lnTo>
                      <a:pt x="611" y="349"/>
                    </a:lnTo>
                    <a:lnTo>
                      <a:pt x="606" y="357"/>
                    </a:lnTo>
                    <a:lnTo>
                      <a:pt x="606" y="361"/>
                    </a:lnTo>
                    <a:lnTo>
                      <a:pt x="609" y="364"/>
                    </a:lnTo>
                    <a:lnTo>
                      <a:pt x="625" y="363"/>
                    </a:lnTo>
                    <a:lnTo>
                      <a:pt x="639" y="361"/>
                    </a:lnTo>
                    <a:lnTo>
                      <a:pt x="643" y="361"/>
                    </a:lnTo>
                    <a:lnTo>
                      <a:pt x="642" y="363"/>
                    </a:lnTo>
                    <a:lnTo>
                      <a:pt x="619" y="391"/>
                    </a:lnTo>
                    <a:lnTo>
                      <a:pt x="617" y="404"/>
                    </a:lnTo>
                    <a:lnTo>
                      <a:pt x="620" y="418"/>
                    </a:lnTo>
                    <a:lnTo>
                      <a:pt x="623" y="434"/>
                    </a:lnTo>
                    <a:lnTo>
                      <a:pt x="633" y="446"/>
                    </a:lnTo>
                    <a:lnTo>
                      <a:pt x="651" y="466"/>
                    </a:lnTo>
                    <a:lnTo>
                      <a:pt x="691" y="526"/>
                    </a:lnTo>
                    <a:lnTo>
                      <a:pt x="659" y="544"/>
                    </a:lnTo>
                    <a:lnTo>
                      <a:pt x="660" y="547"/>
                    </a:lnTo>
                    <a:lnTo>
                      <a:pt x="668" y="555"/>
                    </a:lnTo>
                    <a:lnTo>
                      <a:pt x="682" y="567"/>
                    </a:lnTo>
                    <a:lnTo>
                      <a:pt x="659" y="569"/>
                    </a:lnTo>
                    <a:lnTo>
                      <a:pt x="645" y="572"/>
                    </a:lnTo>
                    <a:lnTo>
                      <a:pt x="639" y="577"/>
                    </a:lnTo>
                    <a:lnTo>
                      <a:pt x="643" y="614"/>
                    </a:lnTo>
                    <a:lnTo>
                      <a:pt x="676" y="647"/>
                    </a:lnTo>
                    <a:lnTo>
                      <a:pt x="697" y="646"/>
                    </a:lnTo>
                    <a:lnTo>
                      <a:pt x="691" y="649"/>
                    </a:lnTo>
                    <a:lnTo>
                      <a:pt x="683" y="657"/>
                    </a:lnTo>
                    <a:lnTo>
                      <a:pt x="663" y="683"/>
                    </a:lnTo>
                    <a:lnTo>
                      <a:pt x="642" y="709"/>
                    </a:lnTo>
                    <a:lnTo>
                      <a:pt x="634" y="718"/>
                    </a:lnTo>
                    <a:lnTo>
                      <a:pt x="628" y="721"/>
                    </a:lnTo>
                    <a:lnTo>
                      <a:pt x="599" y="723"/>
                    </a:lnTo>
                    <a:lnTo>
                      <a:pt x="580" y="718"/>
                    </a:lnTo>
                    <a:lnTo>
                      <a:pt x="566" y="707"/>
                    </a:lnTo>
                    <a:lnTo>
                      <a:pt x="546" y="691"/>
                    </a:lnTo>
                    <a:lnTo>
                      <a:pt x="516" y="698"/>
                    </a:lnTo>
                    <a:lnTo>
                      <a:pt x="446" y="669"/>
                    </a:lnTo>
                    <a:lnTo>
                      <a:pt x="431" y="678"/>
                    </a:lnTo>
                    <a:lnTo>
                      <a:pt x="420" y="689"/>
                    </a:lnTo>
                    <a:lnTo>
                      <a:pt x="413" y="701"/>
                    </a:lnTo>
                    <a:lnTo>
                      <a:pt x="409" y="717"/>
                    </a:lnTo>
                    <a:lnTo>
                      <a:pt x="411" y="744"/>
                    </a:lnTo>
                    <a:lnTo>
                      <a:pt x="417" y="769"/>
                    </a:lnTo>
                    <a:lnTo>
                      <a:pt x="348" y="758"/>
                    </a:lnTo>
                    <a:lnTo>
                      <a:pt x="340" y="757"/>
                    </a:lnTo>
                    <a:lnTo>
                      <a:pt x="331" y="752"/>
                    </a:lnTo>
                    <a:lnTo>
                      <a:pt x="309" y="737"/>
                    </a:lnTo>
                    <a:lnTo>
                      <a:pt x="273" y="706"/>
                    </a:lnTo>
                    <a:lnTo>
                      <a:pt x="271" y="704"/>
                    </a:lnTo>
                    <a:lnTo>
                      <a:pt x="265" y="706"/>
                    </a:lnTo>
                    <a:lnTo>
                      <a:pt x="253" y="714"/>
                    </a:lnTo>
                    <a:lnTo>
                      <a:pt x="239" y="721"/>
                    </a:lnTo>
                    <a:lnTo>
                      <a:pt x="234" y="723"/>
                    </a:lnTo>
                    <a:lnTo>
                      <a:pt x="229" y="723"/>
                    </a:lnTo>
                    <a:lnTo>
                      <a:pt x="199" y="691"/>
                    </a:lnTo>
                    <a:lnTo>
                      <a:pt x="177" y="698"/>
                    </a:lnTo>
                    <a:lnTo>
                      <a:pt x="160" y="686"/>
                    </a:lnTo>
                    <a:lnTo>
                      <a:pt x="145" y="677"/>
                    </a:lnTo>
                    <a:lnTo>
                      <a:pt x="134" y="666"/>
                    </a:lnTo>
                    <a:lnTo>
                      <a:pt x="131" y="660"/>
                    </a:lnTo>
                    <a:lnTo>
                      <a:pt x="129" y="652"/>
                    </a:lnTo>
                    <a:lnTo>
                      <a:pt x="123" y="646"/>
                    </a:lnTo>
                    <a:lnTo>
                      <a:pt x="106" y="640"/>
                    </a:lnTo>
                    <a:lnTo>
                      <a:pt x="82" y="63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2" name="Freeform 1350"/>
              <p:cNvSpPr>
                <a:spLocks/>
              </p:cNvSpPr>
              <p:nvPr/>
            </p:nvSpPr>
            <p:spPr bwMode="auto">
              <a:xfrm>
                <a:off x="4634" y="4039"/>
                <a:ext cx="103" cy="142"/>
              </a:xfrm>
              <a:custGeom>
                <a:avLst/>
                <a:gdLst>
                  <a:gd name="T0" fmla="*/ 0 w 103"/>
                  <a:gd name="T1" fmla="*/ 20 h 142"/>
                  <a:gd name="T2" fmla="*/ 0 w 103"/>
                  <a:gd name="T3" fmla="*/ 108 h 142"/>
                  <a:gd name="T4" fmla="*/ 36 w 103"/>
                  <a:gd name="T5" fmla="*/ 120 h 142"/>
                  <a:gd name="T6" fmla="*/ 86 w 103"/>
                  <a:gd name="T7" fmla="*/ 142 h 142"/>
                  <a:gd name="T8" fmla="*/ 93 w 103"/>
                  <a:gd name="T9" fmla="*/ 131 h 142"/>
                  <a:gd name="T10" fmla="*/ 96 w 103"/>
                  <a:gd name="T11" fmla="*/ 120 h 142"/>
                  <a:gd name="T12" fmla="*/ 98 w 103"/>
                  <a:gd name="T13" fmla="*/ 110 h 142"/>
                  <a:gd name="T14" fmla="*/ 96 w 103"/>
                  <a:gd name="T15" fmla="*/ 97 h 142"/>
                  <a:gd name="T16" fmla="*/ 90 w 103"/>
                  <a:gd name="T17" fmla="*/ 73 h 142"/>
                  <a:gd name="T18" fmla="*/ 90 w 103"/>
                  <a:gd name="T19" fmla="*/ 59 h 142"/>
                  <a:gd name="T20" fmla="*/ 90 w 103"/>
                  <a:gd name="T21" fmla="*/ 42 h 142"/>
                  <a:gd name="T22" fmla="*/ 96 w 103"/>
                  <a:gd name="T23" fmla="*/ 33 h 142"/>
                  <a:gd name="T24" fmla="*/ 101 w 103"/>
                  <a:gd name="T25" fmla="*/ 22 h 142"/>
                  <a:gd name="T26" fmla="*/ 103 w 103"/>
                  <a:gd name="T27" fmla="*/ 0 h 142"/>
                  <a:gd name="T28" fmla="*/ 83 w 103"/>
                  <a:gd name="T29" fmla="*/ 2 h 142"/>
                  <a:gd name="T30" fmla="*/ 66 w 103"/>
                  <a:gd name="T31" fmla="*/ 7 h 142"/>
                  <a:gd name="T32" fmla="*/ 32 w 103"/>
                  <a:gd name="T33" fmla="*/ 17 h 142"/>
                  <a:gd name="T34" fmla="*/ 15 w 103"/>
                  <a:gd name="T35" fmla="*/ 20 h 142"/>
                  <a:gd name="T36" fmla="*/ 0 w 103"/>
                  <a:gd name="T37" fmla="*/ 20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142"/>
                  <a:gd name="T59" fmla="*/ 103 w 103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142">
                    <a:moveTo>
                      <a:pt x="0" y="20"/>
                    </a:moveTo>
                    <a:lnTo>
                      <a:pt x="0" y="108"/>
                    </a:lnTo>
                    <a:lnTo>
                      <a:pt x="36" y="120"/>
                    </a:lnTo>
                    <a:lnTo>
                      <a:pt x="86" y="142"/>
                    </a:lnTo>
                    <a:lnTo>
                      <a:pt x="93" y="131"/>
                    </a:lnTo>
                    <a:lnTo>
                      <a:pt x="96" y="120"/>
                    </a:lnTo>
                    <a:lnTo>
                      <a:pt x="98" y="110"/>
                    </a:lnTo>
                    <a:lnTo>
                      <a:pt x="96" y="97"/>
                    </a:lnTo>
                    <a:lnTo>
                      <a:pt x="90" y="73"/>
                    </a:lnTo>
                    <a:lnTo>
                      <a:pt x="90" y="59"/>
                    </a:lnTo>
                    <a:lnTo>
                      <a:pt x="90" y="42"/>
                    </a:lnTo>
                    <a:lnTo>
                      <a:pt x="96" y="33"/>
                    </a:lnTo>
                    <a:lnTo>
                      <a:pt x="101" y="22"/>
                    </a:lnTo>
                    <a:lnTo>
                      <a:pt x="103" y="0"/>
                    </a:lnTo>
                    <a:lnTo>
                      <a:pt x="83" y="2"/>
                    </a:lnTo>
                    <a:lnTo>
                      <a:pt x="66" y="7"/>
                    </a:lnTo>
                    <a:lnTo>
                      <a:pt x="32" y="17"/>
                    </a:lnTo>
                    <a:lnTo>
                      <a:pt x="15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3" name="Freeform 1351"/>
              <p:cNvSpPr>
                <a:spLocks/>
              </p:cNvSpPr>
              <p:nvPr/>
            </p:nvSpPr>
            <p:spPr bwMode="auto">
              <a:xfrm>
                <a:off x="4634" y="4039"/>
                <a:ext cx="103" cy="142"/>
              </a:xfrm>
              <a:custGeom>
                <a:avLst/>
                <a:gdLst>
                  <a:gd name="T0" fmla="*/ 0 w 103"/>
                  <a:gd name="T1" fmla="*/ 20 h 142"/>
                  <a:gd name="T2" fmla="*/ 0 w 103"/>
                  <a:gd name="T3" fmla="*/ 108 h 142"/>
                  <a:gd name="T4" fmla="*/ 36 w 103"/>
                  <a:gd name="T5" fmla="*/ 120 h 142"/>
                  <a:gd name="T6" fmla="*/ 86 w 103"/>
                  <a:gd name="T7" fmla="*/ 142 h 142"/>
                  <a:gd name="T8" fmla="*/ 93 w 103"/>
                  <a:gd name="T9" fmla="*/ 131 h 142"/>
                  <a:gd name="T10" fmla="*/ 96 w 103"/>
                  <a:gd name="T11" fmla="*/ 120 h 142"/>
                  <a:gd name="T12" fmla="*/ 98 w 103"/>
                  <a:gd name="T13" fmla="*/ 110 h 142"/>
                  <a:gd name="T14" fmla="*/ 96 w 103"/>
                  <a:gd name="T15" fmla="*/ 97 h 142"/>
                  <a:gd name="T16" fmla="*/ 90 w 103"/>
                  <a:gd name="T17" fmla="*/ 73 h 142"/>
                  <a:gd name="T18" fmla="*/ 90 w 103"/>
                  <a:gd name="T19" fmla="*/ 59 h 142"/>
                  <a:gd name="T20" fmla="*/ 90 w 103"/>
                  <a:gd name="T21" fmla="*/ 42 h 142"/>
                  <a:gd name="T22" fmla="*/ 96 w 103"/>
                  <a:gd name="T23" fmla="*/ 33 h 142"/>
                  <a:gd name="T24" fmla="*/ 101 w 103"/>
                  <a:gd name="T25" fmla="*/ 22 h 142"/>
                  <a:gd name="T26" fmla="*/ 103 w 103"/>
                  <a:gd name="T27" fmla="*/ 0 h 142"/>
                  <a:gd name="T28" fmla="*/ 83 w 103"/>
                  <a:gd name="T29" fmla="*/ 2 h 142"/>
                  <a:gd name="T30" fmla="*/ 66 w 103"/>
                  <a:gd name="T31" fmla="*/ 7 h 142"/>
                  <a:gd name="T32" fmla="*/ 32 w 103"/>
                  <a:gd name="T33" fmla="*/ 17 h 142"/>
                  <a:gd name="T34" fmla="*/ 15 w 103"/>
                  <a:gd name="T35" fmla="*/ 20 h 142"/>
                  <a:gd name="T36" fmla="*/ 0 w 103"/>
                  <a:gd name="T37" fmla="*/ 20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142"/>
                  <a:gd name="T59" fmla="*/ 103 w 103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142">
                    <a:moveTo>
                      <a:pt x="0" y="20"/>
                    </a:moveTo>
                    <a:lnTo>
                      <a:pt x="0" y="108"/>
                    </a:lnTo>
                    <a:lnTo>
                      <a:pt x="36" y="120"/>
                    </a:lnTo>
                    <a:lnTo>
                      <a:pt x="86" y="142"/>
                    </a:lnTo>
                    <a:lnTo>
                      <a:pt x="93" y="131"/>
                    </a:lnTo>
                    <a:lnTo>
                      <a:pt x="96" y="120"/>
                    </a:lnTo>
                    <a:lnTo>
                      <a:pt x="98" y="110"/>
                    </a:lnTo>
                    <a:lnTo>
                      <a:pt x="96" y="97"/>
                    </a:lnTo>
                    <a:lnTo>
                      <a:pt x="90" y="73"/>
                    </a:lnTo>
                    <a:lnTo>
                      <a:pt x="90" y="59"/>
                    </a:lnTo>
                    <a:lnTo>
                      <a:pt x="90" y="42"/>
                    </a:lnTo>
                    <a:lnTo>
                      <a:pt x="96" y="33"/>
                    </a:lnTo>
                    <a:lnTo>
                      <a:pt x="101" y="22"/>
                    </a:lnTo>
                    <a:lnTo>
                      <a:pt x="103" y="0"/>
                    </a:lnTo>
                    <a:lnTo>
                      <a:pt x="83" y="2"/>
                    </a:lnTo>
                    <a:lnTo>
                      <a:pt x="66" y="7"/>
                    </a:lnTo>
                    <a:lnTo>
                      <a:pt x="32" y="17"/>
                    </a:lnTo>
                    <a:lnTo>
                      <a:pt x="15" y="2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4" name="Freeform 1352"/>
              <p:cNvSpPr>
                <a:spLocks/>
              </p:cNvSpPr>
              <p:nvPr/>
            </p:nvSpPr>
            <p:spPr bwMode="auto">
              <a:xfrm>
                <a:off x="4634" y="3658"/>
                <a:ext cx="295" cy="391"/>
              </a:xfrm>
              <a:custGeom>
                <a:avLst/>
                <a:gdLst>
                  <a:gd name="T0" fmla="*/ 0 w 295"/>
                  <a:gd name="T1" fmla="*/ 0 h 391"/>
                  <a:gd name="T2" fmla="*/ 0 w 295"/>
                  <a:gd name="T3" fmla="*/ 126 h 391"/>
                  <a:gd name="T4" fmla="*/ 4 w 295"/>
                  <a:gd name="T5" fmla="*/ 135 h 391"/>
                  <a:gd name="T6" fmla="*/ 13 w 295"/>
                  <a:gd name="T7" fmla="*/ 152 h 391"/>
                  <a:gd name="T8" fmla="*/ 26 w 295"/>
                  <a:gd name="T9" fmla="*/ 158 h 391"/>
                  <a:gd name="T10" fmla="*/ 44 w 295"/>
                  <a:gd name="T11" fmla="*/ 165 h 391"/>
                  <a:gd name="T12" fmla="*/ 72 w 295"/>
                  <a:gd name="T13" fmla="*/ 169 h 391"/>
                  <a:gd name="T14" fmla="*/ 76 w 295"/>
                  <a:gd name="T15" fmla="*/ 192 h 391"/>
                  <a:gd name="T16" fmla="*/ 84 w 295"/>
                  <a:gd name="T17" fmla="*/ 211 h 391"/>
                  <a:gd name="T18" fmla="*/ 104 w 295"/>
                  <a:gd name="T19" fmla="*/ 214 h 391"/>
                  <a:gd name="T20" fmla="*/ 121 w 295"/>
                  <a:gd name="T21" fmla="*/ 223 h 391"/>
                  <a:gd name="T22" fmla="*/ 133 w 295"/>
                  <a:gd name="T23" fmla="*/ 237 h 391"/>
                  <a:gd name="T24" fmla="*/ 144 w 295"/>
                  <a:gd name="T25" fmla="*/ 254 h 391"/>
                  <a:gd name="T26" fmla="*/ 161 w 295"/>
                  <a:gd name="T27" fmla="*/ 292 h 391"/>
                  <a:gd name="T28" fmla="*/ 173 w 295"/>
                  <a:gd name="T29" fmla="*/ 329 h 391"/>
                  <a:gd name="T30" fmla="*/ 169 w 295"/>
                  <a:gd name="T31" fmla="*/ 331 h 391"/>
                  <a:gd name="T32" fmla="*/ 161 w 295"/>
                  <a:gd name="T33" fmla="*/ 334 h 391"/>
                  <a:gd name="T34" fmla="*/ 155 w 295"/>
                  <a:gd name="T35" fmla="*/ 338 h 391"/>
                  <a:gd name="T36" fmla="*/ 150 w 295"/>
                  <a:gd name="T37" fmla="*/ 340 h 391"/>
                  <a:gd name="T38" fmla="*/ 146 w 295"/>
                  <a:gd name="T39" fmla="*/ 364 h 391"/>
                  <a:gd name="T40" fmla="*/ 138 w 295"/>
                  <a:gd name="T41" fmla="*/ 388 h 391"/>
                  <a:gd name="T42" fmla="*/ 150 w 295"/>
                  <a:gd name="T43" fmla="*/ 391 h 391"/>
                  <a:gd name="T44" fmla="*/ 160 w 295"/>
                  <a:gd name="T45" fmla="*/ 388 h 391"/>
                  <a:gd name="T46" fmla="*/ 167 w 295"/>
                  <a:gd name="T47" fmla="*/ 380 h 391"/>
                  <a:gd name="T48" fmla="*/ 172 w 295"/>
                  <a:gd name="T49" fmla="*/ 368 h 391"/>
                  <a:gd name="T50" fmla="*/ 180 w 295"/>
                  <a:gd name="T51" fmla="*/ 343 h 391"/>
                  <a:gd name="T52" fmla="*/ 186 w 295"/>
                  <a:gd name="T53" fmla="*/ 323 h 391"/>
                  <a:gd name="T54" fmla="*/ 186 w 295"/>
                  <a:gd name="T55" fmla="*/ 318 h 391"/>
                  <a:gd name="T56" fmla="*/ 190 w 295"/>
                  <a:gd name="T57" fmla="*/ 314 h 391"/>
                  <a:gd name="T58" fmla="*/ 201 w 295"/>
                  <a:gd name="T59" fmla="*/ 306 h 391"/>
                  <a:gd name="T60" fmla="*/ 221 w 295"/>
                  <a:gd name="T61" fmla="*/ 294 h 391"/>
                  <a:gd name="T62" fmla="*/ 218 w 295"/>
                  <a:gd name="T63" fmla="*/ 275 h 391"/>
                  <a:gd name="T64" fmla="*/ 215 w 295"/>
                  <a:gd name="T65" fmla="*/ 258 h 391"/>
                  <a:gd name="T66" fmla="*/ 204 w 295"/>
                  <a:gd name="T67" fmla="*/ 255 h 391"/>
                  <a:gd name="T68" fmla="*/ 192 w 295"/>
                  <a:gd name="T69" fmla="*/ 249 h 391"/>
                  <a:gd name="T70" fmla="*/ 173 w 295"/>
                  <a:gd name="T71" fmla="*/ 234 h 391"/>
                  <a:gd name="T72" fmla="*/ 176 w 295"/>
                  <a:gd name="T73" fmla="*/ 217 h 391"/>
                  <a:gd name="T74" fmla="*/ 184 w 295"/>
                  <a:gd name="T75" fmla="*/ 197 h 391"/>
                  <a:gd name="T76" fmla="*/ 193 w 295"/>
                  <a:gd name="T77" fmla="*/ 177 h 391"/>
                  <a:gd name="T78" fmla="*/ 203 w 295"/>
                  <a:gd name="T79" fmla="*/ 165 h 391"/>
                  <a:gd name="T80" fmla="*/ 227 w 295"/>
                  <a:gd name="T81" fmla="*/ 169 h 391"/>
                  <a:gd name="T82" fmla="*/ 253 w 295"/>
                  <a:gd name="T83" fmla="*/ 181 h 391"/>
                  <a:gd name="T84" fmla="*/ 276 w 295"/>
                  <a:gd name="T85" fmla="*/ 198 h 391"/>
                  <a:gd name="T86" fmla="*/ 292 w 295"/>
                  <a:gd name="T87" fmla="*/ 217 h 391"/>
                  <a:gd name="T88" fmla="*/ 295 w 295"/>
                  <a:gd name="T89" fmla="*/ 205 h 391"/>
                  <a:gd name="T90" fmla="*/ 293 w 295"/>
                  <a:gd name="T91" fmla="*/ 192 h 391"/>
                  <a:gd name="T92" fmla="*/ 289 w 295"/>
                  <a:gd name="T93" fmla="*/ 181 h 391"/>
                  <a:gd name="T94" fmla="*/ 281 w 295"/>
                  <a:gd name="T95" fmla="*/ 172 h 391"/>
                  <a:gd name="T96" fmla="*/ 260 w 295"/>
                  <a:gd name="T97" fmla="*/ 157 h 391"/>
                  <a:gd name="T98" fmla="*/ 238 w 295"/>
                  <a:gd name="T99" fmla="*/ 146 h 391"/>
                  <a:gd name="T100" fmla="*/ 180 w 295"/>
                  <a:gd name="T101" fmla="*/ 118 h 391"/>
                  <a:gd name="T102" fmla="*/ 120 w 295"/>
                  <a:gd name="T103" fmla="*/ 88 h 391"/>
                  <a:gd name="T104" fmla="*/ 127 w 295"/>
                  <a:gd name="T105" fmla="*/ 72 h 391"/>
                  <a:gd name="T106" fmla="*/ 138 w 295"/>
                  <a:gd name="T107" fmla="*/ 57 h 391"/>
                  <a:gd name="T108" fmla="*/ 121 w 295"/>
                  <a:gd name="T109" fmla="*/ 52 h 391"/>
                  <a:gd name="T110" fmla="*/ 104 w 295"/>
                  <a:gd name="T111" fmla="*/ 52 h 391"/>
                  <a:gd name="T112" fmla="*/ 89 w 295"/>
                  <a:gd name="T113" fmla="*/ 52 h 391"/>
                  <a:gd name="T114" fmla="*/ 72 w 295"/>
                  <a:gd name="T115" fmla="*/ 52 h 391"/>
                  <a:gd name="T116" fmla="*/ 53 w 295"/>
                  <a:gd name="T117" fmla="*/ 45 h 391"/>
                  <a:gd name="T118" fmla="*/ 36 w 295"/>
                  <a:gd name="T119" fmla="*/ 37 h 391"/>
                  <a:gd name="T120" fmla="*/ 21 w 295"/>
                  <a:gd name="T121" fmla="*/ 25 h 391"/>
                  <a:gd name="T122" fmla="*/ 7 w 295"/>
                  <a:gd name="T123" fmla="*/ 12 h 391"/>
                  <a:gd name="T124" fmla="*/ 0 w 295"/>
                  <a:gd name="T125" fmla="*/ 0 h 3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5"/>
                  <a:gd name="T190" fmla="*/ 0 h 391"/>
                  <a:gd name="T191" fmla="*/ 295 w 295"/>
                  <a:gd name="T192" fmla="*/ 391 h 3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5" h="391">
                    <a:moveTo>
                      <a:pt x="0" y="0"/>
                    </a:moveTo>
                    <a:lnTo>
                      <a:pt x="0" y="126"/>
                    </a:lnTo>
                    <a:lnTo>
                      <a:pt x="4" y="135"/>
                    </a:lnTo>
                    <a:lnTo>
                      <a:pt x="13" y="152"/>
                    </a:lnTo>
                    <a:lnTo>
                      <a:pt x="26" y="158"/>
                    </a:lnTo>
                    <a:lnTo>
                      <a:pt x="44" y="165"/>
                    </a:lnTo>
                    <a:lnTo>
                      <a:pt x="72" y="169"/>
                    </a:lnTo>
                    <a:lnTo>
                      <a:pt x="76" y="192"/>
                    </a:lnTo>
                    <a:lnTo>
                      <a:pt x="84" y="211"/>
                    </a:lnTo>
                    <a:lnTo>
                      <a:pt x="104" y="214"/>
                    </a:lnTo>
                    <a:lnTo>
                      <a:pt x="121" y="223"/>
                    </a:lnTo>
                    <a:lnTo>
                      <a:pt x="133" y="237"/>
                    </a:lnTo>
                    <a:lnTo>
                      <a:pt x="144" y="254"/>
                    </a:lnTo>
                    <a:lnTo>
                      <a:pt x="161" y="292"/>
                    </a:lnTo>
                    <a:lnTo>
                      <a:pt x="173" y="329"/>
                    </a:lnTo>
                    <a:lnTo>
                      <a:pt x="169" y="331"/>
                    </a:lnTo>
                    <a:lnTo>
                      <a:pt x="161" y="334"/>
                    </a:lnTo>
                    <a:lnTo>
                      <a:pt x="155" y="338"/>
                    </a:lnTo>
                    <a:lnTo>
                      <a:pt x="150" y="340"/>
                    </a:lnTo>
                    <a:lnTo>
                      <a:pt x="146" y="364"/>
                    </a:lnTo>
                    <a:lnTo>
                      <a:pt x="138" y="388"/>
                    </a:lnTo>
                    <a:lnTo>
                      <a:pt x="150" y="391"/>
                    </a:lnTo>
                    <a:lnTo>
                      <a:pt x="160" y="388"/>
                    </a:lnTo>
                    <a:lnTo>
                      <a:pt x="167" y="380"/>
                    </a:lnTo>
                    <a:lnTo>
                      <a:pt x="172" y="368"/>
                    </a:lnTo>
                    <a:lnTo>
                      <a:pt x="180" y="343"/>
                    </a:lnTo>
                    <a:lnTo>
                      <a:pt x="186" y="323"/>
                    </a:lnTo>
                    <a:lnTo>
                      <a:pt x="186" y="318"/>
                    </a:lnTo>
                    <a:lnTo>
                      <a:pt x="190" y="314"/>
                    </a:lnTo>
                    <a:lnTo>
                      <a:pt x="201" y="306"/>
                    </a:lnTo>
                    <a:lnTo>
                      <a:pt x="221" y="294"/>
                    </a:lnTo>
                    <a:lnTo>
                      <a:pt x="218" y="275"/>
                    </a:lnTo>
                    <a:lnTo>
                      <a:pt x="215" y="258"/>
                    </a:lnTo>
                    <a:lnTo>
                      <a:pt x="204" y="255"/>
                    </a:lnTo>
                    <a:lnTo>
                      <a:pt x="192" y="249"/>
                    </a:lnTo>
                    <a:lnTo>
                      <a:pt x="173" y="234"/>
                    </a:lnTo>
                    <a:lnTo>
                      <a:pt x="176" y="217"/>
                    </a:lnTo>
                    <a:lnTo>
                      <a:pt x="184" y="197"/>
                    </a:lnTo>
                    <a:lnTo>
                      <a:pt x="193" y="177"/>
                    </a:lnTo>
                    <a:lnTo>
                      <a:pt x="203" y="165"/>
                    </a:lnTo>
                    <a:lnTo>
                      <a:pt x="227" y="169"/>
                    </a:lnTo>
                    <a:lnTo>
                      <a:pt x="253" y="181"/>
                    </a:lnTo>
                    <a:lnTo>
                      <a:pt x="276" y="198"/>
                    </a:lnTo>
                    <a:lnTo>
                      <a:pt x="292" y="217"/>
                    </a:lnTo>
                    <a:lnTo>
                      <a:pt x="295" y="205"/>
                    </a:lnTo>
                    <a:lnTo>
                      <a:pt x="293" y="192"/>
                    </a:lnTo>
                    <a:lnTo>
                      <a:pt x="289" y="181"/>
                    </a:lnTo>
                    <a:lnTo>
                      <a:pt x="281" y="172"/>
                    </a:lnTo>
                    <a:lnTo>
                      <a:pt x="260" y="157"/>
                    </a:lnTo>
                    <a:lnTo>
                      <a:pt x="238" y="146"/>
                    </a:lnTo>
                    <a:lnTo>
                      <a:pt x="180" y="118"/>
                    </a:lnTo>
                    <a:lnTo>
                      <a:pt x="120" y="88"/>
                    </a:lnTo>
                    <a:lnTo>
                      <a:pt x="127" y="72"/>
                    </a:lnTo>
                    <a:lnTo>
                      <a:pt x="138" y="57"/>
                    </a:lnTo>
                    <a:lnTo>
                      <a:pt x="121" y="52"/>
                    </a:lnTo>
                    <a:lnTo>
                      <a:pt x="104" y="52"/>
                    </a:lnTo>
                    <a:lnTo>
                      <a:pt x="89" y="52"/>
                    </a:lnTo>
                    <a:lnTo>
                      <a:pt x="72" y="52"/>
                    </a:lnTo>
                    <a:lnTo>
                      <a:pt x="53" y="45"/>
                    </a:lnTo>
                    <a:lnTo>
                      <a:pt x="36" y="37"/>
                    </a:lnTo>
                    <a:lnTo>
                      <a:pt x="21" y="25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5" name="Freeform 1353"/>
              <p:cNvSpPr>
                <a:spLocks/>
              </p:cNvSpPr>
              <p:nvPr/>
            </p:nvSpPr>
            <p:spPr bwMode="auto">
              <a:xfrm>
                <a:off x="4634" y="3658"/>
                <a:ext cx="295" cy="391"/>
              </a:xfrm>
              <a:custGeom>
                <a:avLst/>
                <a:gdLst>
                  <a:gd name="T0" fmla="*/ 0 w 295"/>
                  <a:gd name="T1" fmla="*/ 0 h 391"/>
                  <a:gd name="T2" fmla="*/ 0 w 295"/>
                  <a:gd name="T3" fmla="*/ 126 h 391"/>
                  <a:gd name="T4" fmla="*/ 4 w 295"/>
                  <a:gd name="T5" fmla="*/ 135 h 391"/>
                  <a:gd name="T6" fmla="*/ 13 w 295"/>
                  <a:gd name="T7" fmla="*/ 152 h 391"/>
                  <a:gd name="T8" fmla="*/ 26 w 295"/>
                  <a:gd name="T9" fmla="*/ 158 h 391"/>
                  <a:gd name="T10" fmla="*/ 44 w 295"/>
                  <a:gd name="T11" fmla="*/ 165 h 391"/>
                  <a:gd name="T12" fmla="*/ 72 w 295"/>
                  <a:gd name="T13" fmla="*/ 169 h 391"/>
                  <a:gd name="T14" fmla="*/ 76 w 295"/>
                  <a:gd name="T15" fmla="*/ 192 h 391"/>
                  <a:gd name="T16" fmla="*/ 84 w 295"/>
                  <a:gd name="T17" fmla="*/ 211 h 391"/>
                  <a:gd name="T18" fmla="*/ 104 w 295"/>
                  <a:gd name="T19" fmla="*/ 214 h 391"/>
                  <a:gd name="T20" fmla="*/ 121 w 295"/>
                  <a:gd name="T21" fmla="*/ 223 h 391"/>
                  <a:gd name="T22" fmla="*/ 133 w 295"/>
                  <a:gd name="T23" fmla="*/ 237 h 391"/>
                  <a:gd name="T24" fmla="*/ 144 w 295"/>
                  <a:gd name="T25" fmla="*/ 254 h 391"/>
                  <a:gd name="T26" fmla="*/ 161 w 295"/>
                  <a:gd name="T27" fmla="*/ 292 h 391"/>
                  <a:gd name="T28" fmla="*/ 173 w 295"/>
                  <a:gd name="T29" fmla="*/ 329 h 391"/>
                  <a:gd name="T30" fmla="*/ 169 w 295"/>
                  <a:gd name="T31" fmla="*/ 331 h 391"/>
                  <a:gd name="T32" fmla="*/ 161 w 295"/>
                  <a:gd name="T33" fmla="*/ 334 h 391"/>
                  <a:gd name="T34" fmla="*/ 155 w 295"/>
                  <a:gd name="T35" fmla="*/ 338 h 391"/>
                  <a:gd name="T36" fmla="*/ 150 w 295"/>
                  <a:gd name="T37" fmla="*/ 340 h 391"/>
                  <a:gd name="T38" fmla="*/ 146 w 295"/>
                  <a:gd name="T39" fmla="*/ 364 h 391"/>
                  <a:gd name="T40" fmla="*/ 138 w 295"/>
                  <a:gd name="T41" fmla="*/ 388 h 391"/>
                  <a:gd name="T42" fmla="*/ 150 w 295"/>
                  <a:gd name="T43" fmla="*/ 391 h 391"/>
                  <a:gd name="T44" fmla="*/ 160 w 295"/>
                  <a:gd name="T45" fmla="*/ 388 h 391"/>
                  <a:gd name="T46" fmla="*/ 167 w 295"/>
                  <a:gd name="T47" fmla="*/ 380 h 391"/>
                  <a:gd name="T48" fmla="*/ 172 w 295"/>
                  <a:gd name="T49" fmla="*/ 368 h 391"/>
                  <a:gd name="T50" fmla="*/ 180 w 295"/>
                  <a:gd name="T51" fmla="*/ 343 h 391"/>
                  <a:gd name="T52" fmla="*/ 186 w 295"/>
                  <a:gd name="T53" fmla="*/ 323 h 391"/>
                  <a:gd name="T54" fmla="*/ 186 w 295"/>
                  <a:gd name="T55" fmla="*/ 318 h 391"/>
                  <a:gd name="T56" fmla="*/ 190 w 295"/>
                  <a:gd name="T57" fmla="*/ 314 h 391"/>
                  <a:gd name="T58" fmla="*/ 201 w 295"/>
                  <a:gd name="T59" fmla="*/ 306 h 391"/>
                  <a:gd name="T60" fmla="*/ 221 w 295"/>
                  <a:gd name="T61" fmla="*/ 294 h 391"/>
                  <a:gd name="T62" fmla="*/ 218 w 295"/>
                  <a:gd name="T63" fmla="*/ 275 h 391"/>
                  <a:gd name="T64" fmla="*/ 215 w 295"/>
                  <a:gd name="T65" fmla="*/ 258 h 391"/>
                  <a:gd name="T66" fmla="*/ 204 w 295"/>
                  <a:gd name="T67" fmla="*/ 255 h 391"/>
                  <a:gd name="T68" fmla="*/ 192 w 295"/>
                  <a:gd name="T69" fmla="*/ 249 h 391"/>
                  <a:gd name="T70" fmla="*/ 173 w 295"/>
                  <a:gd name="T71" fmla="*/ 234 h 391"/>
                  <a:gd name="T72" fmla="*/ 176 w 295"/>
                  <a:gd name="T73" fmla="*/ 217 h 391"/>
                  <a:gd name="T74" fmla="*/ 184 w 295"/>
                  <a:gd name="T75" fmla="*/ 197 h 391"/>
                  <a:gd name="T76" fmla="*/ 193 w 295"/>
                  <a:gd name="T77" fmla="*/ 177 h 391"/>
                  <a:gd name="T78" fmla="*/ 203 w 295"/>
                  <a:gd name="T79" fmla="*/ 165 h 391"/>
                  <a:gd name="T80" fmla="*/ 227 w 295"/>
                  <a:gd name="T81" fmla="*/ 169 h 391"/>
                  <a:gd name="T82" fmla="*/ 253 w 295"/>
                  <a:gd name="T83" fmla="*/ 181 h 391"/>
                  <a:gd name="T84" fmla="*/ 276 w 295"/>
                  <a:gd name="T85" fmla="*/ 198 h 391"/>
                  <a:gd name="T86" fmla="*/ 292 w 295"/>
                  <a:gd name="T87" fmla="*/ 217 h 391"/>
                  <a:gd name="T88" fmla="*/ 295 w 295"/>
                  <a:gd name="T89" fmla="*/ 205 h 391"/>
                  <a:gd name="T90" fmla="*/ 293 w 295"/>
                  <a:gd name="T91" fmla="*/ 192 h 391"/>
                  <a:gd name="T92" fmla="*/ 289 w 295"/>
                  <a:gd name="T93" fmla="*/ 181 h 391"/>
                  <a:gd name="T94" fmla="*/ 281 w 295"/>
                  <a:gd name="T95" fmla="*/ 172 h 391"/>
                  <a:gd name="T96" fmla="*/ 260 w 295"/>
                  <a:gd name="T97" fmla="*/ 157 h 391"/>
                  <a:gd name="T98" fmla="*/ 238 w 295"/>
                  <a:gd name="T99" fmla="*/ 146 h 391"/>
                  <a:gd name="T100" fmla="*/ 180 w 295"/>
                  <a:gd name="T101" fmla="*/ 118 h 391"/>
                  <a:gd name="T102" fmla="*/ 120 w 295"/>
                  <a:gd name="T103" fmla="*/ 88 h 391"/>
                  <a:gd name="T104" fmla="*/ 127 w 295"/>
                  <a:gd name="T105" fmla="*/ 72 h 391"/>
                  <a:gd name="T106" fmla="*/ 138 w 295"/>
                  <a:gd name="T107" fmla="*/ 57 h 391"/>
                  <a:gd name="T108" fmla="*/ 121 w 295"/>
                  <a:gd name="T109" fmla="*/ 52 h 391"/>
                  <a:gd name="T110" fmla="*/ 104 w 295"/>
                  <a:gd name="T111" fmla="*/ 52 h 391"/>
                  <a:gd name="T112" fmla="*/ 89 w 295"/>
                  <a:gd name="T113" fmla="*/ 52 h 391"/>
                  <a:gd name="T114" fmla="*/ 72 w 295"/>
                  <a:gd name="T115" fmla="*/ 52 h 391"/>
                  <a:gd name="T116" fmla="*/ 53 w 295"/>
                  <a:gd name="T117" fmla="*/ 45 h 391"/>
                  <a:gd name="T118" fmla="*/ 36 w 295"/>
                  <a:gd name="T119" fmla="*/ 37 h 391"/>
                  <a:gd name="T120" fmla="*/ 21 w 295"/>
                  <a:gd name="T121" fmla="*/ 25 h 391"/>
                  <a:gd name="T122" fmla="*/ 7 w 295"/>
                  <a:gd name="T123" fmla="*/ 12 h 391"/>
                  <a:gd name="T124" fmla="*/ 0 w 295"/>
                  <a:gd name="T125" fmla="*/ 0 h 3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5"/>
                  <a:gd name="T190" fmla="*/ 0 h 391"/>
                  <a:gd name="T191" fmla="*/ 295 w 295"/>
                  <a:gd name="T192" fmla="*/ 391 h 3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5" h="391">
                    <a:moveTo>
                      <a:pt x="0" y="0"/>
                    </a:moveTo>
                    <a:lnTo>
                      <a:pt x="0" y="126"/>
                    </a:lnTo>
                    <a:lnTo>
                      <a:pt x="4" y="135"/>
                    </a:lnTo>
                    <a:lnTo>
                      <a:pt x="13" y="152"/>
                    </a:lnTo>
                    <a:lnTo>
                      <a:pt x="26" y="158"/>
                    </a:lnTo>
                    <a:lnTo>
                      <a:pt x="44" y="165"/>
                    </a:lnTo>
                    <a:lnTo>
                      <a:pt x="72" y="169"/>
                    </a:lnTo>
                    <a:lnTo>
                      <a:pt x="76" y="192"/>
                    </a:lnTo>
                    <a:lnTo>
                      <a:pt x="84" y="211"/>
                    </a:lnTo>
                    <a:lnTo>
                      <a:pt x="104" y="214"/>
                    </a:lnTo>
                    <a:lnTo>
                      <a:pt x="121" y="223"/>
                    </a:lnTo>
                    <a:lnTo>
                      <a:pt x="133" y="237"/>
                    </a:lnTo>
                    <a:lnTo>
                      <a:pt x="144" y="254"/>
                    </a:lnTo>
                    <a:lnTo>
                      <a:pt x="161" y="292"/>
                    </a:lnTo>
                    <a:lnTo>
                      <a:pt x="173" y="329"/>
                    </a:lnTo>
                    <a:lnTo>
                      <a:pt x="169" y="331"/>
                    </a:lnTo>
                    <a:lnTo>
                      <a:pt x="161" y="334"/>
                    </a:lnTo>
                    <a:lnTo>
                      <a:pt x="155" y="338"/>
                    </a:lnTo>
                    <a:lnTo>
                      <a:pt x="150" y="340"/>
                    </a:lnTo>
                    <a:lnTo>
                      <a:pt x="146" y="364"/>
                    </a:lnTo>
                    <a:lnTo>
                      <a:pt x="138" y="388"/>
                    </a:lnTo>
                    <a:lnTo>
                      <a:pt x="150" y="391"/>
                    </a:lnTo>
                    <a:lnTo>
                      <a:pt x="160" y="388"/>
                    </a:lnTo>
                    <a:lnTo>
                      <a:pt x="167" y="380"/>
                    </a:lnTo>
                    <a:lnTo>
                      <a:pt x="172" y="368"/>
                    </a:lnTo>
                    <a:lnTo>
                      <a:pt x="180" y="343"/>
                    </a:lnTo>
                    <a:lnTo>
                      <a:pt x="186" y="323"/>
                    </a:lnTo>
                    <a:lnTo>
                      <a:pt x="186" y="318"/>
                    </a:lnTo>
                    <a:lnTo>
                      <a:pt x="190" y="314"/>
                    </a:lnTo>
                    <a:lnTo>
                      <a:pt x="201" y="306"/>
                    </a:lnTo>
                    <a:lnTo>
                      <a:pt x="221" y="294"/>
                    </a:lnTo>
                    <a:lnTo>
                      <a:pt x="218" y="275"/>
                    </a:lnTo>
                    <a:lnTo>
                      <a:pt x="215" y="258"/>
                    </a:lnTo>
                    <a:lnTo>
                      <a:pt x="204" y="255"/>
                    </a:lnTo>
                    <a:lnTo>
                      <a:pt x="192" y="249"/>
                    </a:lnTo>
                    <a:lnTo>
                      <a:pt x="173" y="234"/>
                    </a:lnTo>
                    <a:lnTo>
                      <a:pt x="176" y="217"/>
                    </a:lnTo>
                    <a:lnTo>
                      <a:pt x="184" y="197"/>
                    </a:lnTo>
                    <a:lnTo>
                      <a:pt x="193" y="177"/>
                    </a:lnTo>
                    <a:lnTo>
                      <a:pt x="203" y="165"/>
                    </a:lnTo>
                    <a:lnTo>
                      <a:pt x="227" y="169"/>
                    </a:lnTo>
                    <a:lnTo>
                      <a:pt x="253" y="181"/>
                    </a:lnTo>
                    <a:lnTo>
                      <a:pt x="276" y="198"/>
                    </a:lnTo>
                    <a:lnTo>
                      <a:pt x="292" y="217"/>
                    </a:lnTo>
                    <a:lnTo>
                      <a:pt x="295" y="205"/>
                    </a:lnTo>
                    <a:lnTo>
                      <a:pt x="293" y="192"/>
                    </a:lnTo>
                    <a:lnTo>
                      <a:pt x="289" y="181"/>
                    </a:lnTo>
                    <a:lnTo>
                      <a:pt x="281" y="172"/>
                    </a:lnTo>
                    <a:lnTo>
                      <a:pt x="260" y="157"/>
                    </a:lnTo>
                    <a:lnTo>
                      <a:pt x="238" y="146"/>
                    </a:lnTo>
                    <a:lnTo>
                      <a:pt x="180" y="118"/>
                    </a:lnTo>
                    <a:lnTo>
                      <a:pt x="120" y="88"/>
                    </a:lnTo>
                    <a:lnTo>
                      <a:pt x="127" y="72"/>
                    </a:lnTo>
                    <a:lnTo>
                      <a:pt x="138" y="57"/>
                    </a:lnTo>
                    <a:lnTo>
                      <a:pt x="121" y="52"/>
                    </a:lnTo>
                    <a:lnTo>
                      <a:pt x="104" y="52"/>
                    </a:lnTo>
                    <a:lnTo>
                      <a:pt x="89" y="52"/>
                    </a:lnTo>
                    <a:lnTo>
                      <a:pt x="72" y="52"/>
                    </a:lnTo>
                    <a:lnTo>
                      <a:pt x="53" y="45"/>
                    </a:lnTo>
                    <a:lnTo>
                      <a:pt x="36" y="37"/>
                    </a:lnTo>
                    <a:lnTo>
                      <a:pt x="21" y="25"/>
                    </a:lnTo>
                    <a:lnTo>
                      <a:pt x="7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6" name="Freeform 1354"/>
              <p:cNvSpPr>
                <a:spLocks/>
              </p:cNvSpPr>
              <p:nvPr/>
            </p:nvSpPr>
            <p:spPr bwMode="auto">
              <a:xfrm>
                <a:off x="4304" y="3258"/>
                <a:ext cx="330" cy="526"/>
              </a:xfrm>
              <a:custGeom>
                <a:avLst/>
                <a:gdLst>
                  <a:gd name="T0" fmla="*/ 330 w 330"/>
                  <a:gd name="T1" fmla="*/ 400 h 526"/>
                  <a:gd name="T2" fmla="*/ 317 w 330"/>
                  <a:gd name="T3" fmla="*/ 380 h 526"/>
                  <a:gd name="T4" fmla="*/ 308 w 330"/>
                  <a:gd name="T5" fmla="*/ 346 h 526"/>
                  <a:gd name="T6" fmla="*/ 300 w 330"/>
                  <a:gd name="T7" fmla="*/ 325 h 526"/>
                  <a:gd name="T8" fmla="*/ 246 w 330"/>
                  <a:gd name="T9" fmla="*/ 277 h 526"/>
                  <a:gd name="T10" fmla="*/ 216 w 330"/>
                  <a:gd name="T11" fmla="*/ 245 h 526"/>
                  <a:gd name="T12" fmla="*/ 211 w 330"/>
                  <a:gd name="T13" fmla="*/ 223 h 526"/>
                  <a:gd name="T14" fmla="*/ 219 w 330"/>
                  <a:gd name="T15" fmla="*/ 198 h 526"/>
                  <a:gd name="T16" fmla="*/ 208 w 330"/>
                  <a:gd name="T17" fmla="*/ 152 h 526"/>
                  <a:gd name="T18" fmla="*/ 240 w 330"/>
                  <a:gd name="T19" fmla="*/ 128 h 526"/>
                  <a:gd name="T20" fmla="*/ 273 w 330"/>
                  <a:gd name="T21" fmla="*/ 105 h 526"/>
                  <a:gd name="T22" fmla="*/ 291 w 330"/>
                  <a:gd name="T23" fmla="*/ 115 h 526"/>
                  <a:gd name="T24" fmla="*/ 290 w 330"/>
                  <a:gd name="T25" fmla="*/ 62 h 526"/>
                  <a:gd name="T26" fmla="*/ 130 w 330"/>
                  <a:gd name="T27" fmla="*/ 34 h 526"/>
                  <a:gd name="T28" fmla="*/ 86 w 330"/>
                  <a:gd name="T29" fmla="*/ 34 h 526"/>
                  <a:gd name="T30" fmla="*/ 77 w 330"/>
                  <a:gd name="T31" fmla="*/ 43 h 526"/>
                  <a:gd name="T32" fmla="*/ 76 w 330"/>
                  <a:gd name="T33" fmla="*/ 52 h 526"/>
                  <a:gd name="T34" fmla="*/ 66 w 330"/>
                  <a:gd name="T35" fmla="*/ 60 h 526"/>
                  <a:gd name="T36" fmla="*/ 47 w 330"/>
                  <a:gd name="T37" fmla="*/ 52 h 526"/>
                  <a:gd name="T38" fmla="*/ 27 w 330"/>
                  <a:gd name="T39" fmla="*/ 46 h 526"/>
                  <a:gd name="T40" fmla="*/ 0 w 330"/>
                  <a:gd name="T41" fmla="*/ 82 h 526"/>
                  <a:gd name="T42" fmla="*/ 8 w 330"/>
                  <a:gd name="T43" fmla="*/ 238 h 526"/>
                  <a:gd name="T44" fmla="*/ 48 w 330"/>
                  <a:gd name="T45" fmla="*/ 251 h 526"/>
                  <a:gd name="T46" fmla="*/ 82 w 330"/>
                  <a:gd name="T47" fmla="*/ 297 h 526"/>
                  <a:gd name="T48" fmla="*/ 102 w 330"/>
                  <a:gd name="T49" fmla="*/ 352 h 526"/>
                  <a:gd name="T50" fmla="*/ 117 w 330"/>
                  <a:gd name="T51" fmla="*/ 381 h 526"/>
                  <a:gd name="T52" fmla="*/ 151 w 330"/>
                  <a:gd name="T53" fmla="*/ 411 h 526"/>
                  <a:gd name="T54" fmla="*/ 219 w 330"/>
                  <a:gd name="T55" fmla="*/ 457 h 526"/>
                  <a:gd name="T56" fmla="*/ 254 w 330"/>
                  <a:gd name="T57" fmla="*/ 492 h 526"/>
                  <a:gd name="T58" fmla="*/ 274 w 330"/>
                  <a:gd name="T59" fmla="*/ 505 h 526"/>
                  <a:gd name="T60" fmla="*/ 296 w 330"/>
                  <a:gd name="T61" fmla="*/ 505 h 526"/>
                  <a:gd name="T62" fmla="*/ 326 w 330"/>
                  <a:gd name="T63" fmla="*/ 521 h 5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526"/>
                  <a:gd name="T98" fmla="*/ 330 w 330"/>
                  <a:gd name="T99" fmla="*/ 526 h 5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526">
                    <a:moveTo>
                      <a:pt x="330" y="526"/>
                    </a:moveTo>
                    <a:lnTo>
                      <a:pt x="330" y="400"/>
                    </a:lnTo>
                    <a:lnTo>
                      <a:pt x="326" y="397"/>
                    </a:lnTo>
                    <a:lnTo>
                      <a:pt x="317" y="380"/>
                    </a:lnTo>
                    <a:lnTo>
                      <a:pt x="311" y="363"/>
                    </a:lnTo>
                    <a:lnTo>
                      <a:pt x="308" y="346"/>
                    </a:lnTo>
                    <a:lnTo>
                      <a:pt x="305" y="334"/>
                    </a:lnTo>
                    <a:lnTo>
                      <a:pt x="300" y="325"/>
                    </a:lnTo>
                    <a:lnTo>
                      <a:pt x="285" y="306"/>
                    </a:lnTo>
                    <a:lnTo>
                      <a:pt x="246" y="277"/>
                    </a:lnTo>
                    <a:lnTo>
                      <a:pt x="228" y="262"/>
                    </a:lnTo>
                    <a:lnTo>
                      <a:pt x="216" y="245"/>
                    </a:lnTo>
                    <a:lnTo>
                      <a:pt x="213" y="235"/>
                    </a:lnTo>
                    <a:lnTo>
                      <a:pt x="211" y="223"/>
                    </a:lnTo>
                    <a:lnTo>
                      <a:pt x="214" y="212"/>
                    </a:lnTo>
                    <a:lnTo>
                      <a:pt x="219" y="198"/>
                    </a:lnTo>
                    <a:lnTo>
                      <a:pt x="211" y="180"/>
                    </a:lnTo>
                    <a:lnTo>
                      <a:pt x="208" y="152"/>
                    </a:lnTo>
                    <a:lnTo>
                      <a:pt x="222" y="138"/>
                    </a:lnTo>
                    <a:lnTo>
                      <a:pt x="240" y="128"/>
                    </a:lnTo>
                    <a:lnTo>
                      <a:pt x="257" y="117"/>
                    </a:lnTo>
                    <a:lnTo>
                      <a:pt x="273" y="105"/>
                    </a:lnTo>
                    <a:lnTo>
                      <a:pt x="282" y="112"/>
                    </a:lnTo>
                    <a:lnTo>
                      <a:pt x="291" y="115"/>
                    </a:lnTo>
                    <a:lnTo>
                      <a:pt x="310" y="119"/>
                    </a:lnTo>
                    <a:lnTo>
                      <a:pt x="290" y="62"/>
                    </a:lnTo>
                    <a:lnTo>
                      <a:pt x="190" y="0"/>
                    </a:lnTo>
                    <a:lnTo>
                      <a:pt x="130" y="34"/>
                    </a:lnTo>
                    <a:lnTo>
                      <a:pt x="100" y="28"/>
                    </a:lnTo>
                    <a:lnTo>
                      <a:pt x="86" y="34"/>
                    </a:lnTo>
                    <a:lnTo>
                      <a:pt x="80" y="39"/>
                    </a:lnTo>
                    <a:lnTo>
                      <a:pt x="77" y="43"/>
                    </a:lnTo>
                    <a:lnTo>
                      <a:pt x="77" y="48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6" y="60"/>
                    </a:lnTo>
                    <a:lnTo>
                      <a:pt x="56" y="65"/>
                    </a:lnTo>
                    <a:lnTo>
                      <a:pt x="47" y="52"/>
                    </a:lnTo>
                    <a:lnTo>
                      <a:pt x="39" y="48"/>
                    </a:lnTo>
                    <a:lnTo>
                      <a:pt x="27" y="46"/>
                    </a:lnTo>
                    <a:lnTo>
                      <a:pt x="7" y="92"/>
                    </a:lnTo>
                    <a:lnTo>
                      <a:pt x="0" y="82"/>
                    </a:lnTo>
                    <a:lnTo>
                      <a:pt x="0" y="234"/>
                    </a:lnTo>
                    <a:lnTo>
                      <a:pt x="8" y="238"/>
                    </a:lnTo>
                    <a:lnTo>
                      <a:pt x="22" y="245"/>
                    </a:lnTo>
                    <a:lnTo>
                      <a:pt x="48" y="251"/>
                    </a:lnTo>
                    <a:lnTo>
                      <a:pt x="65" y="277"/>
                    </a:lnTo>
                    <a:lnTo>
                      <a:pt x="82" y="297"/>
                    </a:lnTo>
                    <a:lnTo>
                      <a:pt x="94" y="320"/>
                    </a:lnTo>
                    <a:lnTo>
                      <a:pt x="102" y="352"/>
                    </a:lnTo>
                    <a:lnTo>
                      <a:pt x="105" y="368"/>
                    </a:lnTo>
                    <a:lnTo>
                      <a:pt x="117" y="381"/>
                    </a:lnTo>
                    <a:lnTo>
                      <a:pt x="133" y="397"/>
                    </a:lnTo>
                    <a:lnTo>
                      <a:pt x="151" y="411"/>
                    </a:lnTo>
                    <a:lnTo>
                      <a:pt x="191" y="437"/>
                    </a:lnTo>
                    <a:lnTo>
                      <a:pt x="219" y="457"/>
                    </a:lnTo>
                    <a:lnTo>
                      <a:pt x="234" y="474"/>
                    </a:lnTo>
                    <a:lnTo>
                      <a:pt x="254" y="492"/>
                    </a:lnTo>
                    <a:lnTo>
                      <a:pt x="263" y="500"/>
                    </a:lnTo>
                    <a:lnTo>
                      <a:pt x="274" y="505"/>
                    </a:lnTo>
                    <a:lnTo>
                      <a:pt x="285" y="508"/>
                    </a:lnTo>
                    <a:lnTo>
                      <a:pt x="296" y="505"/>
                    </a:lnTo>
                    <a:lnTo>
                      <a:pt x="314" y="511"/>
                    </a:lnTo>
                    <a:lnTo>
                      <a:pt x="326" y="521"/>
                    </a:lnTo>
                    <a:lnTo>
                      <a:pt x="330" y="52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7" name="Freeform 1355"/>
              <p:cNvSpPr>
                <a:spLocks/>
              </p:cNvSpPr>
              <p:nvPr/>
            </p:nvSpPr>
            <p:spPr bwMode="auto">
              <a:xfrm>
                <a:off x="4304" y="3258"/>
                <a:ext cx="330" cy="526"/>
              </a:xfrm>
              <a:custGeom>
                <a:avLst/>
                <a:gdLst>
                  <a:gd name="T0" fmla="*/ 330 w 330"/>
                  <a:gd name="T1" fmla="*/ 400 h 526"/>
                  <a:gd name="T2" fmla="*/ 317 w 330"/>
                  <a:gd name="T3" fmla="*/ 380 h 526"/>
                  <a:gd name="T4" fmla="*/ 308 w 330"/>
                  <a:gd name="T5" fmla="*/ 346 h 526"/>
                  <a:gd name="T6" fmla="*/ 300 w 330"/>
                  <a:gd name="T7" fmla="*/ 325 h 526"/>
                  <a:gd name="T8" fmla="*/ 246 w 330"/>
                  <a:gd name="T9" fmla="*/ 277 h 526"/>
                  <a:gd name="T10" fmla="*/ 216 w 330"/>
                  <a:gd name="T11" fmla="*/ 245 h 526"/>
                  <a:gd name="T12" fmla="*/ 211 w 330"/>
                  <a:gd name="T13" fmla="*/ 223 h 526"/>
                  <a:gd name="T14" fmla="*/ 219 w 330"/>
                  <a:gd name="T15" fmla="*/ 198 h 526"/>
                  <a:gd name="T16" fmla="*/ 208 w 330"/>
                  <a:gd name="T17" fmla="*/ 152 h 526"/>
                  <a:gd name="T18" fmla="*/ 240 w 330"/>
                  <a:gd name="T19" fmla="*/ 128 h 526"/>
                  <a:gd name="T20" fmla="*/ 273 w 330"/>
                  <a:gd name="T21" fmla="*/ 105 h 526"/>
                  <a:gd name="T22" fmla="*/ 291 w 330"/>
                  <a:gd name="T23" fmla="*/ 115 h 526"/>
                  <a:gd name="T24" fmla="*/ 290 w 330"/>
                  <a:gd name="T25" fmla="*/ 62 h 526"/>
                  <a:gd name="T26" fmla="*/ 130 w 330"/>
                  <a:gd name="T27" fmla="*/ 34 h 526"/>
                  <a:gd name="T28" fmla="*/ 86 w 330"/>
                  <a:gd name="T29" fmla="*/ 34 h 526"/>
                  <a:gd name="T30" fmla="*/ 77 w 330"/>
                  <a:gd name="T31" fmla="*/ 43 h 526"/>
                  <a:gd name="T32" fmla="*/ 76 w 330"/>
                  <a:gd name="T33" fmla="*/ 52 h 526"/>
                  <a:gd name="T34" fmla="*/ 66 w 330"/>
                  <a:gd name="T35" fmla="*/ 60 h 526"/>
                  <a:gd name="T36" fmla="*/ 47 w 330"/>
                  <a:gd name="T37" fmla="*/ 52 h 526"/>
                  <a:gd name="T38" fmla="*/ 27 w 330"/>
                  <a:gd name="T39" fmla="*/ 46 h 526"/>
                  <a:gd name="T40" fmla="*/ 0 w 330"/>
                  <a:gd name="T41" fmla="*/ 82 h 526"/>
                  <a:gd name="T42" fmla="*/ 8 w 330"/>
                  <a:gd name="T43" fmla="*/ 238 h 526"/>
                  <a:gd name="T44" fmla="*/ 48 w 330"/>
                  <a:gd name="T45" fmla="*/ 251 h 526"/>
                  <a:gd name="T46" fmla="*/ 82 w 330"/>
                  <a:gd name="T47" fmla="*/ 297 h 526"/>
                  <a:gd name="T48" fmla="*/ 102 w 330"/>
                  <a:gd name="T49" fmla="*/ 352 h 526"/>
                  <a:gd name="T50" fmla="*/ 117 w 330"/>
                  <a:gd name="T51" fmla="*/ 381 h 526"/>
                  <a:gd name="T52" fmla="*/ 151 w 330"/>
                  <a:gd name="T53" fmla="*/ 411 h 526"/>
                  <a:gd name="T54" fmla="*/ 219 w 330"/>
                  <a:gd name="T55" fmla="*/ 457 h 526"/>
                  <a:gd name="T56" fmla="*/ 254 w 330"/>
                  <a:gd name="T57" fmla="*/ 492 h 526"/>
                  <a:gd name="T58" fmla="*/ 274 w 330"/>
                  <a:gd name="T59" fmla="*/ 505 h 526"/>
                  <a:gd name="T60" fmla="*/ 296 w 330"/>
                  <a:gd name="T61" fmla="*/ 505 h 526"/>
                  <a:gd name="T62" fmla="*/ 326 w 330"/>
                  <a:gd name="T63" fmla="*/ 521 h 5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526"/>
                  <a:gd name="T98" fmla="*/ 330 w 330"/>
                  <a:gd name="T99" fmla="*/ 526 h 5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526">
                    <a:moveTo>
                      <a:pt x="330" y="526"/>
                    </a:moveTo>
                    <a:lnTo>
                      <a:pt x="330" y="400"/>
                    </a:lnTo>
                    <a:lnTo>
                      <a:pt x="326" y="397"/>
                    </a:lnTo>
                    <a:lnTo>
                      <a:pt x="317" y="380"/>
                    </a:lnTo>
                    <a:lnTo>
                      <a:pt x="311" y="363"/>
                    </a:lnTo>
                    <a:lnTo>
                      <a:pt x="308" y="346"/>
                    </a:lnTo>
                    <a:lnTo>
                      <a:pt x="305" y="334"/>
                    </a:lnTo>
                    <a:lnTo>
                      <a:pt x="300" y="325"/>
                    </a:lnTo>
                    <a:lnTo>
                      <a:pt x="285" y="306"/>
                    </a:lnTo>
                    <a:lnTo>
                      <a:pt x="246" y="277"/>
                    </a:lnTo>
                    <a:lnTo>
                      <a:pt x="228" y="262"/>
                    </a:lnTo>
                    <a:lnTo>
                      <a:pt x="216" y="245"/>
                    </a:lnTo>
                    <a:lnTo>
                      <a:pt x="213" y="235"/>
                    </a:lnTo>
                    <a:lnTo>
                      <a:pt x="211" y="223"/>
                    </a:lnTo>
                    <a:lnTo>
                      <a:pt x="214" y="212"/>
                    </a:lnTo>
                    <a:lnTo>
                      <a:pt x="219" y="198"/>
                    </a:lnTo>
                    <a:lnTo>
                      <a:pt x="211" y="180"/>
                    </a:lnTo>
                    <a:lnTo>
                      <a:pt x="208" y="152"/>
                    </a:lnTo>
                    <a:lnTo>
                      <a:pt x="222" y="138"/>
                    </a:lnTo>
                    <a:lnTo>
                      <a:pt x="240" y="128"/>
                    </a:lnTo>
                    <a:lnTo>
                      <a:pt x="257" y="117"/>
                    </a:lnTo>
                    <a:lnTo>
                      <a:pt x="273" y="105"/>
                    </a:lnTo>
                    <a:lnTo>
                      <a:pt x="282" y="112"/>
                    </a:lnTo>
                    <a:lnTo>
                      <a:pt x="291" y="115"/>
                    </a:lnTo>
                    <a:lnTo>
                      <a:pt x="310" y="119"/>
                    </a:lnTo>
                    <a:lnTo>
                      <a:pt x="290" y="62"/>
                    </a:lnTo>
                    <a:lnTo>
                      <a:pt x="190" y="0"/>
                    </a:lnTo>
                    <a:lnTo>
                      <a:pt x="130" y="34"/>
                    </a:lnTo>
                    <a:lnTo>
                      <a:pt x="100" y="28"/>
                    </a:lnTo>
                    <a:lnTo>
                      <a:pt x="86" y="34"/>
                    </a:lnTo>
                    <a:lnTo>
                      <a:pt x="80" y="39"/>
                    </a:lnTo>
                    <a:lnTo>
                      <a:pt x="77" y="43"/>
                    </a:lnTo>
                    <a:lnTo>
                      <a:pt x="77" y="48"/>
                    </a:lnTo>
                    <a:lnTo>
                      <a:pt x="76" y="52"/>
                    </a:lnTo>
                    <a:lnTo>
                      <a:pt x="74" y="55"/>
                    </a:lnTo>
                    <a:lnTo>
                      <a:pt x="66" y="60"/>
                    </a:lnTo>
                    <a:lnTo>
                      <a:pt x="56" y="65"/>
                    </a:lnTo>
                    <a:lnTo>
                      <a:pt x="47" y="52"/>
                    </a:lnTo>
                    <a:lnTo>
                      <a:pt x="39" y="48"/>
                    </a:lnTo>
                    <a:lnTo>
                      <a:pt x="27" y="46"/>
                    </a:lnTo>
                    <a:lnTo>
                      <a:pt x="7" y="92"/>
                    </a:lnTo>
                    <a:lnTo>
                      <a:pt x="0" y="82"/>
                    </a:lnTo>
                    <a:lnTo>
                      <a:pt x="0" y="234"/>
                    </a:lnTo>
                    <a:lnTo>
                      <a:pt x="8" y="238"/>
                    </a:lnTo>
                    <a:lnTo>
                      <a:pt x="22" y="245"/>
                    </a:lnTo>
                    <a:lnTo>
                      <a:pt x="48" y="251"/>
                    </a:lnTo>
                    <a:lnTo>
                      <a:pt x="65" y="277"/>
                    </a:lnTo>
                    <a:lnTo>
                      <a:pt x="82" y="297"/>
                    </a:lnTo>
                    <a:lnTo>
                      <a:pt x="94" y="320"/>
                    </a:lnTo>
                    <a:lnTo>
                      <a:pt x="102" y="352"/>
                    </a:lnTo>
                    <a:lnTo>
                      <a:pt x="105" y="368"/>
                    </a:lnTo>
                    <a:lnTo>
                      <a:pt x="117" y="381"/>
                    </a:lnTo>
                    <a:lnTo>
                      <a:pt x="133" y="397"/>
                    </a:lnTo>
                    <a:lnTo>
                      <a:pt x="151" y="411"/>
                    </a:lnTo>
                    <a:lnTo>
                      <a:pt x="191" y="437"/>
                    </a:lnTo>
                    <a:lnTo>
                      <a:pt x="219" y="457"/>
                    </a:lnTo>
                    <a:lnTo>
                      <a:pt x="234" y="474"/>
                    </a:lnTo>
                    <a:lnTo>
                      <a:pt x="254" y="492"/>
                    </a:lnTo>
                    <a:lnTo>
                      <a:pt x="263" y="500"/>
                    </a:lnTo>
                    <a:lnTo>
                      <a:pt x="274" y="505"/>
                    </a:lnTo>
                    <a:lnTo>
                      <a:pt x="285" y="508"/>
                    </a:lnTo>
                    <a:lnTo>
                      <a:pt x="296" y="505"/>
                    </a:lnTo>
                    <a:lnTo>
                      <a:pt x="314" y="511"/>
                    </a:lnTo>
                    <a:lnTo>
                      <a:pt x="326" y="521"/>
                    </a:lnTo>
                    <a:lnTo>
                      <a:pt x="330" y="52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8" name="Freeform 1356"/>
              <p:cNvSpPr>
                <a:spLocks/>
              </p:cNvSpPr>
              <p:nvPr/>
            </p:nvSpPr>
            <p:spPr bwMode="auto">
              <a:xfrm>
                <a:off x="4529" y="4046"/>
                <a:ext cx="105" cy="101"/>
              </a:xfrm>
              <a:custGeom>
                <a:avLst/>
                <a:gdLst>
                  <a:gd name="T0" fmla="*/ 105 w 105"/>
                  <a:gd name="T1" fmla="*/ 101 h 101"/>
                  <a:gd name="T2" fmla="*/ 105 w 105"/>
                  <a:gd name="T3" fmla="*/ 13 h 101"/>
                  <a:gd name="T4" fmla="*/ 103 w 105"/>
                  <a:gd name="T5" fmla="*/ 13 h 101"/>
                  <a:gd name="T6" fmla="*/ 85 w 105"/>
                  <a:gd name="T7" fmla="*/ 9 h 101"/>
                  <a:gd name="T8" fmla="*/ 66 w 105"/>
                  <a:gd name="T9" fmla="*/ 0 h 101"/>
                  <a:gd name="T10" fmla="*/ 54 w 105"/>
                  <a:gd name="T11" fmla="*/ 4 h 101"/>
                  <a:gd name="T12" fmla="*/ 43 w 105"/>
                  <a:gd name="T13" fmla="*/ 7 h 101"/>
                  <a:gd name="T14" fmla="*/ 21 w 105"/>
                  <a:gd name="T15" fmla="*/ 12 h 101"/>
                  <a:gd name="T16" fmla="*/ 12 w 105"/>
                  <a:gd name="T17" fmla="*/ 15 h 101"/>
                  <a:gd name="T18" fmla="*/ 6 w 105"/>
                  <a:gd name="T19" fmla="*/ 21 h 101"/>
                  <a:gd name="T20" fmla="*/ 1 w 105"/>
                  <a:gd name="T21" fmla="*/ 30 h 101"/>
                  <a:gd name="T22" fmla="*/ 0 w 105"/>
                  <a:gd name="T23" fmla="*/ 47 h 101"/>
                  <a:gd name="T24" fmla="*/ 18 w 105"/>
                  <a:gd name="T25" fmla="*/ 61 h 101"/>
                  <a:gd name="T26" fmla="*/ 40 w 105"/>
                  <a:gd name="T27" fmla="*/ 73 h 101"/>
                  <a:gd name="T28" fmla="*/ 88 w 105"/>
                  <a:gd name="T29" fmla="*/ 95 h 101"/>
                  <a:gd name="T30" fmla="*/ 105 w 105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01"/>
                  <a:gd name="T50" fmla="*/ 105 w 105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01">
                    <a:moveTo>
                      <a:pt x="105" y="101"/>
                    </a:moveTo>
                    <a:lnTo>
                      <a:pt x="105" y="13"/>
                    </a:lnTo>
                    <a:lnTo>
                      <a:pt x="103" y="13"/>
                    </a:lnTo>
                    <a:lnTo>
                      <a:pt x="85" y="9"/>
                    </a:lnTo>
                    <a:lnTo>
                      <a:pt x="66" y="0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21" y="12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1" y="30"/>
                    </a:lnTo>
                    <a:lnTo>
                      <a:pt x="0" y="47"/>
                    </a:lnTo>
                    <a:lnTo>
                      <a:pt x="18" y="61"/>
                    </a:lnTo>
                    <a:lnTo>
                      <a:pt x="40" y="73"/>
                    </a:lnTo>
                    <a:lnTo>
                      <a:pt x="88" y="95"/>
                    </a:lnTo>
                    <a:lnTo>
                      <a:pt x="105" y="10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69" name="Freeform 1357"/>
              <p:cNvSpPr>
                <a:spLocks/>
              </p:cNvSpPr>
              <p:nvPr/>
            </p:nvSpPr>
            <p:spPr bwMode="auto">
              <a:xfrm>
                <a:off x="4529" y="4046"/>
                <a:ext cx="105" cy="101"/>
              </a:xfrm>
              <a:custGeom>
                <a:avLst/>
                <a:gdLst>
                  <a:gd name="T0" fmla="*/ 105 w 105"/>
                  <a:gd name="T1" fmla="*/ 101 h 101"/>
                  <a:gd name="T2" fmla="*/ 105 w 105"/>
                  <a:gd name="T3" fmla="*/ 13 h 101"/>
                  <a:gd name="T4" fmla="*/ 103 w 105"/>
                  <a:gd name="T5" fmla="*/ 13 h 101"/>
                  <a:gd name="T6" fmla="*/ 85 w 105"/>
                  <a:gd name="T7" fmla="*/ 9 h 101"/>
                  <a:gd name="T8" fmla="*/ 66 w 105"/>
                  <a:gd name="T9" fmla="*/ 0 h 101"/>
                  <a:gd name="T10" fmla="*/ 54 w 105"/>
                  <a:gd name="T11" fmla="*/ 4 h 101"/>
                  <a:gd name="T12" fmla="*/ 43 w 105"/>
                  <a:gd name="T13" fmla="*/ 7 h 101"/>
                  <a:gd name="T14" fmla="*/ 21 w 105"/>
                  <a:gd name="T15" fmla="*/ 12 h 101"/>
                  <a:gd name="T16" fmla="*/ 12 w 105"/>
                  <a:gd name="T17" fmla="*/ 15 h 101"/>
                  <a:gd name="T18" fmla="*/ 6 w 105"/>
                  <a:gd name="T19" fmla="*/ 21 h 101"/>
                  <a:gd name="T20" fmla="*/ 1 w 105"/>
                  <a:gd name="T21" fmla="*/ 30 h 101"/>
                  <a:gd name="T22" fmla="*/ 0 w 105"/>
                  <a:gd name="T23" fmla="*/ 47 h 101"/>
                  <a:gd name="T24" fmla="*/ 18 w 105"/>
                  <a:gd name="T25" fmla="*/ 61 h 101"/>
                  <a:gd name="T26" fmla="*/ 40 w 105"/>
                  <a:gd name="T27" fmla="*/ 73 h 101"/>
                  <a:gd name="T28" fmla="*/ 88 w 105"/>
                  <a:gd name="T29" fmla="*/ 95 h 101"/>
                  <a:gd name="T30" fmla="*/ 105 w 105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01"/>
                  <a:gd name="T50" fmla="*/ 105 w 105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01">
                    <a:moveTo>
                      <a:pt x="105" y="101"/>
                    </a:moveTo>
                    <a:lnTo>
                      <a:pt x="105" y="13"/>
                    </a:lnTo>
                    <a:lnTo>
                      <a:pt x="103" y="13"/>
                    </a:lnTo>
                    <a:lnTo>
                      <a:pt x="85" y="9"/>
                    </a:lnTo>
                    <a:lnTo>
                      <a:pt x="66" y="0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21" y="12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1" y="30"/>
                    </a:lnTo>
                    <a:lnTo>
                      <a:pt x="0" y="47"/>
                    </a:lnTo>
                    <a:lnTo>
                      <a:pt x="18" y="61"/>
                    </a:lnTo>
                    <a:lnTo>
                      <a:pt x="40" y="73"/>
                    </a:lnTo>
                    <a:lnTo>
                      <a:pt x="88" y="95"/>
                    </a:lnTo>
                    <a:lnTo>
                      <a:pt x="105" y="10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0" name="Freeform 1358"/>
              <p:cNvSpPr>
                <a:spLocks/>
              </p:cNvSpPr>
              <p:nvPr/>
            </p:nvSpPr>
            <p:spPr bwMode="auto">
              <a:xfrm>
                <a:off x="4304" y="3781"/>
                <a:ext cx="42" cy="177"/>
              </a:xfrm>
              <a:custGeom>
                <a:avLst/>
                <a:gdLst>
                  <a:gd name="T0" fmla="*/ 0 w 42"/>
                  <a:gd name="T1" fmla="*/ 15 h 177"/>
                  <a:gd name="T2" fmla="*/ 0 w 42"/>
                  <a:gd name="T3" fmla="*/ 174 h 177"/>
                  <a:gd name="T4" fmla="*/ 3 w 42"/>
                  <a:gd name="T5" fmla="*/ 169 h 177"/>
                  <a:gd name="T6" fmla="*/ 8 w 42"/>
                  <a:gd name="T7" fmla="*/ 166 h 177"/>
                  <a:gd name="T8" fmla="*/ 14 w 42"/>
                  <a:gd name="T9" fmla="*/ 169 h 177"/>
                  <a:gd name="T10" fmla="*/ 23 w 42"/>
                  <a:gd name="T11" fmla="*/ 177 h 177"/>
                  <a:gd name="T12" fmla="*/ 33 w 42"/>
                  <a:gd name="T13" fmla="*/ 149 h 177"/>
                  <a:gd name="T14" fmla="*/ 42 w 42"/>
                  <a:gd name="T15" fmla="*/ 123 h 177"/>
                  <a:gd name="T16" fmla="*/ 31 w 42"/>
                  <a:gd name="T17" fmla="*/ 105 h 177"/>
                  <a:gd name="T18" fmla="*/ 25 w 42"/>
                  <a:gd name="T19" fmla="*/ 92 h 177"/>
                  <a:gd name="T20" fmla="*/ 25 w 42"/>
                  <a:gd name="T21" fmla="*/ 86 h 177"/>
                  <a:gd name="T22" fmla="*/ 27 w 42"/>
                  <a:gd name="T23" fmla="*/ 82 h 177"/>
                  <a:gd name="T24" fmla="*/ 42 w 42"/>
                  <a:gd name="T25" fmla="*/ 71 h 177"/>
                  <a:gd name="T26" fmla="*/ 39 w 42"/>
                  <a:gd name="T27" fmla="*/ 52 h 177"/>
                  <a:gd name="T28" fmla="*/ 36 w 42"/>
                  <a:gd name="T29" fmla="*/ 34 h 177"/>
                  <a:gd name="T30" fmla="*/ 28 w 42"/>
                  <a:gd name="T31" fmla="*/ 15 h 177"/>
                  <a:gd name="T32" fmla="*/ 17 w 42"/>
                  <a:gd name="T33" fmla="*/ 0 h 177"/>
                  <a:gd name="T34" fmla="*/ 0 w 42"/>
                  <a:gd name="T35" fmla="*/ 15 h 1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177"/>
                  <a:gd name="T56" fmla="*/ 42 w 42"/>
                  <a:gd name="T57" fmla="*/ 177 h 1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177">
                    <a:moveTo>
                      <a:pt x="0" y="15"/>
                    </a:moveTo>
                    <a:lnTo>
                      <a:pt x="0" y="174"/>
                    </a:lnTo>
                    <a:lnTo>
                      <a:pt x="3" y="169"/>
                    </a:lnTo>
                    <a:lnTo>
                      <a:pt x="8" y="166"/>
                    </a:lnTo>
                    <a:lnTo>
                      <a:pt x="14" y="169"/>
                    </a:lnTo>
                    <a:lnTo>
                      <a:pt x="23" y="177"/>
                    </a:lnTo>
                    <a:lnTo>
                      <a:pt x="33" y="149"/>
                    </a:lnTo>
                    <a:lnTo>
                      <a:pt x="42" y="123"/>
                    </a:lnTo>
                    <a:lnTo>
                      <a:pt x="31" y="105"/>
                    </a:lnTo>
                    <a:lnTo>
                      <a:pt x="25" y="92"/>
                    </a:lnTo>
                    <a:lnTo>
                      <a:pt x="25" y="86"/>
                    </a:lnTo>
                    <a:lnTo>
                      <a:pt x="27" y="82"/>
                    </a:lnTo>
                    <a:lnTo>
                      <a:pt x="42" y="71"/>
                    </a:lnTo>
                    <a:lnTo>
                      <a:pt x="39" y="52"/>
                    </a:lnTo>
                    <a:lnTo>
                      <a:pt x="36" y="34"/>
                    </a:lnTo>
                    <a:lnTo>
                      <a:pt x="28" y="15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1" name="Freeform 1359"/>
              <p:cNvSpPr>
                <a:spLocks/>
              </p:cNvSpPr>
              <p:nvPr/>
            </p:nvSpPr>
            <p:spPr bwMode="auto">
              <a:xfrm>
                <a:off x="4304" y="3781"/>
                <a:ext cx="42" cy="177"/>
              </a:xfrm>
              <a:custGeom>
                <a:avLst/>
                <a:gdLst>
                  <a:gd name="T0" fmla="*/ 0 w 42"/>
                  <a:gd name="T1" fmla="*/ 15 h 177"/>
                  <a:gd name="T2" fmla="*/ 0 w 42"/>
                  <a:gd name="T3" fmla="*/ 174 h 177"/>
                  <a:gd name="T4" fmla="*/ 3 w 42"/>
                  <a:gd name="T5" fmla="*/ 169 h 177"/>
                  <a:gd name="T6" fmla="*/ 8 w 42"/>
                  <a:gd name="T7" fmla="*/ 166 h 177"/>
                  <a:gd name="T8" fmla="*/ 14 w 42"/>
                  <a:gd name="T9" fmla="*/ 169 h 177"/>
                  <a:gd name="T10" fmla="*/ 23 w 42"/>
                  <a:gd name="T11" fmla="*/ 177 h 177"/>
                  <a:gd name="T12" fmla="*/ 33 w 42"/>
                  <a:gd name="T13" fmla="*/ 149 h 177"/>
                  <a:gd name="T14" fmla="*/ 42 w 42"/>
                  <a:gd name="T15" fmla="*/ 123 h 177"/>
                  <a:gd name="T16" fmla="*/ 31 w 42"/>
                  <a:gd name="T17" fmla="*/ 105 h 177"/>
                  <a:gd name="T18" fmla="*/ 25 w 42"/>
                  <a:gd name="T19" fmla="*/ 92 h 177"/>
                  <a:gd name="T20" fmla="*/ 25 w 42"/>
                  <a:gd name="T21" fmla="*/ 86 h 177"/>
                  <a:gd name="T22" fmla="*/ 27 w 42"/>
                  <a:gd name="T23" fmla="*/ 82 h 177"/>
                  <a:gd name="T24" fmla="*/ 42 w 42"/>
                  <a:gd name="T25" fmla="*/ 71 h 177"/>
                  <a:gd name="T26" fmla="*/ 39 w 42"/>
                  <a:gd name="T27" fmla="*/ 52 h 177"/>
                  <a:gd name="T28" fmla="*/ 36 w 42"/>
                  <a:gd name="T29" fmla="*/ 34 h 177"/>
                  <a:gd name="T30" fmla="*/ 28 w 42"/>
                  <a:gd name="T31" fmla="*/ 15 h 177"/>
                  <a:gd name="T32" fmla="*/ 17 w 42"/>
                  <a:gd name="T33" fmla="*/ 0 h 177"/>
                  <a:gd name="T34" fmla="*/ 0 w 42"/>
                  <a:gd name="T35" fmla="*/ 15 h 1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177"/>
                  <a:gd name="T56" fmla="*/ 42 w 42"/>
                  <a:gd name="T57" fmla="*/ 177 h 1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177">
                    <a:moveTo>
                      <a:pt x="0" y="15"/>
                    </a:moveTo>
                    <a:lnTo>
                      <a:pt x="0" y="174"/>
                    </a:lnTo>
                    <a:lnTo>
                      <a:pt x="3" y="169"/>
                    </a:lnTo>
                    <a:lnTo>
                      <a:pt x="8" y="166"/>
                    </a:lnTo>
                    <a:lnTo>
                      <a:pt x="14" y="169"/>
                    </a:lnTo>
                    <a:lnTo>
                      <a:pt x="23" y="177"/>
                    </a:lnTo>
                    <a:lnTo>
                      <a:pt x="33" y="149"/>
                    </a:lnTo>
                    <a:lnTo>
                      <a:pt x="42" y="123"/>
                    </a:lnTo>
                    <a:lnTo>
                      <a:pt x="31" y="105"/>
                    </a:lnTo>
                    <a:lnTo>
                      <a:pt x="25" y="92"/>
                    </a:lnTo>
                    <a:lnTo>
                      <a:pt x="25" y="86"/>
                    </a:lnTo>
                    <a:lnTo>
                      <a:pt x="27" y="82"/>
                    </a:lnTo>
                    <a:lnTo>
                      <a:pt x="42" y="71"/>
                    </a:lnTo>
                    <a:lnTo>
                      <a:pt x="39" y="52"/>
                    </a:lnTo>
                    <a:lnTo>
                      <a:pt x="36" y="34"/>
                    </a:lnTo>
                    <a:lnTo>
                      <a:pt x="28" y="15"/>
                    </a:lnTo>
                    <a:lnTo>
                      <a:pt x="17" y="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2" name="Freeform 1360"/>
              <p:cNvSpPr>
                <a:spLocks/>
              </p:cNvSpPr>
              <p:nvPr/>
            </p:nvSpPr>
            <p:spPr bwMode="auto">
              <a:xfrm>
                <a:off x="4157" y="3304"/>
                <a:ext cx="147" cy="234"/>
              </a:xfrm>
              <a:custGeom>
                <a:avLst/>
                <a:gdLst>
                  <a:gd name="T0" fmla="*/ 147 w 147"/>
                  <a:gd name="T1" fmla="*/ 188 h 234"/>
                  <a:gd name="T2" fmla="*/ 147 w 147"/>
                  <a:gd name="T3" fmla="*/ 36 h 234"/>
                  <a:gd name="T4" fmla="*/ 124 w 147"/>
                  <a:gd name="T5" fmla="*/ 0 h 234"/>
                  <a:gd name="T6" fmla="*/ 107 w 147"/>
                  <a:gd name="T7" fmla="*/ 9 h 234"/>
                  <a:gd name="T8" fmla="*/ 107 w 147"/>
                  <a:gd name="T9" fmla="*/ 37 h 234"/>
                  <a:gd name="T10" fmla="*/ 12 w 147"/>
                  <a:gd name="T11" fmla="*/ 51 h 234"/>
                  <a:gd name="T12" fmla="*/ 52 w 147"/>
                  <a:gd name="T13" fmla="*/ 111 h 234"/>
                  <a:gd name="T14" fmla="*/ 18 w 147"/>
                  <a:gd name="T15" fmla="*/ 129 h 234"/>
                  <a:gd name="T16" fmla="*/ 41 w 147"/>
                  <a:gd name="T17" fmla="*/ 152 h 234"/>
                  <a:gd name="T18" fmla="*/ 9 w 147"/>
                  <a:gd name="T19" fmla="*/ 156 h 234"/>
                  <a:gd name="T20" fmla="*/ 1 w 147"/>
                  <a:gd name="T21" fmla="*/ 159 h 234"/>
                  <a:gd name="T22" fmla="*/ 0 w 147"/>
                  <a:gd name="T23" fmla="*/ 165 h 234"/>
                  <a:gd name="T24" fmla="*/ 6 w 147"/>
                  <a:gd name="T25" fmla="*/ 202 h 234"/>
                  <a:gd name="T26" fmla="*/ 37 w 147"/>
                  <a:gd name="T27" fmla="*/ 232 h 234"/>
                  <a:gd name="T28" fmla="*/ 60 w 147"/>
                  <a:gd name="T29" fmla="*/ 229 h 234"/>
                  <a:gd name="T30" fmla="*/ 61 w 147"/>
                  <a:gd name="T31" fmla="*/ 232 h 234"/>
                  <a:gd name="T32" fmla="*/ 64 w 147"/>
                  <a:gd name="T33" fmla="*/ 234 h 234"/>
                  <a:gd name="T34" fmla="*/ 74 w 147"/>
                  <a:gd name="T35" fmla="*/ 231 h 234"/>
                  <a:gd name="T36" fmla="*/ 100 w 147"/>
                  <a:gd name="T37" fmla="*/ 216 h 234"/>
                  <a:gd name="T38" fmla="*/ 129 w 147"/>
                  <a:gd name="T39" fmla="*/ 197 h 234"/>
                  <a:gd name="T40" fmla="*/ 140 w 147"/>
                  <a:gd name="T41" fmla="*/ 189 h 234"/>
                  <a:gd name="T42" fmla="*/ 147 w 147"/>
                  <a:gd name="T43" fmla="*/ 188 h 2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234"/>
                  <a:gd name="T68" fmla="*/ 147 w 147"/>
                  <a:gd name="T69" fmla="*/ 234 h 2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234">
                    <a:moveTo>
                      <a:pt x="147" y="188"/>
                    </a:moveTo>
                    <a:lnTo>
                      <a:pt x="147" y="36"/>
                    </a:lnTo>
                    <a:lnTo>
                      <a:pt x="124" y="0"/>
                    </a:lnTo>
                    <a:lnTo>
                      <a:pt x="107" y="9"/>
                    </a:lnTo>
                    <a:lnTo>
                      <a:pt x="107" y="37"/>
                    </a:lnTo>
                    <a:lnTo>
                      <a:pt x="12" y="51"/>
                    </a:lnTo>
                    <a:lnTo>
                      <a:pt x="52" y="111"/>
                    </a:lnTo>
                    <a:lnTo>
                      <a:pt x="18" y="129"/>
                    </a:lnTo>
                    <a:lnTo>
                      <a:pt x="41" y="152"/>
                    </a:lnTo>
                    <a:lnTo>
                      <a:pt x="9" y="156"/>
                    </a:lnTo>
                    <a:lnTo>
                      <a:pt x="1" y="159"/>
                    </a:lnTo>
                    <a:lnTo>
                      <a:pt x="0" y="165"/>
                    </a:lnTo>
                    <a:lnTo>
                      <a:pt x="6" y="202"/>
                    </a:lnTo>
                    <a:lnTo>
                      <a:pt x="37" y="232"/>
                    </a:lnTo>
                    <a:lnTo>
                      <a:pt x="60" y="229"/>
                    </a:lnTo>
                    <a:lnTo>
                      <a:pt x="61" y="232"/>
                    </a:lnTo>
                    <a:lnTo>
                      <a:pt x="64" y="234"/>
                    </a:lnTo>
                    <a:lnTo>
                      <a:pt x="74" y="231"/>
                    </a:lnTo>
                    <a:lnTo>
                      <a:pt x="100" y="216"/>
                    </a:lnTo>
                    <a:lnTo>
                      <a:pt x="129" y="197"/>
                    </a:lnTo>
                    <a:lnTo>
                      <a:pt x="140" y="189"/>
                    </a:lnTo>
                    <a:lnTo>
                      <a:pt x="147" y="18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3" name="Freeform 1361"/>
              <p:cNvSpPr>
                <a:spLocks/>
              </p:cNvSpPr>
              <p:nvPr/>
            </p:nvSpPr>
            <p:spPr bwMode="auto">
              <a:xfrm>
                <a:off x="4157" y="3304"/>
                <a:ext cx="147" cy="234"/>
              </a:xfrm>
              <a:custGeom>
                <a:avLst/>
                <a:gdLst>
                  <a:gd name="T0" fmla="*/ 147 w 147"/>
                  <a:gd name="T1" fmla="*/ 188 h 234"/>
                  <a:gd name="T2" fmla="*/ 147 w 147"/>
                  <a:gd name="T3" fmla="*/ 36 h 234"/>
                  <a:gd name="T4" fmla="*/ 124 w 147"/>
                  <a:gd name="T5" fmla="*/ 0 h 234"/>
                  <a:gd name="T6" fmla="*/ 107 w 147"/>
                  <a:gd name="T7" fmla="*/ 9 h 234"/>
                  <a:gd name="T8" fmla="*/ 107 w 147"/>
                  <a:gd name="T9" fmla="*/ 37 h 234"/>
                  <a:gd name="T10" fmla="*/ 12 w 147"/>
                  <a:gd name="T11" fmla="*/ 51 h 234"/>
                  <a:gd name="T12" fmla="*/ 52 w 147"/>
                  <a:gd name="T13" fmla="*/ 111 h 234"/>
                  <a:gd name="T14" fmla="*/ 18 w 147"/>
                  <a:gd name="T15" fmla="*/ 129 h 234"/>
                  <a:gd name="T16" fmla="*/ 41 w 147"/>
                  <a:gd name="T17" fmla="*/ 152 h 234"/>
                  <a:gd name="T18" fmla="*/ 9 w 147"/>
                  <a:gd name="T19" fmla="*/ 156 h 234"/>
                  <a:gd name="T20" fmla="*/ 1 w 147"/>
                  <a:gd name="T21" fmla="*/ 159 h 234"/>
                  <a:gd name="T22" fmla="*/ 0 w 147"/>
                  <a:gd name="T23" fmla="*/ 165 h 234"/>
                  <a:gd name="T24" fmla="*/ 6 w 147"/>
                  <a:gd name="T25" fmla="*/ 202 h 234"/>
                  <a:gd name="T26" fmla="*/ 37 w 147"/>
                  <a:gd name="T27" fmla="*/ 232 h 234"/>
                  <a:gd name="T28" fmla="*/ 60 w 147"/>
                  <a:gd name="T29" fmla="*/ 229 h 234"/>
                  <a:gd name="T30" fmla="*/ 61 w 147"/>
                  <a:gd name="T31" fmla="*/ 232 h 234"/>
                  <a:gd name="T32" fmla="*/ 64 w 147"/>
                  <a:gd name="T33" fmla="*/ 234 h 234"/>
                  <a:gd name="T34" fmla="*/ 74 w 147"/>
                  <a:gd name="T35" fmla="*/ 231 h 234"/>
                  <a:gd name="T36" fmla="*/ 100 w 147"/>
                  <a:gd name="T37" fmla="*/ 216 h 234"/>
                  <a:gd name="T38" fmla="*/ 129 w 147"/>
                  <a:gd name="T39" fmla="*/ 197 h 234"/>
                  <a:gd name="T40" fmla="*/ 140 w 147"/>
                  <a:gd name="T41" fmla="*/ 189 h 234"/>
                  <a:gd name="T42" fmla="*/ 147 w 147"/>
                  <a:gd name="T43" fmla="*/ 188 h 2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234"/>
                  <a:gd name="T68" fmla="*/ 147 w 147"/>
                  <a:gd name="T69" fmla="*/ 234 h 2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234">
                    <a:moveTo>
                      <a:pt x="147" y="188"/>
                    </a:moveTo>
                    <a:lnTo>
                      <a:pt x="147" y="36"/>
                    </a:lnTo>
                    <a:lnTo>
                      <a:pt x="124" y="0"/>
                    </a:lnTo>
                    <a:lnTo>
                      <a:pt x="107" y="9"/>
                    </a:lnTo>
                    <a:lnTo>
                      <a:pt x="107" y="37"/>
                    </a:lnTo>
                    <a:lnTo>
                      <a:pt x="12" y="51"/>
                    </a:lnTo>
                    <a:lnTo>
                      <a:pt x="52" y="111"/>
                    </a:lnTo>
                    <a:lnTo>
                      <a:pt x="18" y="129"/>
                    </a:lnTo>
                    <a:lnTo>
                      <a:pt x="41" y="152"/>
                    </a:lnTo>
                    <a:lnTo>
                      <a:pt x="9" y="156"/>
                    </a:lnTo>
                    <a:lnTo>
                      <a:pt x="1" y="159"/>
                    </a:lnTo>
                    <a:lnTo>
                      <a:pt x="0" y="165"/>
                    </a:lnTo>
                    <a:lnTo>
                      <a:pt x="6" y="202"/>
                    </a:lnTo>
                    <a:lnTo>
                      <a:pt x="37" y="232"/>
                    </a:lnTo>
                    <a:lnTo>
                      <a:pt x="60" y="229"/>
                    </a:lnTo>
                    <a:lnTo>
                      <a:pt x="61" y="232"/>
                    </a:lnTo>
                    <a:lnTo>
                      <a:pt x="64" y="234"/>
                    </a:lnTo>
                    <a:lnTo>
                      <a:pt x="74" y="231"/>
                    </a:lnTo>
                    <a:lnTo>
                      <a:pt x="100" y="216"/>
                    </a:lnTo>
                    <a:lnTo>
                      <a:pt x="129" y="197"/>
                    </a:lnTo>
                    <a:lnTo>
                      <a:pt x="140" y="189"/>
                    </a:lnTo>
                    <a:lnTo>
                      <a:pt x="147" y="18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4" name="Freeform 1362"/>
              <p:cNvSpPr>
                <a:spLocks/>
              </p:cNvSpPr>
              <p:nvPr/>
            </p:nvSpPr>
            <p:spPr bwMode="auto">
              <a:xfrm>
                <a:off x="4263" y="3796"/>
                <a:ext cx="41" cy="179"/>
              </a:xfrm>
              <a:custGeom>
                <a:avLst/>
                <a:gdLst>
                  <a:gd name="T0" fmla="*/ 41 w 41"/>
                  <a:gd name="T1" fmla="*/ 159 h 179"/>
                  <a:gd name="T2" fmla="*/ 41 w 41"/>
                  <a:gd name="T3" fmla="*/ 0 h 179"/>
                  <a:gd name="T4" fmla="*/ 40 w 41"/>
                  <a:gd name="T5" fmla="*/ 2 h 179"/>
                  <a:gd name="T6" fmla="*/ 26 w 41"/>
                  <a:gd name="T7" fmla="*/ 13 h 179"/>
                  <a:gd name="T8" fmla="*/ 8 w 41"/>
                  <a:gd name="T9" fmla="*/ 22 h 179"/>
                  <a:gd name="T10" fmla="*/ 3 w 41"/>
                  <a:gd name="T11" fmla="*/ 27 h 179"/>
                  <a:gd name="T12" fmla="*/ 1 w 41"/>
                  <a:gd name="T13" fmla="*/ 34 h 179"/>
                  <a:gd name="T14" fmla="*/ 0 w 41"/>
                  <a:gd name="T15" fmla="*/ 67 h 179"/>
                  <a:gd name="T16" fmla="*/ 4 w 41"/>
                  <a:gd name="T17" fmla="*/ 80 h 179"/>
                  <a:gd name="T18" fmla="*/ 6 w 41"/>
                  <a:gd name="T19" fmla="*/ 96 h 179"/>
                  <a:gd name="T20" fmla="*/ 4 w 41"/>
                  <a:gd name="T21" fmla="*/ 125 h 179"/>
                  <a:gd name="T22" fmla="*/ 1 w 41"/>
                  <a:gd name="T23" fmla="*/ 154 h 179"/>
                  <a:gd name="T24" fmla="*/ 3 w 41"/>
                  <a:gd name="T25" fmla="*/ 166 h 179"/>
                  <a:gd name="T26" fmla="*/ 6 w 41"/>
                  <a:gd name="T27" fmla="*/ 179 h 179"/>
                  <a:gd name="T28" fmla="*/ 20 w 41"/>
                  <a:gd name="T29" fmla="*/ 177 h 179"/>
                  <a:gd name="T30" fmla="*/ 29 w 41"/>
                  <a:gd name="T31" fmla="*/ 173 h 179"/>
                  <a:gd name="T32" fmla="*/ 40 w 41"/>
                  <a:gd name="T33" fmla="*/ 159 h 179"/>
                  <a:gd name="T34" fmla="*/ 41 w 41"/>
                  <a:gd name="T35" fmla="*/ 159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1"/>
                  <a:gd name="T55" fmla="*/ 0 h 179"/>
                  <a:gd name="T56" fmla="*/ 41 w 41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1" h="179">
                    <a:moveTo>
                      <a:pt x="41" y="159"/>
                    </a:moveTo>
                    <a:lnTo>
                      <a:pt x="41" y="0"/>
                    </a:lnTo>
                    <a:lnTo>
                      <a:pt x="40" y="2"/>
                    </a:lnTo>
                    <a:lnTo>
                      <a:pt x="26" y="13"/>
                    </a:lnTo>
                    <a:lnTo>
                      <a:pt x="8" y="22"/>
                    </a:lnTo>
                    <a:lnTo>
                      <a:pt x="3" y="27"/>
                    </a:lnTo>
                    <a:lnTo>
                      <a:pt x="1" y="34"/>
                    </a:lnTo>
                    <a:lnTo>
                      <a:pt x="0" y="67"/>
                    </a:lnTo>
                    <a:lnTo>
                      <a:pt x="4" y="80"/>
                    </a:lnTo>
                    <a:lnTo>
                      <a:pt x="6" y="96"/>
                    </a:lnTo>
                    <a:lnTo>
                      <a:pt x="4" y="125"/>
                    </a:lnTo>
                    <a:lnTo>
                      <a:pt x="1" y="154"/>
                    </a:lnTo>
                    <a:lnTo>
                      <a:pt x="3" y="166"/>
                    </a:lnTo>
                    <a:lnTo>
                      <a:pt x="6" y="179"/>
                    </a:lnTo>
                    <a:lnTo>
                      <a:pt x="20" y="177"/>
                    </a:lnTo>
                    <a:lnTo>
                      <a:pt x="29" y="173"/>
                    </a:lnTo>
                    <a:lnTo>
                      <a:pt x="40" y="159"/>
                    </a:lnTo>
                    <a:lnTo>
                      <a:pt x="41" y="15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5" name="Freeform 1363"/>
              <p:cNvSpPr>
                <a:spLocks/>
              </p:cNvSpPr>
              <p:nvPr/>
            </p:nvSpPr>
            <p:spPr bwMode="auto">
              <a:xfrm>
                <a:off x="4263" y="3796"/>
                <a:ext cx="41" cy="179"/>
              </a:xfrm>
              <a:custGeom>
                <a:avLst/>
                <a:gdLst>
                  <a:gd name="T0" fmla="*/ 41 w 41"/>
                  <a:gd name="T1" fmla="*/ 159 h 179"/>
                  <a:gd name="T2" fmla="*/ 41 w 41"/>
                  <a:gd name="T3" fmla="*/ 0 h 179"/>
                  <a:gd name="T4" fmla="*/ 40 w 41"/>
                  <a:gd name="T5" fmla="*/ 2 h 179"/>
                  <a:gd name="T6" fmla="*/ 26 w 41"/>
                  <a:gd name="T7" fmla="*/ 13 h 179"/>
                  <a:gd name="T8" fmla="*/ 8 w 41"/>
                  <a:gd name="T9" fmla="*/ 22 h 179"/>
                  <a:gd name="T10" fmla="*/ 3 w 41"/>
                  <a:gd name="T11" fmla="*/ 27 h 179"/>
                  <a:gd name="T12" fmla="*/ 1 w 41"/>
                  <a:gd name="T13" fmla="*/ 34 h 179"/>
                  <a:gd name="T14" fmla="*/ 0 w 41"/>
                  <a:gd name="T15" fmla="*/ 67 h 179"/>
                  <a:gd name="T16" fmla="*/ 4 w 41"/>
                  <a:gd name="T17" fmla="*/ 80 h 179"/>
                  <a:gd name="T18" fmla="*/ 6 w 41"/>
                  <a:gd name="T19" fmla="*/ 96 h 179"/>
                  <a:gd name="T20" fmla="*/ 4 w 41"/>
                  <a:gd name="T21" fmla="*/ 125 h 179"/>
                  <a:gd name="T22" fmla="*/ 1 w 41"/>
                  <a:gd name="T23" fmla="*/ 154 h 179"/>
                  <a:gd name="T24" fmla="*/ 3 w 41"/>
                  <a:gd name="T25" fmla="*/ 166 h 179"/>
                  <a:gd name="T26" fmla="*/ 6 w 41"/>
                  <a:gd name="T27" fmla="*/ 179 h 179"/>
                  <a:gd name="T28" fmla="*/ 20 w 41"/>
                  <a:gd name="T29" fmla="*/ 177 h 179"/>
                  <a:gd name="T30" fmla="*/ 29 w 41"/>
                  <a:gd name="T31" fmla="*/ 173 h 179"/>
                  <a:gd name="T32" fmla="*/ 40 w 41"/>
                  <a:gd name="T33" fmla="*/ 159 h 179"/>
                  <a:gd name="T34" fmla="*/ 41 w 41"/>
                  <a:gd name="T35" fmla="*/ 159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1"/>
                  <a:gd name="T55" fmla="*/ 0 h 179"/>
                  <a:gd name="T56" fmla="*/ 41 w 41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1" h="179">
                    <a:moveTo>
                      <a:pt x="41" y="159"/>
                    </a:moveTo>
                    <a:lnTo>
                      <a:pt x="41" y="0"/>
                    </a:lnTo>
                    <a:lnTo>
                      <a:pt x="40" y="2"/>
                    </a:lnTo>
                    <a:lnTo>
                      <a:pt x="26" y="13"/>
                    </a:lnTo>
                    <a:lnTo>
                      <a:pt x="8" y="22"/>
                    </a:lnTo>
                    <a:lnTo>
                      <a:pt x="3" y="27"/>
                    </a:lnTo>
                    <a:lnTo>
                      <a:pt x="1" y="34"/>
                    </a:lnTo>
                    <a:lnTo>
                      <a:pt x="0" y="67"/>
                    </a:lnTo>
                    <a:lnTo>
                      <a:pt x="4" y="80"/>
                    </a:lnTo>
                    <a:lnTo>
                      <a:pt x="6" y="96"/>
                    </a:lnTo>
                    <a:lnTo>
                      <a:pt x="4" y="125"/>
                    </a:lnTo>
                    <a:lnTo>
                      <a:pt x="1" y="154"/>
                    </a:lnTo>
                    <a:lnTo>
                      <a:pt x="3" y="166"/>
                    </a:lnTo>
                    <a:lnTo>
                      <a:pt x="6" y="179"/>
                    </a:lnTo>
                    <a:lnTo>
                      <a:pt x="20" y="177"/>
                    </a:lnTo>
                    <a:lnTo>
                      <a:pt x="29" y="173"/>
                    </a:lnTo>
                    <a:lnTo>
                      <a:pt x="40" y="159"/>
                    </a:lnTo>
                    <a:lnTo>
                      <a:pt x="41" y="15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6" name="Freeform 1364"/>
              <p:cNvSpPr>
                <a:spLocks/>
              </p:cNvSpPr>
              <p:nvPr/>
            </p:nvSpPr>
            <p:spPr bwMode="auto">
              <a:xfrm>
                <a:off x="4263" y="3781"/>
                <a:ext cx="83" cy="194"/>
              </a:xfrm>
              <a:custGeom>
                <a:avLst/>
                <a:gdLst>
                  <a:gd name="T0" fmla="*/ 0 w 83"/>
                  <a:gd name="T1" fmla="*/ 82 h 194"/>
                  <a:gd name="T2" fmla="*/ 4 w 83"/>
                  <a:gd name="T3" fmla="*/ 95 h 194"/>
                  <a:gd name="T4" fmla="*/ 6 w 83"/>
                  <a:gd name="T5" fmla="*/ 111 h 194"/>
                  <a:gd name="T6" fmla="*/ 4 w 83"/>
                  <a:gd name="T7" fmla="*/ 140 h 194"/>
                  <a:gd name="T8" fmla="*/ 1 w 83"/>
                  <a:gd name="T9" fmla="*/ 169 h 194"/>
                  <a:gd name="T10" fmla="*/ 3 w 83"/>
                  <a:gd name="T11" fmla="*/ 181 h 194"/>
                  <a:gd name="T12" fmla="*/ 6 w 83"/>
                  <a:gd name="T13" fmla="*/ 194 h 194"/>
                  <a:gd name="T14" fmla="*/ 20 w 83"/>
                  <a:gd name="T15" fmla="*/ 192 h 194"/>
                  <a:gd name="T16" fmla="*/ 29 w 83"/>
                  <a:gd name="T17" fmla="*/ 188 h 194"/>
                  <a:gd name="T18" fmla="*/ 40 w 83"/>
                  <a:gd name="T19" fmla="*/ 174 h 194"/>
                  <a:gd name="T20" fmla="*/ 44 w 83"/>
                  <a:gd name="T21" fmla="*/ 169 h 194"/>
                  <a:gd name="T22" fmla="*/ 49 w 83"/>
                  <a:gd name="T23" fmla="*/ 166 h 194"/>
                  <a:gd name="T24" fmla="*/ 55 w 83"/>
                  <a:gd name="T25" fmla="*/ 169 h 194"/>
                  <a:gd name="T26" fmla="*/ 64 w 83"/>
                  <a:gd name="T27" fmla="*/ 177 h 194"/>
                  <a:gd name="T28" fmla="*/ 74 w 83"/>
                  <a:gd name="T29" fmla="*/ 149 h 194"/>
                  <a:gd name="T30" fmla="*/ 83 w 83"/>
                  <a:gd name="T31" fmla="*/ 123 h 194"/>
                  <a:gd name="T32" fmla="*/ 72 w 83"/>
                  <a:gd name="T33" fmla="*/ 105 h 194"/>
                  <a:gd name="T34" fmla="*/ 66 w 83"/>
                  <a:gd name="T35" fmla="*/ 92 h 194"/>
                  <a:gd name="T36" fmla="*/ 66 w 83"/>
                  <a:gd name="T37" fmla="*/ 86 h 194"/>
                  <a:gd name="T38" fmla="*/ 68 w 83"/>
                  <a:gd name="T39" fmla="*/ 82 h 194"/>
                  <a:gd name="T40" fmla="*/ 83 w 83"/>
                  <a:gd name="T41" fmla="*/ 71 h 194"/>
                  <a:gd name="T42" fmla="*/ 80 w 83"/>
                  <a:gd name="T43" fmla="*/ 52 h 194"/>
                  <a:gd name="T44" fmla="*/ 77 w 83"/>
                  <a:gd name="T45" fmla="*/ 34 h 194"/>
                  <a:gd name="T46" fmla="*/ 69 w 83"/>
                  <a:gd name="T47" fmla="*/ 15 h 194"/>
                  <a:gd name="T48" fmla="*/ 58 w 83"/>
                  <a:gd name="T49" fmla="*/ 0 h 194"/>
                  <a:gd name="T50" fmla="*/ 40 w 83"/>
                  <a:gd name="T51" fmla="*/ 17 h 194"/>
                  <a:gd name="T52" fmla="*/ 26 w 83"/>
                  <a:gd name="T53" fmla="*/ 28 h 194"/>
                  <a:gd name="T54" fmla="*/ 8 w 83"/>
                  <a:gd name="T55" fmla="*/ 37 h 194"/>
                  <a:gd name="T56" fmla="*/ 3 w 83"/>
                  <a:gd name="T57" fmla="*/ 42 h 194"/>
                  <a:gd name="T58" fmla="*/ 1 w 83"/>
                  <a:gd name="T59" fmla="*/ 49 h 194"/>
                  <a:gd name="T60" fmla="*/ 0 w 83"/>
                  <a:gd name="T61" fmla="*/ 82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3"/>
                  <a:gd name="T94" fmla="*/ 0 h 194"/>
                  <a:gd name="T95" fmla="*/ 83 w 83"/>
                  <a:gd name="T96" fmla="*/ 194 h 1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3" h="194">
                    <a:moveTo>
                      <a:pt x="0" y="82"/>
                    </a:moveTo>
                    <a:lnTo>
                      <a:pt x="4" y="95"/>
                    </a:lnTo>
                    <a:lnTo>
                      <a:pt x="6" y="111"/>
                    </a:lnTo>
                    <a:lnTo>
                      <a:pt x="4" y="140"/>
                    </a:lnTo>
                    <a:lnTo>
                      <a:pt x="1" y="169"/>
                    </a:lnTo>
                    <a:lnTo>
                      <a:pt x="3" y="181"/>
                    </a:lnTo>
                    <a:lnTo>
                      <a:pt x="6" y="194"/>
                    </a:lnTo>
                    <a:lnTo>
                      <a:pt x="20" y="192"/>
                    </a:lnTo>
                    <a:lnTo>
                      <a:pt x="29" y="188"/>
                    </a:lnTo>
                    <a:lnTo>
                      <a:pt x="40" y="174"/>
                    </a:lnTo>
                    <a:lnTo>
                      <a:pt x="44" y="169"/>
                    </a:lnTo>
                    <a:lnTo>
                      <a:pt x="49" y="166"/>
                    </a:lnTo>
                    <a:lnTo>
                      <a:pt x="55" y="169"/>
                    </a:lnTo>
                    <a:lnTo>
                      <a:pt x="64" y="177"/>
                    </a:lnTo>
                    <a:lnTo>
                      <a:pt x="74" y="149"/>
                    </a:lnTo>
                    <a:lnTo>
                      <a:pt x="83" y="123"/>
                    </a:lnTo>
                    <a:lnTo>
                      <a:pt x="72" y="105"/>
                    </a:lnTo>
                    <a:lnTo>
                      <a:pt x="66" y="92"/>
                    </a:lnTo>
                    <a:lnTo>
                      <a:pt x="66" y="86"/>
                    </a:lnTo>
                    <a:lnTo>
                      <a:pt x="68" y="82"/>
                    </a:lnTo>
                    <a:lnTo>
                      <a:pt x="83" y="71"/>
                    </a:lnTo>
                    <a:lnTo>
                      <a:pt x="80" y="52"/>
                    </a:lnTo>
                    <a:lnTo>
                      <a:pt x="77" y="34"/>
                    </a:lnTo>
                    <a:lnTo>
                      <a:pt x="69" y="15"/>
                    </a:lnTo>
                    <a:lnTo>
                      <a:pt x="58" y="0"/>
                    </a:lnTo>
                    <a:lnTo>
                      <a:pt x="40" y="17"/>
                    </a:lnTo>
                    <a:lnTo>
                      <a:pt x="26" y="28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1" y="4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7" name="Freeform 1365"/>
              <p:cNvSpPr>
                <a:spLocks/>
              </p:cNvSpPr>
              <p:nvPr/>
            </p:nvSpPr>
            <p:spPr bwMode="auto">
              <a:xfrm>
                <a:off x="4263" y="3781"/>
                <a:ext cx="83" cy="194"/>
              </a:xfrm>
              <a:custGeom>
                <a:avLst/>
                <a:gdLst>
                  <a:gd name="T0" fmla="*/ 0 w 83"/>
                  <a:gd name="T1" fmla="*/ 82 h 194"/>
                  <a:gd name="T2" fmla="*/ 4 w 83"/>
                  <a:gd name="T3" fmla="*/ 95 h 194"/>
                  <a:gd name="T4" fmla="*/ 6 w 83"/>
                  <a:gd name="T5" fmla="*/ 111 h 194"/>
                  <a:gd name="T6" fmla="*/ 4 w 83"/>
                  <a:gd name="T7" fmla="*/ 140 h 194"/>
                  <a:gd name="T8" fmla="*/ 1 w 83"/>
                  <a:gd name="T9" fmla="*/ 169 h 194"/>
                  <a:gd name="T10" fmla="*/ 3 w 83"/>
                  <a:gd name="T11" fmla="*/ 181 h 194"/>
                  <a:gd name="T12" fmla="*/ 6 w 83"/>
                  <a:gd name="T13" fmla="*/ 194 h 194"/>
                  <a:gd name="T14" fmla="*/ 20 w 83"/>
                  <a:gd name="T15" fmla="*/ 192 h 194"/>
                  <a:gd name="T16" fmla="*/ 29 w 83"/>
                  <a:gd name="T17" fmla="*/ 188 h 194"/>
                  <a:gd name="T18" fmla="*/ 40 w 83"/>
                  <a:gd name="T19" fmla="*/ 174 h 194"/>
                  <a:gd name="T20" fmla="*/ 44 w 83"/>
                  <a:gd name="T21" fmla="*/ 169 h 194"/>
                  <a:gd name="T22" fmla="*/ 49 w 83"/>
                  <a:gd name="T23" fmla="*/ 166 h 194"/>
                  <a:gd name="T24" fmla="*/ 55 w 83"/>
                  <a:gd name="T25" fmla="*/ 169 h 194"/>
                  <a:gd name="T26" fmla="*/ 64 w 83"/>
                  <a:gd name="T27" fmla="*/ 177 h 194"/>
                  <a:gd name="T28" fmla="*/ 74 w 83"/>
                  <a:gd name="T29" fmla="*/ 149 h 194"/>
                  <a:gd name="T30" fmla="*/ 83 w 83"/>
                  <a:gd name="T31" fmla="*/ 123 h 194"/>
                  <a:gd name="T32" fmla="*/ 72 w 83"/>
                  <a:gd name="T33" fmla="*/ 105 h 194"/>
                  <a:gd name="T34" fmla="*/ 66 w 83"/>
                  <a:gd name="T35" fmla="*/ 92 h 194"/>
                  <a:gd name="T36" fmla="*/ 66 w 83"/>
                  <a:gd name="T37" fmla="*/ 86 h 194"/>
                  <a:gd name="T38" fmla="*/ 68 w 83"/>
                  <a:gd name="T39" fmla="*/ 82 h 194"/>
                  <a:gd name="T40" fmla="*/ 83 w 83"/>
                  <a:gd name="T41" fmla="*/ 71 h 194"/>
                  <a:gd name="T42" fmla="*/ 80 w 83"/>
                  <a:gd name="T43" fmla="*/ 52 h 194"/>
                  <a:gd name="T44" fmla="*/ 77 w 83"/>
                  <a:gd name="T45" fmla="*/ 34 h 194"/>
                  <a:gd name="T46" fmla="*/ 69 w 83"/>
                  <a:gd name="T47" fmla="*/ 15 h 194"/>
                  <a:gd name="T48" fmla="*/ 58 w 83"/>
                  <a:gd name="T49" fmla="*/ 0 h 194"/>
                  <a:gd name="T50" fmla="*/ 40 w 83"/>
                  <a:gd name="T51" fmla="*/ 17 h 194"/>
                  <a:gd name="T52" fmla="*/ 26 w 83"/>
                  <a:gd name="T53" fmla="*/ 28 h 194"/>
                  <a:gd name="T54" fmla="*/ 8 w 83"/>
                  <a:gd name="T55" fmla="*/ 37 h 194"/>
                  <a:gd name="T56" fmla="*/ 3 w 83"/>
                  <a:gd name="T57" fmla="*/ 42 h 194"/>
                  <a:gd name="T58" fmla="*/ 1 w 83"/>
                  <a:gd name="T59" fmla="*/ 49 h 194"/>
                  <a:gd name="T60" fmla="*/ 0 w 83"/>
                  <a:gd name="T61" fmla="*/ 82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3"/>
                  <a:gd name="T94" fmla="*/ 0 h 194"/>
                  <a:gd name="T95" fmla="*/ 83 w 83"/>
                  <a:gd name="T96" fmla="*/ 194 h 1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3" h="194">
                    <a:moveTo>
                      <a:pt x="0" y="82"/>
                    </a:moveTo>
                    <a:lnTo>
                      <a:pt x="4" y="95"/>
                    </a:lnTo>
                    <a:lnTo>
                      <a:pt x="6" y="111"/>
                    </a:lnTo>
                    <a:lnTo>
                      <a:pt x="4" y="140"/>
                    </a:lnTo>
                    <a:lnTo>
                      <a:pt x="1" y="169"/>
                    </a:lnTo>
                    <a:lnTo>
                      <a:pt x="3" y="181"/>
                    </a:lnTo>
                    <a:lnTo>
                      <a:pt x="6" y="194"/>
                    </a:lnTo>
                    <a:lnTo>
                      <a:pt x="20" y="192"/>
                    </a:lnTo>
                    <a:lnTo>
                      <a:pt x="29" y="188"/>
                    </a:lnTo>
                    <a:lnTo>
                      <a:pt x="40" y="174"/>
                    </a:lnTo>
                    <a:lnTo>
                      <a:pt x="44" y="169"/>
                    </a:lnTo>
                    <a:lnTo>
                      <a:pt x="49" y="166"/>
                    </a:lnTo>
                    <a:lnTo>
                      <a:pt x="55" y="169"/>
                    </a:lnTo>
                    <a:lnTo>
                      <a:pt x="64" y="177"/>
                    </a:lnTo>
                    <a:lnTo>
                      <a:pt x="74" y="149"/>
                    </a:lnTo>
                    <a:lnTo>
                      <a:pt x="83" y="123"/>
                    </a:lnTo>
                    <a:lnTo>
                      <a:pt x="72" y="105"/>
                    </a:lnTo>
                    <a:lnTo>
                      <a:pt x="66" y="92"/>
                    </a:lnTo>
                    <a:lnTo>
                      <a:pt x="66" y="86"/>
                    </a:lnTo>
                    <a:lnTo>
                      <a:pt x="68" y="82"/>
                    </a:lnTo>
                    <a:lnTo>
                      <a:pt x="83" y="71"/>
                    </a:lnTo>
                    <a:lnTo>
                      <a:pt x="80" y="52"/>
                    </a:lnTo>
                    <a:lnTo>
                      <a:pt x="77" y="34"/>
                    </a:lnTo>
                    <a:lnTo>
                      <a:pt x="69" y="15"/>
                    </a:lnTo>
                    <a:lnTo>
                      <a:pt x="58" y="0"/>
                    </a:lnTo>
                    <a:lnTo>
                      <a:pt x="40" y="17"/>
                    </a:lnTo>
                    <a:lnTo>
                      <a:pt x="26" y="28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1" y="49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8" name="Freeform 1366"/>
              <p:cNvSpPr>
                <a:spLocks/>
              </p:cNvSpPr>
              <p:nvPr/>
            </p:nvSpPr>
            <p:spPr bwMode="auto">
              <a:xfrm>
                <a:off x="4529" y="4039"/>
                <a:ext cx="208" cy="142"/>
              </a:xfrm>
              <a:custGeom>
                <a:avLst/>
                <a:gdLst>
                  <a:gd name="T0" fmla="*/ 195 w 208"/>
                  <a:gd name="T1" fmla="*/ 42 h 142"/>
                  <a:gd name="T2" fmla="*/ 201 w 208"/>
                  <a:gd name="T3" fmla="*/ 33 h 142"/>
                  <a:gd name="T4" fmla="*/ 206 w 208"/>
                  <a:gd name="T5" fmla="*/ 22 h 142"/>
                  <a:gd name="T6" fmla="*/ 208 w 208"/>
                  <a:gd name="T7" fmla="*/ 0 h 142"/>
                  <a:gd name="T8" fmla="*/ 188 w 208"/>
                  <a:gd name="T9" fmla="*/ 2 h 142"/>
                  <a:gd name="T10" fmla="*/ 171 w 208"/>
                  <a:gd name="T11" fmla="*/ 7 h 142"/>
                  <a:gd name="T12" fmla="*/ 137 w 208"/>
                  <a:gd name="T13" fmla="*/ 17 h 142"/>
                  <a:gd name="T14" fmla="*/ 120 w 208"/>
                  <a:gd name="T15" fmla="*/ 20 h 142"/>
                  <a:gd name="T16" fmla="*/ 103 w 208"/>
                  <a:gd name="T17" fmla="*/ 20 h 142"/>
                  <a:gd name="T18" fmla="*/ 85 w 208"/>
                  <a:gd name="T19" fmla="*/ 16 h 142"/>
                  <a:gd name="T20" fmla="*/ 66 w 208"/>
                  <a:gd name="T21" fmla="*/ 7 h 142"/>
                  <a:gd name="T22" fmla="*/ 54 w 208"/>
                  <a:gd name="T23" fmla="*/ 11 h 142"/>
                  <a:gd name="T24" fmla="*/ 43 w 208"/>
                  <a:gd name="T25" fmla="*/ 14 h 142"/>
                  <a:gd name="T26" fmla="*/ 21 w 208"/>
                  <a:gd name="T27" fmla="*/ 19 h 142"/>
                  <a:gd name="T28" fmla="*/ 12 w 208"/>
                  <a:gd name="T29" fmla="*/ 22 h 142"/>
                  <a:gd name="T30" fmla="*/ 6 w 208"/>
                  <a:gd name="T31" fmla="*/ 28 h 142"/>
                  <a:gd name="T32" fmla="*/ 1 w 208"/>
                  <a:gd name="T33" fmla="*/ 37 h 142"/>
                  <a:gd name="T34" fmla="*/ 0 w 208"/>
                  <a:gd name="T35" fmla="*/ 54 h 142"/>
                  <a:gd name="T36" fmla="*/ 18 w 208"/>
                  <a:gd name="T37" fmla="*/ 68 h 142"/>
                  <a:gd name="T38" fmla="*/ 40 w 208"/>
                  <a:gd name="T39" fmla="*/ 80 h 142"/>
                  <a:gd name="T40" fmla="*/ 88 w 208"/>
                  <a:gd name="T41" fmla="*/ 102 h 142"/>
                  <a:gd name="T42" fmla="*/ 141 w 208"/>
                  <a:gd name="T43" fmla="*/ 120 h 142"/>
                  <a:gd name="T44" fmla="*/ 191 w 208"/>
                  <a:gd name="T45" fmla="*/ 142 h 142"/>
                  <a:gd name="T46" fmla="*/ 198 w 208"/>
                  <a:gd name="T47" fmla="*/ 131 h 142"/>
                  <a:gd name="T48" fmla="*/ 201 w 208"/>
                  <a:gd name="T49" fmla="*/ 120 h 142"/>
                  <a:gd name="T50" fmla="*/ 203 w 208"/>
                  <a:gd name="T51" fmla="*/ 110 h 142"/>
                  <a:gd name="T52" fmla="*/ 201 w 208"/>
                  <a:gd name="T53" fmla="*/ 97 h 142"/>
                  <a:gd name="T54" fmla="*/ 195 w 208"/>
                  <a:gd name="T55" fmla="*/ 73 h 142"/>
                  <a:gd name="T56" fmla="*/ 195 w 208"/>
                  <a:gd name="T57" fmla="*/ 59 h 142"/>
                  <a:gd name="T58" fmla="*/ 195 w 208"/>
                  <a:gd name="T59" fmla="*/ 42 h 1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8"/>
                  <a:gd name="T91" fmla="*/ 0 h 142"/>
                  <a:gd name="T92" fmla="*/ 208 w 208"/>
                  <a:gd name="T93" fmla="*/ 142 h 14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8" h="142">
                    <a:moveTo>
                      <a:pt x="195" y="42"/>
                    </a:moveTo>
                    <a:lnTo>
                      <a:pt x="201" y="33"/>
                    </a:lnTo>
                    <a:lnTo>
                      <a:pt x="206" y="22"/>
                    </a:lnTo>
                    <a:lnTo>
                      <a:pt x="208" y="0"/>
                    </a:lnTo>
                    <a:lnTo>
                      <a:pt x="188" y="2"/>
                    </a:lnTo>
                    <a:lnTo>
                      <a:pt x="171" y="7"/>
                    </a:lnTo>
                    <a:lnTo>
                      <a:pt x="137" y="17"/>
                    </a:lnTo>
                    <a:lnTo>
                      <a:pt x="120" y="20"/>
                    </a:lnTo>
                    <a:lnTo>
                      <a:pt x="103" y="20"/>
                    </a:lnTo>
                    <a:lnTo>
                      <a:pt x="85" y="16"/>
                    </a:lnTo>
                    <a:lnTo>
                      <a:pt x="66" y="7"/>
                    </a:lnTo>
                    <a:lnTo>
                      <a:pt x="54" y="11"/>
                    </a:lnTo>
                    <a:lnTo>
                      <a:pt x="43" y="14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6" y="28"/>
                    </a:lnTo>
                    <a:lnTo>
                      <a:pt x="1" y="37"/>
                    </a:lnTo>
                    <a:lnTo>
                      <a:pt x="0" y="54"/>
                    </a:lnTo>
                    <a:lnTo>
                      <a:pt x="18" y="68"/>
                    </a:lnTo>
                    <a:lnTo>
                      <a:pt x="40" y="80"/>
                    </a:lnTo>
                    <a:lnTo>
                      <a:pt x="88" y="102"/>
                    </a:lnTo>
                    <a:lnTo>
                      <a:pt x="141" y="120"/>
                    </a:lnTo>
                    <a:lnTo>
                      <a:pt x="191" y="142"/>
                    </a:lnTo>
                    <a:lnTo>
                      <a:pt x="198" y="131"/>
                    </a:lnTo>
                    <a:lnTo>
                      <a:pt x="201" y="120"/>
                    </a:lnTo>
                    <a:lnTo>
                      <a:pt x="203" y="110"/>
                    </a:lnTo>
                    <a:lnTo>
                      <a:pt x="201" y="97"/>
                    </a:lnTo>
                    <a:lnTo>
                      <a:pt x="195" y="73"/>
                    </a:lnTo>
                    <a:lnTo>
                      <a:pt x="195" y="59"/>
                    </a:lnTo>
                    <a:lnTo>
                      <a:pt x="195" y="4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79" name="Freeform 1367"/>
              <p:cNvSpPr>
                <a:spLocks/>
              </p:cNvSpPr>
              <p:nvPr/>
            </p:nvSpPr>
            <p:spPr bwMode="auto">
              <a:xfrm>
                <a:off x="4529" y="4039"/>
                <a:ext cx="208" cy="142"/>
              </a:xfrm>
              <a:custGeom>
                <a:avLst/>
                <a:gdLst>
                  <a:gd name="T0" fmla="*/ 195 w 208"/>
                  <a:gd name="T1" fmla="*/ 42 h 142"/>
                  <a:gd name="T2" fmla="*/ 201 w 208"/>
                  <a:gd name="T3" fmla="*/ 33 h 142"/>
                  <a:gd name="T4" fmla="*/ 206 w 208"/>
                  <a:gd name="T5" fmla="*/ 22 h 142"/>
                  <a:gd name="T6" fmla="*/ 208 w 208"/>
                  <a:gd name="T7" fmla="*/ 0 h 142"/>
                  <a:gd name="T8" fmla="*/ 188 w 208"/>
                  <a:gd name="T9" fmla="*/ 2 h 142"/>
                  <a:gd name="T10" fmla="*/ 171 w 208"/>
                  <a:gd name="T11" fmla="*/ 7 h 142"/>
                  <a:gd name="T12" fmla="*/ 137 w 208"/>
                  <a:gd name="T13" fmla="*/ 17 h 142"/>
                  <a:gd name="T14" fmla="*/ 120 w 208"/>
                  <a:gd name="T15" fmla="*/ 20 h 142"/>
                  <a:gd name="T16" fmla="*/ 103 w 208"/>
                  <a:gd name="T17" fmla="*/ 20 h 142"/>
                  <a:gd name="T18" fmla="*/ 85 w 208"/>
                  <a:gd name="T19" fmla="*/ 16 h 142"/>
                  <a:gd name="T20" fmla="*/ 66 w 208"/>
                  <a:gd name="T21" fmla="*/ 7 h 142"/>
                  <a:gd name="T22" fmla="*/ 54 w 208"/>
                  <a:gd name="T23" fmla="*/ 11 h 142"/>
                  <a:gd name="T24" fmla="*/ 43 w 208"/>
                  <a:gd name="T25" fmla="*/ 14 h 142"/>
                  <a:gd name="T26" fmla="*/ 21 w 208"/>
                  <a:gd name="T27" fmla="*/ 19 h 142"/>
                  <a:gd name="T28" fmla="*/ 12 w 208"/>
                  <a:gd name="T29" fmla="*/ 22 h 142"/>
                  <a:gd name="T30" fmla="*/ 6 w 208"/>
                  <a:gd name="T31" fmla="*/ 28 h 142"/>
                  <a:gd name="T32" fmla="*/ 1 w 208"/>
                  <a:gd name="T33" fmla="*/ 37 h 142"/>
                  <a:gd name="T34" fmla="*/ 0 w 208"/>
                  <a:gd name="T35" fmla="*/ 54 h 142"/>
                  <a:gd name="T36" fmla="*/ 18 w 208"/>
                  <a:gd name="T37" fmla="*/ 68 h 142"/>
                  <a:gd name="T38" fmla="*/ 40 w 208"/>
                  <a:gd name="T39" fmla="*/ 80 h 142"/>
                  <a:gd name="T40" fmla="*/ 88 w 208"/>
                  <a:gd name="T41" fmla="*/ 102 h 142"/>
                  <a:gd name="T42" fmla="*/ 141 w 208"/>
                  <a:gd name="T43" fmla="*/ 120 h 142"/>
                  <a:gd name="T44" fmla="*/ 191 w 208"/>
                  <a:gd name="T45" fmla="*/ 142 h 142"/>
                  <a:gd name="T46" fmla="*/ 198 w 208"/>
                  <a:gd name="T47" fmla="*/ 131 h 142"/>
                  <a:gd name="T48" fmla="*/ 201 w 208"/>
                  <a:gd name="T49" fmla="*/ 120 h 142"/>
                  <a:gd name="T50" fmla="*/ 203 w 208"/>
                  <a:gd name="T51" fmla="*/ 110 h 142"/>
                  <a:gd name="T52" fmla="*/ 201 w 208"/>
                  <a:gd name="T53" fmla="*/ 97 h 142"/>
                  <a:gd name="T54" fmla="*/ 195 w 208"/>
                  <a:gd name="T55" fmla="*/ 73 h 142"/>
                  <a:gd name="T56" fmla="*/ 195 w 208"/>
                  <a:gd name="T57" fmla="*/ 59 h 142"/>
                  <a:gd name="T58" fmla="*/ 195 w 208"/>
                  <a:gd name="T59" fmla="*/ 42 h 1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8"/>
                  <a:gd name="T91" fmla="*/ 0 h 142"/>
                  <a:gd name="T92" fmla="*/ 208 w 208"/>
                  <a:gd name="T93" fmla="*/ 142 h 14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8" h="142">
                    <a:moveTo>
                      <a:pt x="195" y="42"/>
                    </a:moveTo>
                    <a:lnTo>
                      <a:pt x="201" y="33"/>
                    </a:lnTo>
                    <a:lnTo>
                      <a:pt x="206" y="22"/>
                    </a:lnTo>
                    <a:lnTo>
                      <a:pt x="208" y="0"/>
                    </a:lnTo>
                    <a:lnTo>
                      <a:pt x="188" y="2"/>
                    </a:lnTo>
                    <a:lnTo>
                      <a:pt x="171" y="7"/>
                    </a:lnTo>
                    <a:lnTo>
                      <a:pt x="137" y="17"/>
                    </a:lnTo>
                    <a:lnTo>
                      <a:pt x="120" y="20"/>
                    </a:lnTo>
                    <a:lnTo>
                      <a:pt x="103" y="20"/>
                    </a:lnTo>
                    <a:lnTo>
                      <a:pt x="85" y="16"/>
                    </a:lnTo>
                    <a:lnTo>
                      <a:pt x="66" y="7"/>
                    </a:lnTo>
                    <a:lnTo>
                      <a:pt x="54" y="11"/>
                    </a:lnTo>
                    <a:lnTo>
                      <a:pt x="43" y="14"/>
                    </a:lnTo>
                    <a:lnTo>
                      <a:pt x="21" y="19"/>
                    </a:lnTo>
                    <a:lnTo>
                      <a:pt x="12" y="22"/>
                    </a:lnTo>
                    <a:lnTo>
                      <a:pt x="6" y="28"/>
                    </a:lnTo>
                    <a:lnTo>
                      <a:pt x="1" y="37"/>
                    </a:lnTo>
                    <a:lnTo>
                      <a:pt x="0" y="54"/>
                    </a:lnTo>
                    <a:lnTo>
                      <a:pt x="18" y="68"/>
                    </a:lnTo>
                    <a:lnTo>
                      <a:pt x="40" y="80"/>
                    </a:lnTo>
                    <a:lnTo>
                      <a:pt x="88" y="102"/>
                    </a:lnTo>
                    <a:lnTo>
                      <a:pt x="141" y="120"/>
                    </a:lnTo>
                    <a:lnTo>
                      <a:pt x="191" y="142"/>
                    </a:lnTo>
                    <a:lnTo>
                      <a:pt x="198" y="131"/>
                    </a:lnTo>
                    <a:lnTo>
                      <a:pt x="201" y="120"/>
                    </a:lnTo>
                    <a:lnTo>
                      <a:pt x="203" y="110"/>
                    </a:lnTo>
                    <a:lnTo>
                      <a:pt x="201" y="97"/>
                    </a:lnTo>
                    <a:lnTo>
                      <a:pt x="195" y="73"/>
                    </a:lnTo>
                    <a:lnTo>
                      <a:pt x="195" y="59"/>
                    </a:lnTo>
                    <a:lnTo>
                      <a:pt x="195" y="4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0" name="Freeform 1368"/>
              <p:cNvSpPr>
                <a:spLocks/>
              </p:cNvSpPr>
              <p:nvPr/>
            </p:nvSpPr>
            <p:spPr bwMode="auto">
              <a:xfrm>
                <a:off x="4157" y="3258"/>
                <a:ext cx="772" cy="791"/>
              </a:xfrm>
              <a:custGeom>
                <a:avLst/>
                <a:gdLst>
                  <a:gd name="T0" fmla="*/ 64 w 772"/>
                  <a:gd name="T1" fmla="*/ 280 h 791"/>
                  <a:gd name="T2" fmla="*/ 129 w 772"/>
                  <a:gd name="T3" fmla="*/ 243 h 791"/>
                  <a:gd name="T4" fmla="*/ 155 w 772"/>
                  <a:gd name="T5" fmla="*/ 238 h 791"/>
                  <a:gd name="T6" fmla="*/ 212 w 772"/>
                  <a:gd name="T7" fmla="*/ 277 h 791"/>
                  <a:gd name="T8" fmla="*/ 249 w 772"/>
                  <a:gd name="T9" fmla="*/ 352 h 791"/>
                  <a:gd name="T10" fmla="*/ 280 w 772"/>
                  <a:gd name="T11" fmla="*/ 397 h 791"/>
                  <a:gd name="T12" fmla="*/ 366 w 772"/>
                  <a:gd name="T13" fmla="*/ 457 h 791"/>
                  <a:gd name="T14" fmla="*/ 410 w 772"/>
                  <a:gd name="T15" fmla="*/ 500 h 791"/>
                  <a:gd name="T16" fmla="*/ 443 w 772"/>
                  <a:gd name="T17" fmla="*/ 505 h 791"/>
                  <a:gd name="T18" fmla="*/ 481 w 772"/>
                  <a:gd name="T19" fmla="*/ 535 h 791"/>
                  <a:gd name="T20" fmla="*/ 521 w 772"/>
                  <a:gd name="T21" fmla="*/ 565 h 791"/>
                  <a:gd name="T22" fmla="*/ 561 w 772"/>
                  <a:gd name="T23" fmla="*/ 611 h 791"/>
                  <a:gd name="T24" fmla="*/ 610 w 772"/>
                  <a:gd name="T25" fmla="*/ 637 h 791"/>
                  <a:gd name="T26" fmla="*/ 650 w 772"/>
                  <a:gd name="T27" fmla="*/ 729 h 791"/>
                  <a:gd name="T28" fmla="*/ 632 w 772"/>
                  <a:gd name="T29" fmla="*/ 738 h 791"/>
                  <a:gd name="T30" fmla="*/ 615 w 772"/>
                  <a:gd name="T31" fmla="*/ 788 h 791"/>
                  <a:gd name="T32" fmla="*/ 644 w 772"/>
                  <a:gd name="T33" fmla="*/ 780 h 791"/>
                  <a:gd name="T34" fmla="*/ 663 w 772"/>
                  <a:gd name="T35" fmla="*/ 723 h 791"/>
                  <a:gd name="T36" fmla="*/ 678 w 772"/>
                  <a:gd name="T37" fmla="*/ 706 h 791"/>
                  <a:gd name="T38" fmla="*/ 692 w 772"/>
                  <a:gd name="T39" fmla="*/ 658 h 791"/>
                  <a:gd name="T40" fmla="*/ 650 w 772"/>
                  <a:gd name="T41" fmla="*/ 634 h 791"/>
                  <a:gd name="T42" fmla="*/ 670 w 772"/>
                  <a:gd name="T43" fmla="*/ 577 h 791"/>
                  <a:gd name="T44" fmla="*/ 730 w 772"/>
                  <a:gd name="T45" fmla="*/ 581 h 791"/>
                  <a:gd name="T46" fmla="*/ 772 w 772"/>
                  <a:gd name="T47" fmla="*/ 605 h 791"/>
                  <a:gd name="T48" fmla="*/ 758 w 772"/>
                  <a:gd name="T49" fmla="*/ 572 h 791"/>
                  <a:gd name="T50" fmla="*/ 657 w 772"/>
                  <a:gd name="T51" fmla="*/ 518 h 791"/>
                  <a:gd name="T52" fmla="*/ 615 w 772"/>
                  <a:gd name="T53" fmla="*/ 457 h 791"/>
                  <a:gd name="T54" fmla="*/ 566 w 772"/>
                  <a:gd name="T55" fmla="*/ 452 h 791"/>
                  <a:gd name="T56" fmla="*/ 513 w 772"/>
                  <a:gd name="T57" fmla="*/ 437 h 791"/>
                  <a:gd name="T58" fmla="*/ 473 w 772"/>
                  <a:gd name="T59" fmla="*/ 397 h 791"/>
                  <a:gd name="T60" fmla="*/ 455 w 772"/>
                  <a:gd name="T61" fmla="*/ 346 h 791"/>
                  <a:gd name="T62" fmla="*/ 432 w 772"/>
                  <a:gd name="T63" fmla="*/ 306 h 791"/>
                  <a:gd name="T64" fmla="*/ 363 w 772"/>
                  <a:gd name="T65" fmla="*/ 245 h 791"/>
                  <a:gd name="T66" fmla="*/ 361 w 772"/>
                  <a:gd name="T67" fmla="*/ 212 h 791"/>
                  <a:gd name="T68" fmla="*/ 355 w 772"/>
                  <a:gd name="T69" fmla="*/ 152 h 791"/>
                  <a:gd name="T70" fmla="*/ 404 w 772"/>
                  <a:gd name="T71" fmla="*/ 117 h 791"/>
                  <a:gd name="T72" fmla="*/ 438 w 772"/>
                  <a:gd name="T73" fmla="*/ 115 h 791"/>
                  <a:gd name="T74" fmla="*/ 337 w 772"/>
                  <a:gd name="T75" fmla="*/ 0 h 791"/>
                  <a:gd name="T76" fmla="*/ 233 w 772"/>
                  <a:gd name="T77" fmla="*/ 34 h 791"/>
                  <a:gd name="T78" fmla="*/ 224 w 772"/>
                  <a:gd name="T79" fmla="*/ 48 h 791"/>
                  <a:gd name="T80" fmla="*/ 213 w 772"/>
                  <a:gd name="T81" fmla="*/ 60 h 791"/>
                  <a:gd name="T82" fmla="*/ 186 w 772"/>
                  <a:gd name="T83" fmla="*/ 48 h 791"/>
                  <a:gd name="T84" fmla="*/ 124 w 772"/>
                  <a:gd name="T85" fmla="*/ 46 h 791"/>
                  <a:gd name="T86" fmla="*/ 12 w 772"/>
                  <a:gd name="T87" fmla="*/ 97 h 791"/>
                  <a:gd name="T88" fmla="*/ 41 w 772"/>
                  <a:gd name="T89" fmla="*/ 198 h 791"/>
                  <a:gd name="T90" fmla="*/ 0 w 772"/>
                  <a:gd name="T91" fmla="*/ 211 h 791"/>
                  <a:gd name="T92" fmla="*/ 60 w 772"/>
                  <a:gd name="T93" fmla="*/ 275 h 79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72"/>
                  <a:gd name="T142" fmla="*/ 0 h 791"/>
                  <a:gd name="T143" fmla="*/ 772 w 772"/>
                  <a:gd name="T144" fmla="*/ 791 h 79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72" h="791">
                    <a:moveTo>
                      <a:pt x="60" y="275"/>
                    </a:moveTo>
                    <a:lnTo>
                      <a:pt x="61" y="278"/>
                    </a:lnTo>
                    <a:lnTo>
                      <a:pt x="64" y="280"/>
                    </a:lnTo>
                    <a:lnTo>
                      <a:pt x="74" y="277"/>
                    </a:lnTo>
                    <a:lnTo>
                      <a:pt x="100" y="262"/>
                    </a:lnTo>
                    <a:lnTo>
                      <a:pt x="129" y="243"/>
                    </a:lnTo>
                    <a:lnTo>
                      <a:pt x="140" y="235"/>
                    </a:lnTo>
                    <a:lnTo>
                      <a:pt x="147" y="234"/>
                    </a:lnTo>
                    <a:lnTo>
                      <a:pt x="155" y="238"/>
                    </a:lnTo>
                    <a:lnTo>
                      <a:pt x="169" y="245"/>
                    </a:lnTo>
                    <a:lnTo>
                      <a:pt x="195" y="251"/>
                    </a:lnTo>
                    <a:lnTo>
                      <a:pt x="212" y="277"/>
                    </a:lnTo>
                    <a:lnTo>
                      <a:pt x="229" y="297"/>
                    </a:lnTo>
                    <a:lnTo>
                      <a:pt x="241" y="320"/>
                    </a:lnTo>
                    <a:lnTo>
                      <a:pt x="249" y="352"/>
                    </a:lnTo>
                    <a:lnTo>
                      <a:pt x="252" y="368"/>
                    </a:lnTo>
                    <a:lnTo>
                      <a:pt x="264" y="381"/>
                    </a:lnTo>
                    <a:lnTo>
                      <a:pt x="280" y="397"/>
                    </a:lnTo>
                    <a:lnTo>
                      <a:pt x="298" y="411"/>
                    </a:lnTo>
                    <a:lnTo>
                      <a:pt x="338" y="437"/>
                    </a:lnTo>
                    <a:lnTo>
                      <a:pt x="366" y="457"/>
                    </a:lnTo>
                    <a:lnTo>
                      <a:pt x="381" y="474"/>
                    </a:lnTo>
                    <a:lnTo>
                      <a:pt x="401" y="492"/>
                    </a:lnTo>
                    <a:lnTo>
                      <a:pt x="410" y="500"/>
                    </a:lnTo>
                    <a:lnTo>
                      <a:pt x="421" y="505"/>
                    </a:lnTo>
                    <a:lnTo>
                      <a:pt x="432" y="508"/>
                    </a:lnTo>
                    <a:lnTo>
                      <a:pt x="443" y="505"/>
                    </a:lnTo>
                    <a:lnTo>
                      <a:pt x="461" y="511"/>
                    </a:lnTo>
                    <a:lnTo>
                      <a:pt x="473" y="521"/>
                    </a:lnTo>
                    <a:lnTo>
                      <a:pt x="481" y="535"/>
                    </a:lnTo>
                    <a:lnTo>
                      <a:pt x="490" y="552"/>
                    </a:lnTo>
                    <a:lnTo>
                      <a:pt x="503" y="558"/>
                    </a:lnTo>
                    <a:lnTo>
                      <a:pt x="521" y="565"/>
                    </a:lnTo>
                    <a:lnTo>
                      <a:pt x="549" y="569"/>
                    </a:lnTo>
                    <a:lnTo>
                      <a:pt x="553" y="592"/>
                    </a:lnTo>
                    <a:lnTo>
                      <a:pt x="561" y="611"/>
                    </a:lnTo>
                    <a:lnTo>
                      <a:pt x="581" y="614"/>
                    </a:lnTo>
                    <a:lnTo>
                      <a:pt x="598" y="623"/>
                    </a:lnTo>
                    <a:lnTo>
                      <a:pt x="610" y="637"/>
                    </a:lnTo>
                    <a:lnTo>
                      <a:pt x="621" y="654"/>
                    </a:lnTo>
                    <a:lnTo>
                      <a:pt x="638" y="692"/>
                    </a:lnTo>
                    <a:lnTo>
                      <a:pt x="650" y="729"/>
                    </a:lnTo>
                    <a:lnTo>
                      <a:pt x="646" y="731"/>
                    </a:lnTo>
                    <a:lnTo>
                      <a:pt x="638" y="734"/>
                    </a:lnTo>
                    <a:lnTo>
                      <a:pt x="632" y="738"/>
                    </a:lnTo>
                    <a:lnTo>
                      <a:pt x="627" y="740"/>
                    </a:lnTo>
                    <a:lnTo>
                      <a:pt x="623" y="764"/>
                    </a:lnTo>
                    <a:lnTo>
                      <a:pt x="615" y="788"/>
                    </a:lnTo>
                    <a:lnTo>
                      <a:pt x="627" y="791"/>
                    </a:lnTo>
                    <a:lnTo>
                      <a:pt x="637" y="788"/>
                    </a:lnTo>
                    <a:lnTo>
                      <a:pt x="644" y="780"/>
                    </a:lnTo>
                    <a:lnTo>
                      <a:pt x="649" y="768"/>
                    </a:lnTo>
                    <a:lnTo>
                      <a:pt x="657" y="743"/>
                    </a:lnTo>
                    <a:lnTo>
                      <a:pt x="663" y="723"/>
                    </a:lnTo>
                    <a:lnTo>
                      <a:pt x="663" y="718"/>
                    </a:lnTo>
                    <a:lnTo>
                      <a:pt x="667" y="714"/>
                    </a:lnTo>
                    <a:lnTo>
                      <a:pt x="678" y="706"/>
                    </a:lnTo>
                    <a:lnTo>
                      <a:pt x="698" y="694"/>
                    </a:lnTo>
                    <a:lnTo>
                      <a:pt x="695" y="675"/>
                    </a:lnTo>
                    <a:lnTo>
                      <a:pt x="692" y="658"/>
                    </a:lnTo>
                    <a:lnTo>
                      <a:pt x="681" y="655"/>
                    </a:lnTo>
                    <a:lnTo>
                      <a:pt x="669" y="649"/>
                    </a:lnTo>
                    <a:lnTo>
                      <a:pt x="650" y="634"/>
                    </a:lnTo>
                    <a:lnTo>
                      <a:pt x="653" y="617"/>
                    </a:lnTo>
                    <a:lnTo>
                      <a:pt x="661" y="597"/>
                    </a:lnTo>
                    <a:lnTo>
                      <a:pt x="670" y="577"/>
                    </a:lnTo>
                    <a:lnTo>
                      <a:pt x="680" y="565"/>
                    </a:lnTo>
                    <a:lnTo>
                      <a:pt x="704" y="569"/>
                    </a:lnTo>
                    <a:lnTo>
                      <a:pt x="730" y="581"/>
                    </a:lnTo>
                    <a:lnTo>
                      <a:pt x="753" y="598"/>
                    </a:lnTo>
                    <a:lnTo>
                      <a:pt x="769" y="617"/>
                    </a:lnTo>
                    <a:lnTo>
                      <a:pt x="772" y="605"/>
                    </a:lnTo>
                    <a:lnTo>
                      <a:pt x="770" y="592"/>
                    </a:lnTo>
                    <a:lnTo>
                      <a:pt x="766" y="581"/>
                    </a:lnTo>
                    <a:lnTo>
                      <a:pt x="758" y="572"/>
                    </a:lnTo>
                    <a:lnTo>
                      <a:pt x="737" y="557"/>
                    </a:lnTo>
                    <a:lnTo>
                      <a:pt x="715" y="546"/>
                    </a:lnTo>
                    <a:lnTo>
                      <a:pt x="657" y="518"/>
                    </a:lnTo>
                    <a:lnTo>
                      <a:pt x="597" y="488"/>
                    </a:lnTo>
                    <a:lnTo>
                      <a:pt x="604" y="472"/>
                    </a:lnTo>
                    <a:lnTo>
                      <a:pt x="615" y="457"/>
                    </a:lnTo>
                    <a:lnTo>
                      <a:pt x="598" y="452"/>
                    </a:lnTo>
                    <a:lnTo>
                      <a:pt x="581" y="452"/>
                    </a:lnTo>
                    <a:lnTo>
                      <a:pt x="566" y="452"/>
                    </a:lnTo>
                    <a:lnTo>
                      <a:pt x="549" y="452"/>
                    </a:lnTo>
                    <a:lnTo>
                      <a:pt x="530" y="445"/>
                    </a:lnTo>
                    <a:lnTo>
                      <a:pt x="513" y="437"/>
                    </a:lnTo>
                    <a:lnTo>
                      <a:pt x="498" y="425"/>
                    </a:lnTo>
                    <a:lnTo>
                      <a:pt x="484" y="412"/>
                    </a:lnTo>
                    <a:lnTo>
                      <a:pt x="473" y="397"/>
                    </a:lnTo>
                    <a:lnTo>
                      <a:pt x="464" y="380"/>
                    </a:lnTo>
                    <a:lnTo>
                      <a:pt x="458" y="363"/>
                    </a:lnTo>
                    <a:lnTo>
                      <a:pt x="455" y="346"/>
                    </a:lnTo>
                    <a:lnTo>
                      <a:pt x="452" y="334"/>
                    </a:lnTo>
                    <a:lnTo>
                      <a:pt x="447" y="325"/>
                    </a:lnTo>
                    <a:lnTo>
                      <a:pt x="432" y="306"/>
                    </a:lnTo>
                    <a:lnTo>
                      <a:pt x="393" y="277"/>
                    </a:lnTo>
                    <a:lnTo>
                      <a:pt x="375" y="262"/>
                    </a:lnTo>
                    <a:lnTo>
                      <a:pt x="363" y="245"/>
                    </a:lnTo>
                    <a:lnTo>
                      <a:pt x="360" y="235"/>
                    </a:lnTo>
                    <a:lnTo>
                      <a:pt x="358" y="223"/>
                    </a:lnTo>
                    <a:lnTo>
                      <a:pt x="361" y="212"/>
                    </a:lnTo>
                    <a:lnTo>
                      <a:pt x="366" y="198"/>
                    </a:lnTo>
                    <a:lnTo>
                      <a:pt x="358" y="180"/>
                    </a:lnTo>
                    <a:lnTo>
                      <a:pt x="355" y="152"/>
                    </a:lnTo>
                    <a:lnTo>
                      <a:pt x="369" y="138"/>
                    </a:lnTo>
                    <a:lnTo>
                      <a:pt x="387" y="128"/>
                    </a:lnTo>
                    <a:lnTo>
                      <a:pt x="404" y="117"/>
                    </a:lnTo>
                    <a:lnTo>
                      <a:pt x="420" y="105"/>
                    </a:lnTo>
                    <a:lnTo>
                      <a:pt x="429" y="112"/>
                    </a:lnTo>
                    <a:lnTo>
                      <a:pt x="438" y="115"/>
                    </a:lnTo>
                    <a:lnTo>
                      <a:pt x="457" y="119"/>
                    </a:lnTo>
                    <a:lnTo>
                      <a:pt x="437" y="62"/>
                    </a:lnTo>
                    <a:lnTo>
                      <a:pt x="337" y="0"/>
                    </a:lnTo>
                    <a:lnTo>
                      <a:pt x="277" y="34"/>
                    </a:lnTo>
                    <a:lnTo>
                      <a:pt x="247" y="28"/>
                    </a:lnTo>
                    <a:lnTo>
                      <a:pt x="233" y="34"/>
                    </a:lnTo>
                    <a:lnTo>
                      <a:pt x="227" y="39"/>
                    </a:lnTo>
                    <a:lnTo>
                      <a:pt x="224" y="43"/>
                    </a:lnTo>
                    <a:lnTo>
                      <a:pt x="224" y="48"/>
                    </a:lnTo>
                    <a:lnTo>
                      <a:pt x="223" y="52"/>
                    </a:lnTo>
                    <a:lnTo>
                      <a:pt x="221" y="55"/>
                    </a:lnTo>
                    <a:lnTo>
                      <a:pt x="213" y="60"/>
                    </a:lnTo>
                    <a:lnTo>
                      <a:pt x="203" y="65"/>
                    </a:lnTo>
                    <a:lnTo>
                      <a:pt x="194" y="52"/>
                    </a:lnTo>
                    <a:lnTo>
                      <a:pt x="186" y="48"/>
                    </a:lnTo>
                    <a:lnTo>
                      <a:pt x="174" y="46"/>
                    </a:lnTo>
                    <a:lnTo>
                      <a:pt x="154" y="92"/>
                    </a:lnTo>
                    <a:lnTo>
                      <a:pt x="124" y="46"/>
                    </a:lnTo>
                    <a:lnTo>
                      <a:pt x="107" y="55"/>
                    </a:lnTo>
                    <a:lnTo>
                      <a:pt x="107" y="83"/>
                    </a:lnTo>
                    <a:lnTo>
                      <a:pt x="12" y="97"/>
                    </a:lnTo>
                    <a:lnTo>
                      <a:pt x="52" y="157"/>
                    </a:lnTo>
                    <a:lnTo>
                      <a:pt x="18" y="175"/>
                    </a:lnTo>
                    <a:lnTo>
                      <a:pt x="41" y="198"/>
                    </a:lnTo>
                    <a:lnTo>
                      <a:pt x="9" y="202"/>
                    </a:lnTo>
                    <a:lnTo>
                      <a:pt x="1" y="205"/>
                    </a:lnTo>
                    <a:lnTo>
                      <a:pt x="0" y="211"/>
                    </a:lnTo>
                    <a:lnTo>
                      <a:pt x="6" y="248"/>
                    </a:lnTo>
                    <a:lnTo>
                      <a:pt x="37" y="278"/>
                    </a:lnTo>
                    <a:lnTo>
                      <a:pt x="60" y="27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1" name="Freeform 1369"/>
              <p:cNvSpPr>
                <a:spLocks/>
              </p:cNvSpPr>
              <p:nvPr/>
            </p:nvSpPr>
            <p:spPr bwMode="auto">
              <a:xfrm>
                <a:off x="4157" y="3258"/>
                <a:ext cx="772" cy="791"/>
              </a:xfrm>
              <a:custGeom>
                <a:avLst/>
                <a:gdLst>
                  <a:gd name="T0" fmla="*/ 64 w 772"/>
                  <a:gd name="T1" fmla="*/ 280 h 791"/>
                  <a:gd name="T2" fmla="*/ 129 w 772"/>
                  <a:gd name="T3" fmla="*/ 243 h 791"/>
                  <a:gd name="T4" fmla="*/ 155 w 772"/>
                  <a:gd name="T5" fmla="*/ 238 h 791"/>
                  <a:gd name="T6" fmla="*/ 212 w 772"/>
                  <a:gd name="T7" fmla="*/ 277 h 791"/>
                  <a:gd name="T8" fmla="*/ 249 w 772"/>
                  <a:gd name="T9" fmla="*/ 352 h 791"/>
                  <a:gd name="T10" fmla="*/ 280 w 772"/>
                  <a:gd name="T11" fmla="*/ 397 h 791"/>
                  <a:gd name="T12" fmla="*/ 366 w 772"/>
                  <a:gd name="T13" fmla="*/ 457 h 791"/>
                  <a:gd name="T14" fmla="*/ 410 w 772"/>
                  <a:gd name="T15" fmla="*/ 500 h 791"/>
                  <a:gd name="T16" fmla="*/ 443 w 772"/>
                  <a:gd name="T17" fmla="*/ 505 h 791"/>
                  <a:gd name="T18" fmla="*/ 481 w 772"/>
                  <a:gd name="T19" fmla="*/ 535 h 791"/>
                  <a:gd name="T20" fmla="*/ 521 w 772"/>
                  <a:gd name="T21" fmla="*/ 565 h 791"/>
                  <a:gd name="T22" fmla="*/ 561 w 772"/>
                  <a:gd name="T23" fmla="*/ 611 h 791"/>
                  <a:gd name="T24" fmla="*/ 610 w 772"/>
                  <a:gd name="T25" fmla="*/ 637 h 791"/>
                  <a:gd name="T26" fmla="*/ 650 w 772"/>
                  <a:gd name="T27" fmla="*/ 729 h 791"/>
                  <a:gd name="T28" fmla="*/ 632 w 772"/>
                  <a:gd name="T29" fmla="*/ 738 h 791"/>
                  <a:gd name="T30" fmla="*/ 615 w 772"/>
                  <a:gd name="T31" fmla="*/ 788 h 791"/>
                  <a:gd name="T32" fmla="*/ 644 w 772"/>
                  <a:gd name="T33" fmla="*/ 780 h 791"/>
                  <a:gd name="T34" fmla="*/ 663 w 772"/>
                  <a:gd name="T35" fmla="*/ 723 h 791"/>
                  <a:gd name="T36" fmla="*/ 678 w 772"/>
                  <a:gd name="T37" fmla="*/ 706 h 791"/>
                  <a:gd name="T38" fmla="*/ 692 w 772"/>
                  <a:gd name="T39" fmla="*/ 658 h 791"/>
                  <a:gd name="T40" fmla="*/ 650 w 772"/>
                  <a:gd name="T41" fmla="*/ 634 h 791"/>
                  <a:gd name="T42" fmla="*/ 670 w 772"/>
                  <a:gd name="T43" fmla="*/ 577 h 791"/>
                  <a:gd name="T44" fmla="*/ 730 w 772"/>
                  <a:gd name="T45" fmla="*/ 581 h 791"/>
                  <a:gd name="T46" fmla="*/ 772 w 772"/>
                  <a:gd name="T47" fmla="*/ 605 h 791"/>
                  <a:gd name="T48" fmla="*/ 758 w 772"/>
                  <a:gd name="T49" fmla="*/ 572 h 791"/>
                  <a:gd name="T50" fmla="*/ 657 w 772"/>
                  <a:gd name="T51" fmla="*/ 518 h 791"/>
                  <a:gd name="T52" fmla="*/ 615 w 772"/>
                  <a:gd name="T53" fmla="*/ 457 h 791"/>
                  <a:gd name="T54" fmla="*/ 566 w 772"/>
                  <a:gd name="T55" fmla="*/ 452 h 791"/>
                  <a:gd name="T56" fmla="*/ 513 w 772"/>
                  <a:gd name="T57" fmla="*/ 437 h 791"/>
                  <a:gd name="T58" fmla="*/ 473 w 772"/>
                  <a:gd name="T59" fmla="*/ 397 h 791"/>
                  <a:gd name="T60" fmla="*/ 455 w 772"/>
                  <a:gd name="T61" fmla="*/ 346 h 791"/>
                  <a:gd name="T62" fmla="*/ 432 w 772"/>
                  <a:gd name="T63" fmla="*/ 306 h 791"/>
                  <a:gd name="T64" fmla="*/ 363 w 772"/>
                  <a:gd name="T65" fmla="*/ 245 h 791"/>
                  <a:gd name="T66" fmla="*/ 361 w 772"/>
                  <a:gd name="T67" fmla="*/ 212 h 791"/>
                  <a:gd name="T68" fmla="*/ 355 w 772"/>
                  <a:gd name="T69" fmla="*/ 152 h 791"/>
                  <a:gd name="T70" fmla="*/ 404 w 772"/>
                  <a:gd name="T71" fmla="*/ 117 h 791"/>
                  <a:gd name="T72" fmla="*/ 438 w 772"/>
                  <a:gd name="T73" fmla="*/ 115 h 791"/>
                  <a:gd name="T74" fmla="*/ 337 w 772"/>
                  <a:gd name="T75" fmla="*/ 0 h 791"/>
                  <a:gd name="T76" fmla="*/ 233 w 772"/>
                  <a:gd name="T77" fmla="*/ 34 h 791"/>
                  <a:gd name="T78" fmla="*/ 224 w 772"/>
                  <a:gd name="T79" fmla="*/ 48 h 791"/>
                  <a:gd name="T80" fmla="*/ 213 w 772"/>
                  <a:gd name="T81" fmla="*/ 60 h 791"/>
                  <a:gd name="T82" fmla="*/ 186 w 772"/>
                  <a:gd name="T83" fmla="*/ 48 h 791"/>
                  <a:gd name="T84" fmla="*/ 124 w 772"/>
                  <a:gd name="T85" fmla="*/ 46 h 791"/>
                  <a:gd name="T86" fmla="*/ 12 w 772"/>
                  <a:gd name="T87" fmla="*/ 97 h 791"/>
                  <a:gd name="T88" fmla="*/ 41 w 772"/>
                  <a:gd name="T89" fmla="*/ 198 h 791"/>
                  <a:gd name="T90" fmla="*/ 0 w 772"/>
                  <a:gd name="T91" fmla="*/ 211 h 791"/>
                  <a:gd name="T92" fmla="*/ 60 w 772"/>
                  <a:gd name="T93" fmla="*/ 275 h 79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72"/>
                  <a:gd name="T142" fmla="*/ 0 h 791"/>
                  <a:gd name="T143" fmla="*/ 772 w 772"/>
                  <a:gd name="T144" fmla="*/ 791 h 79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72" h="791">
                    <a:moveTo>
                      <a:pt x="60" y="275"/>
                    </a:moveTo>
                    <a:lnTo>
                      <a:pt x="61" y="278"/>
                    </a:lnTo>
                    <a:lnTo>
                      <a:pt x="64" y="280"/>
                    </a:lnTo>
                    <a:lnTo>
                      <a:pt x="74" y="277"/>
                    </a:lnTo>
                    <a:lnTo>
                      <a:pt x="100" y="262"/>
                    </a:lnTo>
                    <a:lnTo>
                      <a:pt x="129" y="243"/>
                    </a:lnTo>
                    <a:lnTo>
                      <a:pt x="140" y="235"/>
                    </a:lnTo>
                    <a:lnTo>
                      <a:pt x="147" y="234"/>
                    </a:lnTo>
                    <a:lnTo>
                      <a:pt x="155" y="238"/>
                    </a:lnTo>
                    <a:lnTo>
                      <a:pt x="169" y="245"/>
                    </a:lnTo>
                    <a:lnTo>
                      <a:pt x="195" y="251"/>
                    </a:lnTo>
                    <a:lnTo>
                      <a:pt x="212" y="277"/>
                    </a:lnTo>
                    <a:lnTo>
                      <a:pt x="229" y="297"/>
                    </a:lnTo>
                    <a:lnTo>
                      <a:pt x="241" y="320"/>
                    </a:lnTo>
                    <a:lnTo>
                      <a:pt x="249" y="352"/>
                    </a:lnTo>
                    <a:lnTo>
                      <a:pt x="252" y="368"/>
                    </a:lnTo>
                    <a:lnTo>
                      <a:pt x="264" y="381"/>
                    </a:lnTo>
                    <a:lnTo>
                      <a:pt x="280" y="397"/>
                    </a:lnTo>
                    <a:lnTo>
                      <a:pt x="298" y="411"/>
                    </a:lnTo>
                    <a:lnTo>
                      <a:pt x="338" y="437"/>
                    </a:lnTo>
                    <a:lnTo>
                      <a:pt x="366" y="457"/>
                    </a:lnTo>
                    <a:lnTo>
                      <a:pt x="381" y="474"/>
                    </a:lnTo>
                    <a:lnTo>
                      <a:pt x="401" y="492"/>
                    </a:lnTo>
                    <a:lnTo>
                      <a:pt x="410" y="500"/>
                    </a:lnTo>
                    <a:lnTo>
                      <a:pt x="421" y="505"/>
                    </a:lnTo>
                    <a:lnTo>
                      <a:pt x="432" y="508"/>
                    </a:lnTo>
                    <a:lnTo>
                      <a:pt x="443" y="505"/>
                    </a:lnTo>
                    <a:lnTo>
                      <a:pt x="461" y="511"/>
                    </a:lnTo>
                    <a:lnTo>
                      <a:pt x="473" y="521"/>
                    </a:lnTo>
                    <a:lnTo>
                      <a:pt x="481" y="535"/>
                    </a:lnTo>
                    <a:lnTo>
                      <a:pt x="490" y="552"/>
                    </a:lnTo>
                    <a:lnTo>
                      <a:pt x="503" y="558"/>
                    </a:lnTo>
                    <a:lnTo>
                      <a:pt x="521" y="565"/>
                    </a:lnTo>
                    <a:lnTo>
                      <a:pt x="549" y="569"/>
                    </a:lnTo>
                    <a:lnTo>
                      <a:pt x="553" y="592"/>
                    </a:lnTo>
                    <a:lnTo>
                      <a:pt x="561" y="611"/>
                    </a:lnTo>
                    <a:lnTo>
                      <a:pt x="581" y="614"/>
                    </a:lnTo>
                    <a:lnTo>
                      <a:pt x="598" y="623"/>
                    </a:lnTo>
                    <a:lnTo>
                      <a:pt x="610" y="637"/>
                    </a:lnTo>
                    <a:lnTo>
                      <a:pt x="621" y="654"/>
                    </a:lnTo>
                    <a:lnTo>
                      <a:pt x="638" y="692"/>
                    </a:lnTo>
                    <a:lnTo>
                      <a:pt x="650" y="729"/>
                    </a:lnTo>
                    <a:lnTo>
                      <a:pt x="646" y="731"/>
                    </a:lnTo>
                    <a:lnTo>
                      <a:pt x="638" y="734"/>
                    </a:lnTo>
                    <a:lnTo>
                      <a:pt x="632" y="738"/>
                    </a:lnTo>
                    <a:lnTo>
                      <a:pt x="627" y="740"/>
                    </a:lnTo>
                    <a:lnTo>
                      <a:pt x="623" y="764"/>
                    </a:lnTo>
                    <a:lnTo>
                      <a:pt x="615" y="788"/>
                    </a:lnTo>
                    <a:lnTo>
                      <a:pt x="627" y="791"/>
                    </a:lnTo>
                    <a:lnTo>
                      <a:pt x="637" y="788"/>
                    </a:lnTo>
                    <a:lnTo>
                      <a:pt x="644" y="780"/>
                    </a:lnTo>
                    <a:lnTo>
                      <a:pt x="649" y="768"/>
                    </a:lnTo>
                    <a:lnTo>
                      <a:pt x="657" y="743"/>
                    </a:lnTo>
                    <a:lnTo>
                      <a:pt x="663" y="723"/>
                    </a:lnTo>
                    <a:lnTo>
                      <a:pt x="663" y="718"/>
                    </a:lnTo>
                    <a:lnTo>
                      <a:pt x="667" y="714"/>
                    </a:lnTo>
                    <a:lnTo>
                      <a:pt x="678" y="706"/>
                    </a:lnTo>
                    <a:lnTo>
                      <a:pt x="698" y="694"/>
                    </a:lnTo>
                    <a:lnTo>
                      <a:pt x="695" y="675"/>
                    </a:lnTo>
                    <a:lnTo>
                      <a:pt x="692" y="658"/>
                    </a:lnTo>
                    <a:lnTo>
                      <a:pt x="681" y="655"/>
                    </a:lnTo>
                    <a:lnTo>
                      <a:pt x="669" y="649"/>
                    </a:lnTo>
                    <a:lnTo>
                      <a:pt x="650" y="634"/>
                    </a:lnTo>
                    <a:lnTo>
                      <a:pt x="653" y="617"/>
                    </a:lnTo>
                    <a:lnTo>
                      <a:pt x="661" y="597"/>
                    </a:lnTo>
                    <a:lnTo>
                      <a:pt x="670" y="577"/>
                    </a:lnTo>
                    <a:lnTo>
                      <a:pt x="680" y="565"/>
                    </a:lnTo>
                    <a:lnTo>
                      <a:pt x="704" y="569"/>
                    </a:lnTo>
                    <a:lnTo>
                      <a:pt x="730" y="581"/>
                    </a:lnTo>
                    <a:lnTo>
                      <a:pt x="753" y="598"/>
                    </a:lnTo>
                    <a:lnTo>
                      <a:pt x="769" y="617"/>
                    </a:lnTo>
                    <a:lnTo>
                      <a:pt x="772" y="605"/>
                    </a:lnTo>
                    <a:lnTo>
                      <a:pt x="770" y="592"/>
                    </a:lnTo>
                    <a:lnTo>
                      <a:pt x="766" y="581"/>
                    </a:lnTo>
                    <a:lnTo>
                      <a:pt x="758" y="572"/>
                    </a:lnTo>
                    <a:lnTo>
                      <a:pt x="737" y="557"/>
                    </a:lnTo>
                    <a:lnTo>
                      <a:pt x="715" y="546"/>
                    </a:lnTo>
                    <a:lnTo>
                      <a:pt x="657" y="518"/>
                    </a:lnTo>
                    <a:lnTo>
                      <a:pt x="597" y="488"/>
                    </a:lnTo>
                    <a:lnTo>
                      <a:pt x="604" y="472"/>
                    </a:lnTo>
                    <a:lnTo>
                      <a:pt x="615" y="457"/>
                    </a:lnTo>
                    <a:lnTo>
                      <a:pt x="598" y="452"/>
                    </a:lnTo>
                    <a:lnTo>
                      <a:pt x="581" y="452"/>
                    </a:lnTo>
                    <a:lnTo>
                      <a:pt x="566" y="452"/>
                    </a:lnTo>
                    <a:lnTo>
                      <a:pt x="549" y="452"/>
                    </a:lnTo>
                    <a:lnTo>
                      <a:pt x="530" y="445"/>
                    </a:lnTo>
                    <a:lnTo>
                      <a:pt x="513" y="437"/>
                    </a:lnTo>
                    <a:lnTo>
                      <a:pt x="498" y="425"/>
                    </a:lnTo>
                    <a:lnTo>
                      <a:pt x="484" y="412"/>
                    </a:lnTo>
                    <a:lnTo>
                      <a:pt x="473" y="397"/>
                    </a:lnTo>
                    <a:lnTo>
                      <a:pt x="464" y="380"/>
                    </a:lnTo>
                    <a:lnTo>
                      <a:pt x="458" y="363"/>
                    </a:lnTo>
                    <a:lnTo>
                      <a:pt x="455" y="346"/>
                    </a:lnTo>
                    <a:lnTo>
                      <a:pt x="452" y="334"/>
                    </a:lnTo>
                    <a:lnTo>
                      <a:pt x="447" y="325"/>
                    </a:lnTo>
                    <a:lnTo>
                      <a:pt x="432" y="306"/>
                    </a:lnTo>
                    <a:lnTo>
                      <a:pt x="393" y="277"/>
                    </a:lnTo>
                    <a:lnTo>
                      <a:pt x="375" y="262"/>
                    </a:lnTo>
                    <a:lnTo>
                      <a:pt x="363" y="245"/>
                    </a:lnTo>
                    <a:lnTo>
                      <a:pt x="360" y="235"/>
                    </a:lnTo>
                    <a:lnTo>
                      <a:pt x="358" y="223"/>
                    </a:lnTo>
                    <a:lnTo>
                      <a:pt x="361" y="212"/>
                    </a:lnTo>
                    <a:lnTo>
                      <a:pt x="366" y="198"/>
                    </a:lnTo>
                    <a:lnTo>
                      <a:pt x="358" y="180"/>
                    </a:lnTo>
                    <a:lnTo>
                      <a:pt x="355" y="152"/>
                    </a:lnTo>
                    <a:lnTo>
                      <a:pt x="369" y="138"/>
                    </a:lnTo>
                    <a:lnTo>
                      <a:pt x="387" y="128"/>
                    </a:lnTo>
                    <a:lnTo>
                      <a:pt x="404" y="117"/>
                    </a:lnTo>
                    <a:lnTo>
                      <a:pt x="420" y="105"/>
                    </a:lnTo>
                    <a:lnTo>
                      <a:pt x="429" y="112"/>
                    </a:lnTo>
                    <a:lnTo>
                      <a:pt x="438" y="115"/>
                    </a:lnTo>
                    <a:lnTo>
                      <a:pt x="457" y="119"/>
                    </a:lnTo>
                    <a:lnTo>
                      <a:pt x="437" y="62"/>
                    </a:lnTo>
                    <a:lnTo>
                      <a:pt x="337" y="0"/>
                    </a:lnTo>
                    <a:lnTo>
                      <a:pt x="277" y="34"/>
                    </a:lnTo>
                    <a:lnTo>
                      <a:pt x="247" y="28"/>
                    </a:lnTo>
                    <a:lnTo>
                      <a:pt x="233" y="34"/>
                    </a:lnTo>
                    <a:lnTo>
                      <a:pt x="227" y="39"/>
                    </a:lnTo>
                    <a:lnTo>
                      <a:pt x="224" y="43"/>
                    </a:lnTo>
                    <a:lnTo>
                      <a:pt x="224" y="48"/>
                    </a:lnTo>
                    <a:lnTo>
                      <a:pt x="223" y="52"/>
                    </a:lnTo>
                    <a:lnTo>
                      <a:pt x="221" y="55"/>
                    </a:lnTo>
                    <a:lnTo>
                      <a:pt x="213" y="60"/>
                    </a:lnTo>
                    <a:lnTo>
                      <a:pt x="203" y="65"/>
                    </a:lnTo>
                    <a:lnTo>
                      <a:pt x="194" y="52"/>
                    </a:lnTo>
                    <a:lnTo>
                      <a:pt x="186" y="48"/>
                    </a:lnTo>
                    <a:lnTo>
                      <a:pt x="174" y="46"/>
                    </a:lnTo>
                    <a:lnTo>
                      <a:pt x="154" y="92"/>
                    </a:lnTo>
                    <a:lnTo>
                      <a:pt x="124" y="46"/>
                    </a:lnTo>
                    <a:lnTo>
                      <a:pt x="107" y="55"/>
                    </a:lnTo>
                    <a:lnTo>
                      <a:pt x="107" y="83"/>
                    </a:lnTo>
                    <a:lnTo>
                      <a:pt x="12" y="97"/>
                    </a:lnTo>
                    <a:lnTo>
                      <a:pt x="52" y="157"/>
                    </a:lnTo>
                    <a:lnTo>
                      <a:pt x="18" y="175"/>
                    </a:lnTo>
                    <a:lnTo>
                      <a:pt x="41" y="198"/>
                    </a:lnTo>
                    <a:lnTo>
                      <a:pt x="9" y="202"/>
                    </a:lnTo>
                    <a:lnTo>
                      <a:pt x="1" y="205"/>
                    </a:lnTo>
                    <a:lnTo>
                      <a:pt x="0" y="211"/>
                    </a:lnTo>
                    <a:lnTo>
                      <a:pt x="6" y="248"/>
                    </a:lnTo>
                    <a:lnTo>
                      <a:pt x="37" y="278"/>
                    </a:lnTo>
                    <a:lnTo>
                      <a:pt x="60" y="27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2" name="Freeform 1370"/>
              <p:cNvSpPr>
                <a:spLocks/>
              </p:cNvSpPr>
              <p:nvPr/>
            </p:nvSpPr>
            <p:spPr bwMode="auto">
              <a:xfrm>
                <a:off x="4686" y="4230"/>
                <a:ext cx="15" cy="17"/>
              </a:xfrm>
              <a:custGeom>
                <a:avLst/>
                <a:gdLst>
                  <a:gd name="T0" fmla="*/ 9 w 15"/>
                  <a:gd name="T1" fmla="*/ 17 h 17"/>
                  <a:gd name="T2" fmla="*/ 0 w 15"/>
                  <a:gd name="T3" fmla="*/ 12 h 17"/>
                  <a:gd name="T4" fmla="*/ 0 w 15"/>
                  <a:gd name="T5" fmla="*/ 11 h 17"/>
                  <a:gd name="T6" fmla="*/ 3 w 15"/>
                  <a:gd name="T7" fmla="*/ 9 h 17"/>
                  <a:gd name="T8" fmla="*/ 4 w 15"/>
                  <a:gd name="T9" fmla="*/ 2 h 17"/>
                  <a:gd name="T10" fmla="*/ 15 w 15"/>
                  <a:gd name="T11" fmla="*/ 0 h 17"/>
                  <a:gd name="T12" fmla="*/ 9 w 1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7"/>
                  <a:gd name="T23" fmla="*/ 15 w 1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7">
                    <a:moveTo>
                      <a:pt x="9" y="17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4" y="2"/>
                    </a:lnTo>
                    <a:lnTo>
                      <a:pt x="15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3" name="Freeform 1371"/>
              <p:cNvSpPr>
                <a:spLocks/>
              </p:cNvSpPr>
              <p:nvPr/>
            </p:nvSpPr>
            <p:spPr bwMode="auto">
              <a:xfrm>
                <a:off x="4686" y="4230"/>
                <a:ext cx="15" cy="17"/>
              </a:xfrm>
              <a:custGeom>
                <a:avLst/>
                <a:gdLst>
                  <a:gd name="T0" fmla="*/ 9 w 15"/>
                  <a:gd name="T1" fmla="*/ 17 h 17"/>
                  <a:gd name="T2" fmla="*/ 0 w 15"/>
                  <a:gd name="T3" fmla="*/ 12 h 17"/>
                  <a:gd name="T4" fmla="*/ 0 w 15"/>
                  <a:gd name="T5" fmla="*/ 11 h 17"/>
                  <a:gd name="T6" fmla="*/ 3 w 15"/>
                  <a:gd name="T7" fmla="*/ 9 h 17"/>
                  <a:gd name="T8" fmla="*/ 4 w 15"/>
                  <a:gd name="T9" fmla="*/ 2 h 17"/>
                  <a:gd name="T10" fmla="*/ 15 w 15"/>
                  <a:gd name="T11" fmla="*/ 0 h 17"/>
                  <a:gd name="T12" fmla="*/ 9 w 1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7"/>
                  <a:gd name="T23" fmla="*/ 15 w 1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7">
                    <a:moveTo>
                      <a:pt x="9" y="17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4" y="2"/>
                    </a:lnTo>
                    <a:lnTo>
                      <a:pt x="15" y="0"/>
                    </a:lnTo>
                    <a:lnTo>
                      <a:pt x="9" y="1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4" name="Freeform 1372"/>
              <p:cNvSpPr>
                <a:spLocks/>
              </p:cNvSpPr>
              <p:nvPr/>
            </p:nvSpPr>
            <p:spPr bwMode="auto">
              <a:xfrm>
                <a:off x="3011" y="3526"/>
                <a:ext cx="295" cy="449"/>
              </a:xfrm>
              <a:custGeom>
                <a:avLst/>
                <a:gdLst>
                  <a:gd name="T0" fmla="*/ 227 w 295"/>
                  <a:gd name="T1" fmla="*/ 243 h 449"/>
                  <a:gd name="T2" fmla="*/ 247 w 295"/>
                  <a:gd name="T3" fmla="*/ 123 h 449"/>
                  <a:gd name="T4" fmla="*/ 295 w 295"/>
                  <a:gd name="T5" fmla="*/ 94 h 449"/>
                  <a:gd name="T6" fmla="*/ 289 w 295"/>
                  <a:gd name="T7" fmla="*/ 69 h 449"/>
                  <a:gd name="T8" fmla="*/ 195 w 295"/>
                  <a:gd name="T9" fmla="*/ 26 h 449"/>
                  <a:gd name="T10" fmla="*/ 198 w 295"/>
                  <a:gd name="T11" fmla="*/ 23 h 449"/>
                  <a:gd name="T12" fmla="*/ 206 w 295"/>
                  <a:gd name="T13" fmla="*/ 12 h 449"/>
                  <a:gd name="T14" fmla="*/ 156 w 295"/>
                  <a:gd name="T15" fmla="*/ 0 h 449"/>
                  <a:gd name="T16" fmla="*/ 156 w 295"/>
                  <a:gd name="T17" fmla="*/ 6 h 449"/>
                  <a:gd name="T18" fmla="*/ 152 w 295"/>
                  <a:gd name="T19" fmla="*/ 12 h 449"/>
                  <a:gd name="T20" fmla="*/ 135 w 295"/>
                  <a:gd name="T21" fmla="*/ 29 h 449"/>
                  <a:gd name="T22" fmla="*/ 116 w 295"/>
                  <a:gd name="T23" fmla="*/ 46 h 449"/>
                  <a:gd name="T24" fmla="*/ 104 w 295"/>
                  <a:gd name="T25" fmla="*/ 60 h 449"/>
                  <a:gd name="T26" fmla="*/ 115 w 295"/>
                  <a:gd name="T27" fmla="*/ 74 h 449"/>
                  <a:gd name="T28" fmla="*/ 116 w 295"/>
                  <a:gd name="T29" fmla="*/ 84 h 449"/>
                  <a:gd name="T30" fmla="*/ 113 w 295"/>
                  <a:gd name="T31" fmla="*/ 92 h 449"/>
                  <a:gd name="T32" fmla="*/ 106 w 295"/>
                  <a:gd name="T33" fmla="*/ 101 h 449"/>
                  <a:gd name="T34" fmla="*/ 96 w 295"/>
                  <a:gd name="T35" fmla="*/ 109 h 449"/>
                  <a:gd name="T36" fmla="*/ 90 w 295"/>
                  <a:gd name="T37" fmla="*/ 118 h 449"/>
                  <a:gd name="T38" fmla="*/ 87 w 295"/>
                  <a:gd name="T39" fmla="*/ 129 h 449"/>
                  <a:gd name="T40" fmla="*/ 90 w 295"/>
                  <a:gd name="T41" fmla="*/ 143 h 449"/>
                  <a:gd name="T42" fmla="*/ 67 w 295"/>
                  <a:gd name="T43" fmla="*/ 170 h 449"/>
                  <a:gd name="T44" fmla="*/ 46 w 295"/>
                  <a:gd name="T45" fmla="*/ 203 h 449"/>
                  <a:gd name="T46" fmla="*/ 23 w 295"/>
                  <a:gd name="T47" fmla="*/ 233 h 449"/>
                  <a:gd name="T48" fmla="*/ 0 w 295"/>
                  <a:gd name="T49" fmla="*/ 261 h 449"/>
                  <a:gd name="T50" fmla="*/ 4 w 295"/>
                  <a:gd name="T51" fmla="*/ 277 h 449"/>
                  <a:gd name="T52" fmla="*/ 13 w 295"/>
                  <a:gd name="T53" fmla="*/ 292 h 449"/>
                  <a:gd name="T54" fmla="*/ 24 w 295"/>
                  <a:gd name="T55" fmla="*/ 307 h 449"/>
                  <a:gd name="T56" fmla="*/ 38 w 295"/>
                  <a:gd name="T57" fmla="*/ 320 h 449"/>
                  <a:gd name="T58" fmla="*/ 38 w 295"/>
                  <a:gd name="T59" fmla="*/ 330 h 449"/>
                  <a:gd name="T60" fmla="*/ 35 w 295"/>
                  <a:gd name="T61" fmla="*/ 338 h 449"/>
                  <a:gd name="T62" fmla="*/ 24 w 295"/>
                  <a:gd name="T63" fmla="*/ 349 h 449"/>
                  <a:gd name="T64" fmla="*/ 16 w 295"/>
                  <a:gd name="T65" fmla="*/ 356 h 449"/>
                  <a:gd name="T66" fmla="*/ 16 w 295"/>
                  <a:gd name="T67" fmla="*/ 361 h 449"/>
                  <a:gd name="T68" fmla="*/ 21 w 295"/>
                  <a:gd name="T69" fmla="*/ 367 h 449"/>
                  <a:gd name="T70" fmla="*/ 26 w 295"/>
                  <a:gd name="T71" fmla="*/ 375 h 449"/>
                  <a:gd name="T72" fmla="*/ 27 w 295"/>
                  <a:gd name="T73" fmla="*/ 383 h 449"/>
                  <a:gd name="T74" fmla="*/ 26 w 295"/>
                  <a:gd name="T75" fmla="*/ 392 h 449"/>
                  <a:gd name="T76" fmla="*/ 23 w 295"/>
                  <a:gd name="T77" fmla="*/ 401 h 449"/>
                  <a:gd name="T78" fmla="*/ 10 w 295"/>
                  <a:gd name="T79" fmla="*/ 418 h 449"/>
                  <a:gd name="T80" fmla="*/ 0 w 295"/>
                  <a:gd name="T81" fmla="*/ 430 h 449"/>
                  <a:gd name="T82" fmla="*/ 109 w 295"/>
                  <a:gd name="T83" fmla="*/ 449 h 449"/>
                  <a:gd name="T84" fmla="*/ 160 w 295"/>
                  <a:gd name="T85" fmla="*/ 381 h 449"/>
                  <a:gd name="T86" fmla="*/ 186 w 295"/>
                  <a:gd name="T87" fmla="*/ 380 h 449"/>
                  <a:gd name="T88" fmla="*/ 195 w 295"/>
                  <a:gd name="T89" fmla="*/ 375 h 449"/>
                  <a:gd name="T90" fmla="*/ 195 w 295"/>
                  <a:gd name="T91" fmla="*/ 373 h 449"/>
                  <a:gd name="T92" fmla="*/ 190 w 295"/>
                  <a:gd name="T93" fmla="*/ 370 h 449"/>
                  <a:gd name="T94" fmla="*/ 166 w 295"/>
                  <a:gd name="T95" fmla="*/ 361 h 449"/>
                  <a:gd name="T96" fmla="*/ 192 w 295"/>
                  <a:gd name="T97" fmla="*/ 303 h 449"/>
                  <a:gd name="T98" fmla="*/ 193 w 295"/>
                  <a:gd name="T99" fmla="*/ 298 h 449"/>
                  <a:gd name="T100" fmla="*/ 192 w 295"/>
                  <a:gd name="T101" fmla="*/ 293 h 449"/>
                  <a:gd name="T102" fmla="*/ 184 w 295"/>
                  <a:gd name="T103" fmla="*/ 278 h 449"/>
                  <a:gd name="T104" fmla="*/ 178 w 295"/>
                  <a:gd name="T105" fmla="*/ 261 h 449"/>
                  <a:gd name="T106" fmla="*/ 176 w 295"/>
                  <a:gd name="T107" fmla="*/ 250 h 449"/>
                  <a:gd name="T108" fmla="*/ 180 w 295"/>
                  <a:gd name="T109" fmla="*/ 240 h 449"/>
                  <a:gd name="T110" fmla="*/ 193 w 295"/>
                  <a:gd name="T111" fmla="*/ 260 h 449"/>
                  <a:gd name="T112" fmla="*/ 227 w 295"/>
                  <a:gd name="T113" fmla="*/ 243 h 4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49"/>
                  <a:gd name="T173" fmla="*/ 295 w 295"/>
                  <a:gd name="T174" fmla="*/ 449 h 4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49">
                    <a:moveTo>
                      <a:pt x="227" y="243"/>
                    </a:moveTo>
                    <a:lnTo>
                      <a:pt x="247" y="123"/>
                    </a:lnTo>
                    <a:lnTo>
                      <a:pt x="295" y="94"/>
                    </a:lnTo>
                    <a:lnTo>
                      <a:pt x="289" y="69"/>
                    </a:lnTo>
                    <a:lnTo>
                      <a:pt x="195" y="26"/>
                    </a:lnTo>
                    <a:lnTo>
                      <a:pt x="198" y="23"/>
                    </a:lnTo>
                    <a:lnTo>
                      <a:pt x="206" y="12"/>
                    </a:lnTo>
                    <a:lnTo>
                      <a:pt x="156" y="0"/>
                    </a:lnTo>
                    <a:lnTo>
                      <a:pt x="156" y="6"/>
                    </a:lnTo>
                    <a:lnTo>
                      <a:pt x="152" y="12"/>
                    </a:lnTo>
                    <a:lnTo>
                      <a:pt x="135" y="29"/>
                    </a:lnTo>
                    <a:lnTo>
                      <a:pt x="116" y="46"/>
                    </a:lnTo>
                    <a:lnTo>
                      <a:pt x="104" y="60"/>
                    </a:lnTo>
                    <a:lnTo>
                      <a:pt x="115" y="74"/>
                    </a:lnTo>
                    <a:lnTo>
                      <a:pt x="116" y="84"/>
                    </a:lnTo>
                    <a:lnTo>
                      <a:pt x="113" y="92"/>
                    </a:lnTo>
                    <a:lnTo>
                      <a:pt x="106" y="101"/>
                    </a:lnTo>
                    <a:lnTo>
                      <a:pt x="96" y="109"/>
                    </a:lnTo>
                    <a:lnTo>
                      <a:pt x="90" y="118"/>
                    </a:lnTo>
                    <a:lnTo>
                      <a:pt x="87" y="129"/>
                    </a:lnTo>
                    <a:lnTo>
                      <a:pt x="90" y="143"/>
                    </a:lnTo>
                    <a:lnTo>
                      <a:pt x="67" y="170"/>
                    </a:lnTo>
                    <a:lnTo>
                      <a:pt x="46" y="203"/>
                    </a:lnTo>
                    <a:lnTo>
                      <a:pt x="23" y="233"/>
                    </a:lnTo>
                    <a:lnTo>
                      <a:pt x="0" y="261"/>
                    </a:lnTo>
                    <a:lnTo>
                      <a:pt x="4" y="277"/>
                    </a:lnTo>
                    <a:lnTo>
                      <a:pt x="13" y="292"/>
                    </a:lnTo>
                    <a:lnTo>
                      <a:pt x="24" y="307"/>
                    </a:lnTo>
                    <a:lnTo>
                      <a:pt x="38" y="320"/>
                    </a:lnTo>
                    <a:lnTo>
                      <a:pt x="38" y="330"/>
                    </a:lnTo>
                    <a:lnTo>
                      <a:pt x="35" y="338"/>
                    </a:lnTo>
                    <a:lnTo>
                      <a:pt x="24" y="349"/>
                    </a:lnTo>
                    <a:lnTo>
                      <a:pt x="16" y="356"/>
                    </a:lnTo>
                    <a:lnTo>
                      <a:pt x="16" y="361"/>
                    </a:lnTo>
                    <a:lnTo>
                      <a:pt x="21" y="367"/>
                    </a:lnTo>
                    <a:lnTo>
                      <a:pt x="26" y="375"/>
                    </a:lnTo>
                    <a:lnTo>
                      <a:pt x="27" y="383"/>
                    </a:lnTo>
                    <a:lnTo>
                      <a:pt x="26" y="392"/>
                    </a:lnTo>
                    <a:lnTo>
                      <a:pt x="23" y="401"/>
                    </a:lnTo>
                    <a:lnTo>
                      <a:pt x="10" y="418"/>
                    </a:lnTo>
                    <a:lnTo>
                      <a:pt x="0" y="430"/>
                    </a:lnTo>
                    <a:lnTo>
                      <a:pt x="109" y="449"/>
                    </a:lnTo>
                    <a:lnTo>
                      <a:pt x="160" y="381"/>
                    </a:lnTo>
                    <a:lnTo>
                      <a:pt x="186" y="380"/>
                    </a:lnTo>
                    <a:lnTo>
                      <a:pt x="195" y="375"/>
                    </a:lnTo>
                    <a:lnTo>
                      <a:pt x="195" y="373"/>
                    </a:lnTo>
                    <a:lnTo>
                      <a:pt x="190" y="370"/>
                    </a:lnTo>
                    <a:lnTo>
                      <a:pt x="166" y="361"/>
                    </a:lnTo>
                    <a:lnTo>
                      <a:pt x="192" y="303"/>
                    </a:lnTo>
                    <a:lnTo>
                      <a:pt x="193" y="298"/>
                    </a:lnTo>
                    <a:lnTo>
                      <a:pt x="192" y="293"/>
                    </a:lnTo>
                    <a:lnTo>
                      <a:pt x="184" y="278"/>
                    </a:lnTo>
                    <a:lnTo>
                      <a:pt x="178" y="261"/>
                    </a:lnTo>
                    <a:lnTo>
                      <a:pt x="176" y="250"/>
                    </a:lnTo>
                    <a:lnTo>
                      <a:pt x="180" y="240"/>
                    </a:lnTo>
                    <a:lnTo>
                      <a:pt x="193" y="260"/>
                    </a:lnTo>
                    <a:lnTo>
                      <a:pt x="227" y="2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5" name="Freeform 1373"/>
              <p:cNvSpPr>
                <a:spLocks/>
              </p:cNvSpPr>
              <p:nvPr/>
            </p:nvSpPr>
            <p:spPr bwMode="auto">
              <a:xfrm>
                <a:off x="3011" y="3526"/>
                <a:ext cx="295" cy="449"/>
              </a:xfrm>
              <a:custGeom>
                <a:avLst/>
                <a:gdLst>
                  <a:gd name="T0" fmla="*/ 227 w 295"/>
                  <a:gd name="T1" fmla="*/ 243 h 449"/>
                  <a:gd name="T2" fmla="*/ 247 w 295"/>
                  <a:gd name="T3" fmla="*/ 123 h 449"/>
                  <a:gd name="T4" fmla="*/ 295 w 295"/>
                  <a:gd name="T5" fmla="*/ 94 h 449"/>
                  <a:gd name="T6" fmla="*/ 289 w 295"/>
                  <a:gd name="T7" fmla="*/ 69 h 449"/>
                  <a:gd name="T8" fmla="*/ 195 w 295"/>
                  <a:gd name="T9" fmla="*/ 26 h 449"/>
                  <a:gd name="T10" fmla="*/ 198 w 295"/>
                  <a:gd name="T11" fmla="*/ 23 h 449"/>
                  <a:gd name="T12" fmla="*/ 206 w 295"/>
                  <a:gd name="T13" fmla="*/ 12 h 449"/>
                  <a:gd name="T14" fmla="*/ 156 w 295"/>
                  <a:gd name="T15" fmla="*/ 0 h 449"/>
                  <a:gd name="T16" fmla="*/ 156 w 295"/>
                  <a:gd name="T17" fmla="*/ 6 h 449"/>
                  <a:gd name="T18" fmla="*/ 152 w 295"/>
                  <a:gd name="T19" fmla="*/ 12 h 449"/>
                  <a:gd name="T20" fmla="*/ 135 w 295"/>
                  <a:gd name="T21" fmla="*/ 29 h 449"/>
                  <a:gd name="T22" fmla="*/ 116 w 295"/>
                  <a:gd name="T23" fmla="*/ 46 h 449"/>
                  <a:gd name="T24" fmla="*/ 104 w 295"/>
                  <a:gd name="T25" fmla="*/ 60 h 449"/>
                  <a:gd name="T26" fmla="*/ 115 w 295"/>
                  <a:gd name="T27" fmla="*/ 74 h 449"/>
                  <a:gd name="T28" fmla="*/ 116 w 295"/>
                  <a:gd name="T29" fmla="*/ 84 h 449"/>
                  <a:gd name="T30" fmla="*/ 113 w 295"/>
                  <a:gd name="T31" fmla="*/ 92 h 449"/>
                  <a:gd name="T32" fmla="*/ 106 w 295"/>
                  <a:gd name="T33" fmla="*/ 101 h 449"/>
                  <a:gd name="T34" fmla="*/ 96 w 295"/>
                  <a:gd name="T35" fmla="*/ 109 h 449"/>
                  <a:gd name="T36" fmla="*/ 90 w 295"/>
                  <a:gd name="T37" fmla="*/ 118 h 449"/>
                  <a:gd name="T38" fmla="*/ 87 w 295"/>
                  <a:gd name="T39" fmla="*/ 129 h 449"/>
                  <a:gd name="T40" fmla="*/ 90 w 295"/>
                  <a:gd name="T41" fmla="*/ 143 h 449"/>
                  <a:gd name="T42" fmla="*/ 67 w 295"/>
                  <a:gd name="T43" fmla="*/ 170 h 449"/>
                  <a:gd name="T44" fmla="*/ 46 w 295"/>
                  <a:gd name="T45" fmla="*/ 203 h 449"/>
                  <a:gd name="T46" fmla="*/ 23 w 295"/>
                  <a:gd name="T47" fmla="*/ 233 h 449"/>
                  <a:gd name="T48" fmla="*/ 0 w 295"/>
                  <a:gd name="T49" fmla="*/ 261 h 449"/>
                  <a:gd name="T50" fmla="*/ 4 w 295"/>
                  <a:gd name="T51" fmla="*/ 277 h 449"/>
                  <a:gd name="T52" fmla="*/ 13 w 295"/>
                  <a:gd name="T53" fmla="*/ 292 h 449"/>
                  <a:gd name="T54" fmla="*/ 24 w 295"/>
                  <a:gd name="T55" fmla="*/ 307 h 449"/>
                  <a:gd name="T56" fmla="*/ 38 w 295"/>
                  <a:gd name="T57" fmla="*/ 320 h 449"/>
                  <a:gd name="T58" fmla="*/ 38 w 295"/>
                  <a:gd name="T59" fmla="*/ 330 h 449"/>
                  <a:gd name="T60" fmla="*/ 35 w 295"/>
                  <a:gd name="T61" fmla="*/ 338 h 449"/>
                  <a:gd name="T62" fmla="*/ 24 w 295"/>
                  <a:gd name="T63" fmla="*/ 349 h 449"/>
                  <a:gd name="T64" fmla="*/ 16 w 295"/>
                  <a:gd name="T65" fmla="*/ 356 h 449"/>
                  <a:gd name="T66" fmla="*/ 16 w 295"/>
                  <a:gd name="T67" fmla="*/ 361 h 449"/>
                  <a:gd name="T68" fmla="*/ 21 w 295"/>
                  <a:gd name="T69" fmla="*/ 367 h 449"/>
                  <a:gd name="T70" fmla="*/ 26 w 295"/>
                  <a:gd name="T71" fmla="*/ 375 h 449"/>
                  <a:gd name="T72" fmla="*/ 27 w 295"/>
                  <a:gd name="T73" fmla="*/ 383 h 449"/>
                  <a:gd name="T74" fmla="*/ 26 w 295"/>
                  <a:gd name="T75" fmla="*/ 392 h 449"/>
                  <a:gd name="T76" fmla="*/ 23 w 295"/>
                  <a:gd name="T77" fmla="*/ 401 h 449"/>
                  <a:gd name="T78" fmla="*/ 10 w 295"/>
                  <a:gd name="T79" fmla="*/ 418 h 449"/>
                  <a:gd name="T80" fmla="*/ 0 w 295"/>
                  <a:gd name="T81" fmla="*/ 430 h 449"/>
                  <a:gd name="T82" fmla="*/ 109 w 295"/>
                  <a:gd name="T83" fmla="*/ 449 h 449"/>
                  <a:gd name="T84" fmla="*/ 160 w 295"/>
                  <a:gd name="T85" fmla="*/ 381 h 449"/>
                  <a:gd name="T86" fmla="*/ 186 w 295"/>
                  <a:gd name="T87" fmla="*/ 380 h 449"/>
                  <a:gd name="T88" fmla="*/ 195 w 295"/>
                  <a:gd name="T89" fmla="*/ 375 h 449"/>
                  <a:gd name="T90" fmla="*/ 195 w 295"/>
                  <a:gd name="T91" fmla="*/ 373 h 449"/>
                  <a:gd name="T92" fmla="*/ 190 w 295"/>
                  <a:gd name="T93" fmla="*/ 370 h 449"/>
                  <a:gd name="T94" fmla="*/ 166 w 295"/>
                  <a:gd name="T95" fmla="*/ 361 h 449"/>
                  <a:gd name="T96" fmla="*/ 192 w 295"/>
                  <a:gd name="T97" fmla="*/ 303 h 449"/>
                  <a:gd name="T98" fmla="*/ 193 w 295"/>
                  <a:gd name="T99" fmla="*/ 298 h 449"/>
                  <a:gd name="T100" fmla="*/ 192 w 295"/>
                  <a:gd name="T101" fmla="*/ 293 h 449"/>
                  <a:gd name="T102" fmla="*/ 184 w 295"/>
                  <a:gd name="T103" fmla="*/ 278 h 449"/>
                  <a:gd name="T104" fmla="*/ 178 w 295"/>
                  <a:gd name="T105" fmla="*/ 261 h 449"/>
                  <a:gd name="T106" fmla="*/ 176 w 295"/>
                  <a:gd name="T107" fmla="*/ 250 h 449"/>
                  <a:gd name="T108" fmla="*/ 180 w 295"/>
                  <a:gd name="T109" fmla="*/ 240 h 449"/>
                  <a:gd name="T110" fmla="*/ 193 w 295"/>
                  <a:gd name="T111" fmla="*/ 260 h 449"/>
                  <a:gd name="T112" fmla="*/ 227 w 295"/>
                  <a:gd name="T113" fmla="*/ 243 h 4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49"/>
                  <a:gd name="T173" fmla="*/ 295 w 295"/>
                  <a:gd name="T174" fmla="*/ 449 h 4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49">
                    <a:moveTo>
                      <a:pt x="227" y="243"/>
                    </a:moveTo>
                    <a:lnTo>
                      <a:pt x="247" y="123"/>
                    </a:lnTo>
                    <a:lnTo>
                      <a:pt x="295" y="94"/>
                    </a:lnTo>
                    <a:lnTo>
                      <a:pt x="289" y="69"/>
                    </a:lnTo>
                    <a:lnTo>
                      <a:pt x="195" y="26"/>
                    </a:lnTo>
                    <a:lnTo>
                      <a:pt x="198" y="23"/>
                    </a:lnTo>
                    <a:lnTo>
                      <a:pt x="206" y="12"/>
                    </a:lnTo>
                    <a:lnTo>
                      <a:pt x="156" y="0"/>
                    </a:lnTo>
                    <a:lnTo>
                      <a:pt x="156" y="6"/>
                    </a:lnTo>
                    <a:lnTo>
                      <a:pt x="152" y="12"/>
                    </a:lnTo>
                    <a:lnTo>
                      <a:pt x="135" y="29"/>
                    </a:lnTo>
                    <a:lnTo>
                      <a:pt x="116" y="46"/>
                    </a:lnTo>
                    <a:lnTo>
                      <a:pt x="104" y="60"/>
                    </a:lnTo>
                    <a:lnTo>
                      <a:pt x="115" y="74"/>
                    </a:lnTo>
                    <a:lnTo>
                      <a:pt x="116" y="84"/>
                    </a:lnTo>
                    <a:lnTo>
                      <a:pt x="113" y="92"/>
                    </a:lnTo>
                    <a:lnTo>
                      <a:pt x="106" y="101"/>
                    </a:lnTo>
                    <a:lnTo>
                      <a:pt x="96" y="109"/>
                    </a:lnTo>
                    <a:lnTo>
                      <a:pt x="90" y="118"/>
                    </a:lnTo>
                    <a:lnTo>
                      <a:pt x="87" y="129"/>
                    </a:lnTo>
                    <a:lnTo>
                      <a:pt x="90" y="143"/>
                    </a:lnTo>
                    <a:lnTo>
                      <a:pt x="67" y="170"/>
                    </a:lnTo>
                    <a:lnTo>
                      <a:pt x="46" y="203"/>
                    </a:lnTo>
                    <a:lnTo>
                      <a:pt x="23" y="233"/>
                    </a:lnTo>
                    <a:lnTo>
                      <a:pt x="0" y="261"/>
                    </a:lnTo>
                    <a:lnTo>
                      <a:pt x="4" y="277"/>
                    </a:lnTo>
                    <a:lnTo>
                      <a:pt x="13" y="292"/>
                    </a:lnTo>
                    <a:lnTo>
                      <a:pt x="24" y="307"/>
                    </a:lnTo>
                    <a:lnTo>
                      <a:pt x="38" y="320"/>
                    </a:lnTo>
                    <a:lnTo>
                      <a:pt x="38" y="330"/>
                    </a:lnTo>
                    <a:lnTo>
                      <a:pt x="35" y="338"/>
                    </a:lnTo>
                    <a:lnTo>
                      <a:pt x="24" y="349"/>
                    </a:lnTo>
                    <a:lnTo>
                      <a:pt x="16" y="356"/>
                    </a:lnTo>
                    <a:lnTo>
                      <a:pt x="16" y="361"/>
                    </a:lnTo>
                    <a:lnTo>
                      <a:pt x="21" y="367"/>
                    </a:lnTo>
                    <a:lnTo>
                      <a:pt x="26" y="375"/>
                    </a:lnTo>
                    <a:lnTo>
                      <a:pt x="27" y="383"/>
                    </a:lnTo>
                    <a:lnTo>
                      <a:pt x="26" y="392"/>
                    </a:lnTo>
                    <a:lnTo>
                      <a:pt x="23" y="401"/>
                    </a:lnTo>
                    <a:lnTo>
                      <a:pt x="10" y="418"/>
                    </a:lnTo>
                    <a:lnTo>
                      <a:pt x="0" y="430"/>
                    </a:lnTo>
                    <a:lnTo>
                      <a:pt x="109" y="449"/>
                    </a:lnTo>
                    <a:lnTo>
                      <a:pt x="160" y="381"/>
                    </a:lnTo>
                    <a:lnTo>
                      <a:pt x="186" y="380"/>
                    </a:lnTo>
                    <a:lnTo>
                      <a:pt x="195" y="375"/>
                    </a:lnTo>
                    <a:lnTo>
                      <a:pt x="195" y="373"/>
                    </a:lnTo>
                    <a:lnTo>
                      <a:pt x="190" y="370"/>
                    </a:lnTo>
                    <a:lnTo>
                      <a:pt x="166" y="361"/>
                    </a:lnTo>
                    <a:lnTo>
                      <a:pt x="192" y="303"/>
                    </a:lnTo>
                    <a:lnTo>
                      <a:pt x="193" y="298"/>
                    </a:lnTo>
                    <a:lnTo>
                      <a:pt x="192" y="293"/>
                    </a:lnTo>
                    <a:lnTo>
                      <a:pt x="184" y="278"/>
                    </a:lnTo>
                    <a:lnTo>
                      <a:pt x="178" y="261"/>
                    </a:lnTo>
                    <a:lnTo>
                      <a:pt x="176" y="250"/>
                    </a:lnTo>
                    <a:lnTo>
                      <a:pt x="180" y="240"/>
                    </a:lnTo>
                    <a:lnTo>
                      <a:pt x="193" y="260"/>
                    </a:lnTo>
                    <a:lnTo>
                      <a:pt x="227" y="2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6" name="Freeform 1374"/>
              <p:cNvSpPr>
                <a:spLocks/>
              </p:cNvSpPr>
              <p:nvPr/>
            </p:nvSpPr>
            <p:spPr bwMode="auto">
              <a:xfrm>
                <a:off x="3895" y="3869"/>
                <a:ext cx="32" cy="57"/>
              </a:xfrm>
              <a:custGeom>
                <a:avLst/>
                <a:gdLst>
                  <a:gd name="T0" fmla="*/ 0 w 32"/>
                  <a:gd name="T1" fmla="*/ 0 h 57"/>
                  <a:gd name="T2" fmla="*/ 0 w 32"/>
                  <a:gd name="T3" fmla="*/ 55 h 57"/>
                  <a:gd name="T4" fmla="*/ 11 w 32"/>
                  <a:gd name="T5" fmla="*/ 57 h 57"/>
                  <a:gd name="T6" fmla="*/ 20 w 32"/>
                  <a:gd name="T7" fmla="*/ 46 h 57"/>
                  <a:gd name="T8" fmla="*/ 28 w 32"/>
                  <a:gd name="T9" fmla="*/ 35 h 57"/>
                  <a:gd name="T10" fmla="*/ 32 w 32"/>
                  <a:gd name="T11" fmla="*/ 23 h 57"/>
                  <a:gd name="T12" fmla="*/ 31 w 32"/>
                  <a:gd name="T13" fmla="*/ 9 h 57"/>
                  <a:gd name="T14" fmla="*/ 19 w 32"/>
                  <a:gd name="T15" fmla="*/ 9 h 57"/>
                  <a:gd name="T16" fmla="*/ 11 w 32"/>
                  <a:gd name="T17" fmla="*/ 6 h 57"/>
                  <a:gd name="T18" fmla="*/ 2 w 32"/>
                  <a:gd name="T19" fmla="*/ 1 h 57"/>
                  <a:gd name="T20" fmla="*/ 0 w 32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7"/>
                  <a:gd name="T35" fmla="*/ 32 w 32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7">
                    <a:moveTo>
                      <a:pt x="0" y="0"/>
                    </a:moveTo>
                    <a:lnTo>
                      <a:pt x="0" y="55"/>
                    </a:lnTo>
                    <a:lnTo>
                      <a:pt x="11" y="57"/>
                    </a:lnTo>
                    <a:lnTo>
                      <a:pt x="20" y="46"/>
                    </a:lnTo>
                    <a:lnTo>
                      <a:pt x="28" y="35"/>
                    </a:lnTo>
                    <a:lnTo>
                      <a:pt x="32" y="23"/>
                    </a:lnTo>
                    <a:lnTo>
                      <a:pt x="31" y="9"/>
                    </a:lnTo>
                    <a:lnTo>
                      <a:pt x="19" y="9"/>
                    </a:lnTo>
                    <a:lnTo>
                      <a:pt x="11" y="6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7" name="Freeform 1375"/>
              <p:cNvSpPr>
                <a:spLocks/>
              </p:cNvSpPr>
              <p:nvPr/>
            </p:nvSpPr>
            <p:spPr bwMode="auto">
              <a:xfrm>
                <a:off x="3895" y="3869"/>
                <a:ext cx="32" cy="57"/>
              </a:xfrm>
              <a:custGeom>
                <a:avLst/>
                <a:gdLst>
                  <a:gd name="T0" fmla="*/ 0 w 32"/>
                  <a:gd name="T1" fmla="*/ 0 h 57"/>
                  <a:gd name="T2" fmla="*/ 0 w 32"/>
                  <a:gd name="T3" fmla="*/ 55 h 57"/>
                  <a:gd name="T4" fmla="*/ 11 w 32"/>
                  <a:gd name="T5" fmla="*/ 57 h 57"/>
                  <a:gd name="T6" fmla="*/ 20 w 32"/>
                  <a:gd name="T7" fmla="*/ 46 h 57"/>
                  <a:gd name="T8" fmla="*/ 28 w 32"/>
                  <a:gd name="T9" fmla="*/ 35 h 57"/>
                  <a:gd name="T10" fmla="*/ 32 w 32"/>
                  <a:gd name="T11" fmla="*/ 23 h 57"/>
                  <a:gd name="T12" fmla="*/ 31 w 32"/>
                  <a:gd name="T13" fmla="*/ 9 h 57"/>
                  <a:gd name="T14" fmla="*/ 19 w 32"/>
                  <a:gd name="T15" fmla="*/ 9 h 57"/>
                  <a:gd name="T16" fmla="*/ 11 w 32"/>
                  <a:gd name="T17" fmla="*/ 6 h 57"/>
                  <a:gd name="T18" fmla="*/ 2 w 32"/>
                  <a:gd name="T19" fmla="*/ 1 h 57"/>
                  <a:gd name="T20" fmla="*/ 0 w 32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7"/>
                  <a:gd name="T35" fmla="*/ 32 w 32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7">
                    <a:moveTo>
                      <a:pt x="0" y="0"/>
                    </a:moveTo>
                    <a:lnTo>
                      <a:pt x="0" y="55"/>
                    </a:lnTo>
                    <a:lnTo>
                      <a:pt x="11" y="57"/>
                    </a:lnTo>
                    <a:lnTo>
                      <a:pt x="20" y="46"/>
                    </a:lnTo>
                    <a:lnTo>
                      <a:pt x="28" y="35"/>
                    </a:lnTo>
                    <a:lnTo>
                      <a:pt x="32" y="23"/>
                    </a:lnTo>
                    <a:lnTo>
                      <a:pt x="31" y="9"/>
                    </a:lnTo>
                    <a:lnTo>
                      <a:pt x="19" y="9"/>
                    </a:lnTo>
                    <a:lnTo>
                      <a:pt x="11" y="6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8" name="Freeform 1376"/>
              <p:cNvSpPr>
                <a:spLocks/>
              </p:cNvSpPr>
              <p:nvPr/>
            </p:nvSpPr>
            <p:spPr bwMode="auto">
              <a:xfrm>
                <a:off x="3895" y="3652"/>
                <a:ext cx="49" cy="55"/>
              </a:xfrm>
              <a:custGeom>
                <a:avLst/>
                <a:gdLst>
                  <a:gd name="T0" fmla="*/ 0 w 49"/>
                  <a:gd name="T1" fmla="*/ 0 h 55"/>
                  <a:gd name="T2" fmla="*/ 0 w 49"/>
                  <a:gd name="T3" fmla="*/ 52 h 55"/>
                  <a:gd name="T4" fmla="*/ 14 w 49"/>
                  <a:gd name="T5" fmla="*/ 55 h 55"/>
                  <a:gd name="T6" fmla="*/ 23 w 49"/>
                  <a:gd name="T7" fmla="*/ 55 h 55"/>
                  <a:gd name="T8" fmla="*/ 26 w 49"/>
                  <a:gd name="T9" fmla="*/ 52 h 55"/>
                  <a:gd name="T10" fmla="*/ 28 w 49"/>
                  <a:gd name="T11" fmla="*/ 47 h 55"/>
                  <a:gd name="T12" fmla="*/ 31 w 49"/>
                  <a:gd name="T13" fmla="*/ 29 h 55"/>
                  <a:gd name="T14" fmla="*/ 49 w 49"/>
                  <a:gd name="T15" fmla="*/ 26 h 55"/>
                  <a:gd name="T16" fmla="*/ 49 w 49"/>
                  <a:gd name="T17" fmla="*/ 20 h 55"/>
                  <a:gd name="T18" fmla="*/ 49 w 49"/>
                  <a:gd name="T19" fmla="*/ 9 h 55"/>
                  <a:gd name="T20" fmla="*/ 0 w 49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55"/>
                  <a:gd name="T35" fmla="*/ 49 w 49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55">
                    <a:moveTo>
                      <a:pt x="0" y="0"/>
                    </a:moveTo>
                    <a:lnTo>
                      <a:pt x="0" y="52"/>
                    </a:lnTo>
                    <a:lnTo>
                      <a:pt x="14" y="55"/>
                    </a:lnTo>
                    <a:lnTo>
                      <a:pt x="23" y="55"/>
                    </a:lnTo>
                    <a:lnTo>
                      <a:pt x="26" y="52"/>
                    </a:lnTo>
                    <a:lnTo>
                      <a:pt x="28" y="47"/>
                    </a:lnTo>
                    <a:lnTo>
                      <a:pt x="31" y="29"/>
                    </a:lnTo>
                    <a:lnTo>
                      <a:pt x="49" y="26"/>
                    </a:lnTo>
                    <a:lnTo>
                      <a:pt x="49" y="20"/>
                    </a:lnTo>
                    <a:lnTo>
                      <a:pt x="4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89" name="Freeform 1377"/>
              <p:cNvSpPr>
                <a:spLocks/>
              </p:cNvSpPr>
              <p:nvPr/>
            </p:nvSpPr>
            <p:spPr bwMode="auto">
              <a:xfrm>
                <a:off x="3895" y="3652"/>
                <a:ext cx="49" cy="55"/>
              </a:xfrm>
              <a:custGeom>
                <a:avLst/>
                <a:gdLst>
                  <a:gd name="T0" fmla="*/ 0 w 49"/>
                  <a:gd name="T1" fmla="*/ 0 h 55"/>
                  <a:gd name="T2" fmla="*/ 0 w 49"/>
                  <a:gd name="T3" fmla="*/ 52 h 55"/>
                  <a:gd name="T4" fmla="*/ 14 w 49"/>
                  <a:gd name="T5" fmla="*/ 55 h 55"/>
                  <a:gd name="T6" fmla="*/ 23 w 49"/>
                  <a:gd name="T7" fmla="*/ 55 h 55"/>
                  <a:gd name="T8" fmla="*/ 26 w 49"/>
                  <a:gd name="T9" fmla="*/ 52 h 55"/>
                  <a:gd name="T10" fmla="*/ 28 w 49"/>
                  <a:gd name="T11" fmla="*/ 47 h 55"/>
                  <a:gd name="T12" fmla="*/ 31 w 49"/>
                  <a:gd name="T13" fmla="*/ 29 h 55"/>
                  <a:gd name="T14" fmla="*/ 49 w 49"/>
                  <a:gd name="T15" fmla="*/ 26 h 55"/>
                  <a:gd name="T16" fmla="*/ 49 w 49"/>
                  <a:gd name="T17" fmla="*/ 20 h 55"/>
                  <a:gd name="T18" fmla="*/ 49 w 49"/>
                  <a:gd name="T19" fmla="*/ 9 h 55"/>
                  <a:gd name="T20" fmla="*/ 0 w 49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55"/>
                  <a:gd name="T35" fmla="*/ 49 w 49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55">
                    <a:moveTo>
                      <a:pt x="0" y="0"/>
                    </a:moveTo>
                    <a:lnTo>
                      <a:pt x="0" y="52"/>
                    </a:lnTo>
                    <a:lnTo>
                      <a:pt x="14" y="55"/>
                    </a:lnTo>
                    <a:lnTo>
                      <a:pt x="23" y="55"/>
                    </a:lnTo>
                    <a:lnTo>
                      <a:pt x="26" y="52"/>
                    </a:lnTo>
                    <a:lnTo>
                      <a:pt x="28" y="47"/>
                    </a:lnTo>
                    <a:lnTo>
                      <a:pt x="31" y="29"/>
                    </a:lnTo>
                    <a:lnTo>
                      <a:pt x="49" y="26"/>
                    </a:lnTo>
                    <a:lnTo>
                      <a:pt x="49" y="20"/>
                    </a:lnTo>
                    <a:lnTo>
                      <a:pt x="4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0" name="Freeform 1378"/>
              <p:cNvSpPr>
                <a:spLocks/>
              </p:cNvSpPr>
              <p:nvPr/>
            </p:nvSpPr>
            <p:spPr bwMode="auto">
              <a:xfrm>
                <a:off x="3974" y="3843"/>
                <a:ext cx="52" cy="23"/>
              </a:xfrm>
              <a:custGeom>
                <a:avLst/>
                <a:gdLst>
                  <a:gd name="T0" fmla="*/ 0 w 52"/>
                  <a:gd name="T1" fmla="*/ 0 h 23"/>
                  <a:gd name="T2" fmla="*/ 37 w 52"/>
                  <a:gd name="T3" fmla="*/ 3 h 23"/>
                  <a:gd name="T4" fmla="*/ 47 w 52"/>
                  <a:gd name="T5" fmla="*/ 6 h 23"/>
                  <a:gd name="T6" fmla="*/ 52 w 52"/>
                  <a:gd name="T7" fmla="*/ 10 h 23"/>
                  <a:gd name="T8" fmla="*/ 52 w 52"/>
                  <a:gd name="T9" fmla="*/ 13 h 23"/>
                  <a:gd name="T10" fmla="*/ 46 w 52"/>
                  <a:gd name="T11" fmla="*/ 18 h 23"/>
                  <a:gd name="T12" fmla="*/ 13 w 52"/>
                  <a:gd name="T13" fmla="*/ 23 h 23"/>
                  <a:gd name="T14" fmla="*/ 0 w 5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3"/>
                  <a:gd name="T26" fmla="*/ 52 w 5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3">
                    <a:moveTo>
                      <a:pt x="0" y="0"/>
                    </a:moveTo>
                    <a:lnTo>
                      <a:pt x="37" y="3"/>
                    </a:lnTo>
                    <a:lnTo>
                      <a:pt x="47" y="6"/>
                    </a:lnTo>
                    <a:lnTo>
                      <a:pt x="52" y="10"/>
                    </a:lnTo>
                    <a:lnTo>
                      <a:pt x="52" y="13"/>
                    </a:lnTo>
                    <a:lnTo>
                      <a:pt x="46" y="18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1" name="Freeform 1379"/>
              <p:cNvSpPr>
                <a:spLocks/>
              </p:cNvSpPr>
              <p:nvPr/>
            </p:nvSpPr>
            <p:spPr bwMode="auto">
              <a:xfrm>
                <a:off x="3974" y="3843"/>
                <a:ext cx="52" cy="23"/>
              </a:xfrm>
              <a:custGeom>
                <a:avLst/>
                <a:gdLst>
                  <a:gd name="T0" fmla="*/ 0 w 52"/>
                  <a:gd name="T1" fmla="*/ 0 h 23"/>
                  <a:gd name="T2" fmla="*/ 37 w 52"/>
                  <a:gd name="T3" fmla="*/ 3 h 23"/>
                  <a:gd name="T4" fmla="*/ 47 w 52"/>
                  <a:gd name="T5" fmla="*/ 6 h 23"/>
                  <a:gd name="T6" fmla="*/ 52 w 52"/>
                  <a:gd name="T7" fmla="*/ 10 h 23"/>
                  <a:gd name="T8" fmla="*/ 52 w 52"/>
                  <a:gd name="T9" fmla="*/ 13 h 23"/>
                  <a:gd name="T10" fmla="*/ 46 w 52"/>
                  <a:gd name="T11" fmla="*/ 18 h 23"/>
                  <a:gd name="T12" fmla="*/ 13 w 52"/>
                  <a:gd name="T13" fmla="*/ 23 h 23"/>
                  <a:gd name="T14" fmla="*/ 0 w 5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3"/>
                  <a:gd name="T26" fmla="*/ 52 w 5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3">
                    <a:moveTo>
                      <a:pt x="0" y="0"/>
                    </a:moveTo>
                    <a:lnTo>
                      <a:pt x="37" y="3"/>
                    </a:lnTo>
                    <a:lnTo>
                      <a:pt x="47" y="6"/>
                    </a:lnTo>
                    <a:lnTo>
                      <a:pt x="52" y="10"/>
                    </a:lnTo>
                    <a:lnTo>
                      <a:pt x="52" y="13"/>
                    </a:lnTo>
                    <a:lnTo>
                      <a:pt x="46" y="18"/>
                    </a:lnTo>
                    <a:lnTo>
                      <a:pt x="13" y="2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2" name="Freeform 1380"/>
              <p:cNvSpPr>
                <a:spLocks/>
              </p:cNvSpPr>
              <p:nvPr/>
            </p:nvSpPr>
            <p:spPr bwMode="auto">
              <a:xfrm>
                <a:off x="3803" y="3606"/>
                <a:ext cx="92" cy="138"/>
              </a:xfrm>
              <a:custGeom>
                <a:avLst/>
                <a:gdLst>
                  <a:gd name="T0" fmla="*/ 92 w 92"/>
                  <a:gd name="T1" fmla="*/ 98 h 138"/>
                  <a:gd name="T2" fmla="*/ 92 w 92"/>
                  <a:gd name="T3" fmla="*/ 46 h 138"/>
                  <a:gd name="T4" fmla="*/ 57 w 92"/>
                  <a:gd name="T5" fmla="*/ 40 h 138"/>
                  <a:gd name="T6" fmla="*/ 38 w 92"/>
                  <a:gd name="T7" fmla="*/ 30 h 138"/>
                  <a:gd name="T8" fmla="*/ 20 w 92"/>
                  <a:gd name="T9" fmla="*/ 17 h 138"/>
                  <a:gd name="T10" fmla="*/ 0 w 92"/>
                  <a:gd name="T11" fmla="*/ 0 h 138"/>
                  <a:gd name="T12" fmla="*/ 0 w 92"/>
                  <a:gd name="T13" fmla="*/ 138 h 138"/>
                  <a:gd name="T14" fmla="*/ 18 w 92"/>
                  <a:gd name="T15" fmla="*/ 130 h 138"/>
                  <a:gd name="T16" fmla="*/ 43 w 92"/>
                  <a:gd name="T17" fmla="*/ 117 h 138"/>
                  <a:gd name="T18" fmla="*/ 66 w 92"/>
                  <a:gd name="T19" fmla="*/ 103 h 138"/>
                  <a:gd name="T20" fmla="*/ 77 w 92"/>
                  <a:gd name="T21" fmla="*/ 100 h 138"/>
                  <a:gd name="T22" fmla="*/ 86 w 92"/>
                  <a:gd name="T23" fmla="*/ 98 h 138"/>
                  <a:gd name="T24" fmla="*/ 92 w 92"/>
                  <a:gd name="T25" fmla="*/ 98 h 1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38"/>
                  <a:gd name="T41" fmla="*/ 92 w 92"/>
                  <a:gd name="T42" fmla="*/ 138 h 1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38">
                    <a:moveTo>
                      <a:pt x="92" y="98"/>
                    </a:moveTo>
                    <a:lnTo>
                      <a:pt x="92" y="46"/>
                    </a:lnTo>
                    <a:lnTo>
                      <a:pt x="57" y="40"/>
                    </a:lnTo>
                    <a:lnTo>
                      <a:pt x="38" y="30"/>
                    </a:lnTo>
                    <a:lnTo>
                      <a:pt x="20" y="17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18" y="130"/>
                    </a:lnTo>
                    <a:lnTo>
                      <a:pt x="43" y="117"/>
                    </a:lnTo>
                    <a:lnTo>
                      <a:pt x="66" y="103"/>
                    </a:lnTo>
                    <a:lnTo>
                      <a:pt x="77" y="100"/>
                    </a:lnTo>
                    <a:lnTo>
                      <a:pt x="86" y="98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3" name="Freeform 1381"/>
              <p:cNvSpPr>
                <a:spLocks/>
              </p:cNvSpPr>
              <p:nvPr/>
            </p:nvSpPr>
            <p:spPr bwMode="auto">
              <a:xfrm>
                <a:off x="3803" y="3606"/>
                <a:ext cx="92" cy="138"/>
              </a:xfrm>
              <a:custGeom>
                <a:avLst/>
                <a:gdLst>
                  <a:gd name="T0" fmla="*/ 92 w 92"/>
                  <a:gd name="T1" fmla="*/ 98 h 138"/>
                  <a:gd name="T2" fmla="*/ 92 w 92"/>
                  <a:gd name="T3" fmla="*/ 46 h 138"/>
                  <a:gd name="T4" fmla="*/ 57 w 92"/>
                  <a:gd name="T5" fmla="*/ 40 h 138"/>
                  <a:gd name="T6" fmla="*/ 38 w 92"/>
                  <a:gd name="T7" fmla="*/ 30 h 138"/>
                  <a:gd name="T8" fmla="*/ 20 w 92"/>
                  <a:gd name="T9" fmla="*/ 17 h 138"/>
                  <a:gd name="T10" fmla="*/ 0 w 92"/>
                  <a:gd name="T11" fmla="*/ 0 h 138"/>
                  <a:gd name="T12" fmla="*/ 0 w 92"/>
                  <a:gd name="T13" fmla="*/ 138 h 138"/>
                  <a:gd name="T14" fmla="*/ 18 w 92"/>
                  <a:gd name="T15" fmla="*/ 130 h 138"/>
                  <a:gd name="T16" fmla="*/ 43 w 92"/>
                  <a:gd name="T17" fmla="*/ 117 h 138"/>
                  <a:gd name="T18" fmla="*/ 66 w 92"/>
                  <a:gd name="T19" fmla="*/ 103 h 138"/>
                  <a:gd name="T20" fmla="*/ 77 w 92"/>
                  <a:gd name="T21" fmla="*/ 100 h 138"/>
                  <a:gd name="T22" fmla="*/ 86 w 92"/>
                  <a:gd name="T23" fmla="*/ 98 h 138"/>
                  <a:gd name="T24" fmla="*/ 92 w 92"/>
                  <a:gd name="T25" fmla="*/ 98 h 1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38"/>
                  <a:gd name="T41" fmla="*/ 92 w 92"/>
                  <a:gd name="T42" fmla="*/ 138 h 1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38">
                    <a:moveTo>
                      <a:pt x="92" y="98"/>
                    </a:moveTo>
                    <a:lnTo>
                      <a:pt x="92" y="46"/>
                    </a:lnTo>
                    <a:lnTo>
                      <a:pt x="57" y="40"/>
                    </a:lnTo>
                    <a:lnTo>
                      <a:pt x="38" y="30"/>
                    </a:lnTo>
                    <a:lnTo>
                      <a:pt x="20" y="17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18" y="130"/>
                    </a:lnTo>
                    <a:lnTo>
                      <a:pt x="43" y="117"/>
                    </a:lnTo>
                    <a:lnTo>
                      <a:pt x="66" y="103"/>
                    </a:lnTo>
                    <a:lnTo>
                      <a:pt x="77" y="100"/>
                    </a:lnTo>
                    <a:lnTo>
                      <a:pt x="86" y="98"/>
                    </a:lnTo>
                    <a:lnTo>
                      <a:pt x="92" y="9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4" name="Freeform 1382"/>
              <p:cNvSpPr>
                <a:spLocks/>
              </p:cNvSpPr>
              <p:nvPr/>
            </p:nvSpPr>
            <p:spPr bwMode="auto">
              <a:xfrm>
                <a:off x="3861" y="3869"/>
                <a:ext cx="34" cy="55"/>
              </a:xfrm>
              <a:custGeom>
                <a:avLst/>
                <a:gdLst>
                  <a:gd name="T0" fmla="*/ 34 w 34"/>
                  <a:gd name="T1" fmla="*/ 55 h 55"/>
                  <a:gd name="T2" fmla="*/ 34 w 34"/>
                  <a:gd name="T3" fmla="*/ 0 h 55"/>
                  <a:gd name="T4" fmla="*/ 33 w 34"/>
                  <a:gd name="T5" fmla="*/ 0 h 55"/>
                  <a:gd name="T6" fmla="*/ 26 w 34"/>
                  <a:gd name="T7" fmla="*/ 1 h 55"/>
                  <a:gd name="T8" fmla="*/ 2 w 34"/>
                  <a:gd name="T9" fmla="*/ 15 h 55"/>
                  <a:gd name="T10" fmla="*/ 0 w 34"/>
                  <a:gd name="T11" fmla="*/ 29 h 55"/>
                  <a:gd name="T12" fmla="*/ 3 w 34"/>
                  <a:gd name="T13" fmla="*/ 37 h 55"/>
                  <a:gd name="T14" fmla="*/ 6 w 34"/>
                  <a:gd name="T15" fmla="*/ 43 h 55"/>
                  <a:gd name="T16" fmla="*/ 13 w 34"/>
                  <a:gd name="T17" fmla="*/ 49 h 55"/>
                  <a:gd name="T18" fmla="*/ 22 w 34"/>
                  <a:gd name="T19" fmla="*/ 53 h 55"/>
                  <a:gd name="T20" fmla="*/ 34 w 34"/>
                  <a:gd name="T21" fmla="*/ 55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55"/>
                  <a:gd name="T35" fmla="*/ 34 w 34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55">
                    <a:moveTo>
                      <a:pt x="34" y="55"/>
                    </a:moveTo>
                    <a:lnTo>
                      <a:pt x="34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" y="15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2" y="53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5" name="Freeform 1383"/>
              <p:cNvSpPr>
                <a:spLocks/>
              </p:cNvSpPr>
              <p:nvPr/>
            </p:nvSpPr>
            <p:spPr bwMode="auto">
              <a:xfrm>
                <a:off x="3861" y="3869"/>
                <a:ext cx="34" cy="55"/>
              </a:xfrm>
              <a:custGeom>
                <a:avLst/>
                <a:gdLst>
                  <a:gd name="T0" fmla="*/ 34 w 34"/>
                  <a:gd name="T1" fmla="*/ 55 h 55"/>
                  <a:gd name="T2" fmla="*/ 34 w 34"/>
                  <a:gd name="T3" fmla="*/ 0 h 55"/>
                  <a:gd name="T4" fmla="*/ 33 w 34"/>
                  <a:gd name="T5" fmla="*/ 0 h 55"/>
                  <a:gd name="T6" fmla="*/ 26 w 34"/>
                  <a:gd name="T7" fmla="*/ 1 h 55"/>
                  <a:gd name="T8" fmla="*/ 2 w 34"/>
                  <a:gd name="T9" fmla="*/ 15 h 55"/>
                  <a:gd name="T10" fmla="*/ 0 w 34"/>
                  <a:gd name="T11" fmla="*/ 29 h 55"/>
                  <a:gd name="T12" fmla="*/ 3 w 34"/>
                  <a:gd name="T13" fmla="*/ 37 h 55"/>
                  <a:gd name="T14" fmla="*/ 6 w 34"/>
                  <a:gd name="T15" fmla="*/ 43 h 55"/>
                  <a:gd name="T16" fmla="*/ 13 w 34"/>
                  <a:gd name="T17" fmla="*/ 49 h 55"/>
                  <a:gd name="T18" fmla="*/ 22 w 34"/>
                  <a:gd name="T19" fmla="*/ 53 h 55"/>
                  <a:gd name="T20" fmla="*/ 34 w 34"/>
                  <a:gd name="T21" fmla="*/ 55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55"/>
                  <a:gd name="T35" fmla="*/ 34 w 34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55">
                    <a:moveTo>
                      <a:pt x="34" y="55"/>
                    </a:moveTo>
                    <a:lnTo>
                      <a:pt x="34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" y="15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6" y="43"/>
                    </a:lnTo>
                    <a:lnTo>
                      <a:pt x="13" y="49"/>
                    </a:lnTo>
                    <a:lnTo>
                      <a:pt x="22" y="53"/>
                    </a:lnTo>
                    <a:lnTo>
                      <a:pt x="34" y="5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6" name="Freeform 1384"/>
              <p:cNvSpPr>
                <a:spLocks/>
              </p:cNvSpPr>
              <p:nvPr/>
            </p:nvSpPr>
            <p:spPr bwMode="auto">
              <a:xfrm>
                <a:off x="3803" y="3930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12 h 12"/>
                  <a:gd name="T4" fmla="*/ 15 w 15"/>
                  <a:gd name="T5" fmla="*/ 6 h 12"/>
                  <a:gd name="T6" fmla="*/ 1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0"/>
                    </a:moveTo>
                    <a:lnTo>
                      <a:pt x="0" y="12"/>
                    </a:lnTo>
                    <a:lnTo>
                      <a:pt x="15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7" name="Freeform 1385"/>
              <p:cNvSpPr>
                <a:spLocks/>
              </p:cNvSpPr>
              <p:nvPr/>
            </p:nvSpPr>
            <p:spPr bwMode="auto">
              <a:xfrm>
                <a:off x="3803" y="3930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12 h 12"/>
                  <a:gd name="T4" fmla="*/ 15 w 15"/>
                  <a:gd name="T5" fmla="*/ 6 h 12"/>
                  <a:gd name="T6" fmla="*/ 1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0"/>
                    </a:moveTo>
                    <a:lnTo>
                      <a:pt x="0" y="12"/>
                    </a:lnTo>
                    <a:lnTo>
                      <a:pt x="15" y="6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8" name="Freeform 1386"/>
              <p:cNvSpPr>
                <a:spLocks/>
              </p:cNvSpPr>
              <p:nvPr/>
            </p:nvSpPr>
            <p:spPr bwMode="auto">
              <a:xfrm>
                <a:off x="3120" y="3409"/>
                <a:ext cx="683" cy="678"/>
              </a:xfrm>
              <a:custGeom>
                <a:avLst/>
                <a:gdLst>
                  <a:gd name="T0" fmla="*/ 683 w 683"/>
                  <a:gd name="T1" fmla="*/ 197 h 678"/>
                  <a:gd name="T2" fmla="*/ 631 w 683"/>
                  <a:gd name="T3" fmla="*/ 203 h 678"/>
                  <a:gd name="T4" fmla="*/ 603 w 683"/>
                  <a:gd name="T5" fmla="*/ 174 h 678"/>
                  <a:gd name="T6" fmla="*/ 575 w 683"/>
                  <a:gd name="T7" fmla="*/ 178 h 678"/>
                  <a:gd name="T8" fmla="*/ 543 w 683"/>
                  <a:gd name="T9" fmla="*/ 157 h 678"/>
                  <a:gd name="T10" fmla="*/ 527 w 683"/>
                  <a:gd name="T11" fmla="*/ 138 h 678"/>
                  <a:gd name="T12" fmla="*/ 504 w 683"/>
                  <a:gd name="T13" fmla="*/ 121 h 678"/>
                  <a:gd name="T14" fmla="*/ 446 w 683"/>
                  <a:gd name="T15" fmla="*/ 101 h 678"/>
                  <a:gd name="T16" fmla="*/ 344 w 683"/>
                  <a:gd name="T17" fmla="*/ 78 h 678"/>
                  <a:gd name="T18" fmla="*/ 291 w 683"/>
                  <a:gd name="T19" fmla="*/ 54 h 678"/>
                  <a:gd name="T20" fmla="*/ 247 w 683"/>
                  <a:gd name="T21" fmla="*/ 40 h 678"/>
                  <a:gd name="T22" fmla="*/ 221 w 683"/>
                  <a:gd name="T23" fmla="*/ 34 h 678"/>
                  <a:gd name="T24" fmla="*/ 189 w 683"/>
                  <a:gd name="T25" fmla="*/ 27 h 678"/>
                  <a:gd name="T26" fmla="*/ 137 w 683"/>
                  <a:gd name="T27" fmla="*/ 1 h 678"/>
                  <a:gd name="T28" fmla="*/ 118 w 683"/>
                  <a:gd name="T29" fmla="*/ 3 h 678"/>
                  <a:gd name="T30" fmla="*/ 81 w 683"/>
                  <a:gd name="T31" fmla="*/ 24 h 678"/>
                  <a:gd name="T32" fmla="*/ 57 w 683"/>
                  <a:gd name="T33" fmla="*/ 32 h 678"/>
                  <a:gd name="T34" fmla="*/ 49 w 683"/>
                  <a:gd name="T35" fmla="*/ 47 h 678"/>
                  <a:gd name="T36" fmla="*/ 60 w 683"/>
                  <a:gd name="T37" fmla="*/ 75 h 678"/>
                  <a:gd name="T38" fmla="*/ 61 w 683"/>
                  <a:gd name="T39" fmla="*/ 95 h 678"/>
                  <a:gd name="T40" fmla="*/ 95 w 683"/>
                  <a:gd name="T41" fmla="*/ 127 h 678"/>
                  <a:gd name="T42" fmla="*/ 92 w 683"/>
                  <a:gd name="T43" fmla="*/ 135 h 678"/>
                  <a:gd name="T44" fmla="*/ 134 w 683"/>
                  <a:gd name="T45" fmla="*/ 163 h 678"/>
                  <a:gd name="T46" fmla="*/ 180 w 683"/>
                  <a:gd name="T47" fmla="*/ 186 h 678"/>
                  <a:gd name="T48" fmla="*/ 137 w 683"/>
                  <a:gd name="T49" fmla="*/ 243 h 678"/>
                  <a:gd name="T50" fmla="*/ 83 w 683"/>
                  <a:gd name="T51" fmla="*/ 377 h 678"/>
                  <a:gd name="T52" fmla="*/ 67 w 683"/>
                  <a:gd name="T53" fmla="*/ 361 h 678"/>
                  <a:gd name="T54" fmla="*/ 67 w 683"/>
                  <a:gd name="T55" fmla="*/ 374 h 678"/>
                  <a:gd name="T56" fmla="*/ 58 w 683"/>
                  <a:gd name="T57" fmla="*/ 477 h 678"/>
                  <a:gd name="T58" fmla="*/ 81 w 683"/>
                  <a:gd name="T59" fmla="*/ 493 h 678"/>
                  <a:gd name="T60" fmla="*/ 57 w 683"/>
                  <a:gd name="T61" fmla="*/ 497 h 678"/>
                  <a:gd name="T62" fmla="*/ 0 w 683"/>
                  <a:gd name="T63" fmla="*/ 564 h 678"/>
                  <a:gd name="T64" fmla="*/ 29 w 683"/>
                  <a:gd name="T65" fmla="*/ 587 h 678"/>
                  <a:gd name="T66" fmla="*/ 78 w 683"/>
                  <a:gd name="T67" fmla="*/ 620 h 678"/>
                  <a:gd name="T68" fmla="*/ 104 w 683"/>
                  <a:gd name="T69" fmla="*/ 647 h 678"/>
                  <a:gd name="T70" fmla="*/ 114 w 683"/>
                  <a:gd name="T71" fmla="*/ 669 h 678"/>
                  <a:gd name="T72" fmla="*/ 129 w 683"/>
                  <a:gd name="T73" fmla="*/ 677 h 678"/>
                  <a:gd name="T74" fmla="*/ 191 w 683"/>
                  <a:gd name="T75" fmla="*/ 669 h 678"/>
                  <a:gd name="T76" fmla="*/ 266 w 683"/>
                  <a:gd name="T77" fmla="*/ 660 h 678"/>
                  <a:gd name="T78" fmla="*/ 320 w 683"/>
                  <a:gd name="T79" fmla="*/ 666 h 678"/>
                  <a:gd name="T80" fmla="*/ 334 w 683"/>
                  <a:gd name="T81" fmla="*/ 675 h 678"/>
                  <a:gd name="T82" fmla="*/ 337 w 683"/>
                  <a:gd name="T83" fmla="*/ 677 h 678"/>
                  <a:gd name="T84" fmla="*/ 364 w 683"/>
                  <a:gd name="T85" fmla="*/ 666 h 678"/>
                  <a:gd name="T86" fmla="*/ 412 w 683"/>
                  <a:gd name="T87" fmla="*/ 650 h 678"/>
                  <a:gd name="T88" fmla="*/ 460 w 683"/>
                  <a:gd name="T89" fmla="*/ 632 h 678"/>
                  <a:gd name="T90" fmla="*/ 486 w 683"/>
                  <a:gd name="T91" fmla="*/ 624 h 678"/>
                  <a:gd name="T92" fmla="*/ 483 w 683"/>
                  <a:gd name="T93" fmla="*/ 617 h 678"/>
                  <a:gd name="T94" fmla="*/ 506 w 683"/>
                  <a:gd name="T95" fmla="*/ 589 h 678"/>
                  <a:gd name="T96" fmla="*/ 547 w 683"/>
                  <a:gd name="T97" fmla="*/ 564 h 678"/>
                  <a:gd name="T98" fmla="*/ 557 w 683"/>
                  <a:gd name="T99" fmla="*/ 553 h 678"/>
                  <a:gd name="T100" fmla="*/ 543 w 683"/>
                  <a:gd name="T101" fmla="*/ 500 h 678"/>
                  <a:gd name="T102" fmla="*/ 538 w 683"/>
                  <a:gd name="T103" fmla="*/ 466 h 678"/>
                  <a:gd name="T104" fmla="*/ 555 w 683"/>
                  <a:gd name="T105" fmla="*/ 434 h 678"/>
                  <a:gd name="T106" fmla="*/ 611 w 683"/>
                  <a:gd name="T107" fmla="*/ 380 h 678"/>
                  <a:gd name="T108" fmla="*/ 649 w 683"/>
                  <a:gd name="T109" fmla="*/ 341 h 678"/>
                  <a:gd name="T110" fmla="*/ 681 w 683"/>
                  <a:gd name="T111" fmla="*/ 337 h 6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3"/>
                  <a:gd name="T169" fmla="*/ 0 h 678"/>
                  <a:gd name="T170" fmla="*/ 683 w 683"/>
                  <a:gd name="T171" fmla="*/ 678 h 6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3" h="678">
                    <a:moveTo>
                      <a:pt x="683" y="335"/>
                    </a:moveTo>
                    <a:lnTo>
                      <a:pt x="683" y="197"/>
                    </a:lnTo>
                    <a:lnTo>
                      <a:pt x="669" y="183"/>
                    </a:lnTo>
                    <a:lnTo>
                      <a:pt x="631" y="203"/>
                    </a:lnTo>
                    <a:lnTo>
                      <a:pt x="612" y="183"/>
                    </a:lnTo>
                    <a:lnTo>
                      <a:pt x="603" y="174"/>
                    </a:lnTo>
                    <a:lnTo>
                      <a:pt x="592" y="172"/>
                    </a:lnTo>
                    <a:lnTo>
                      <a:pt x="575" y="178"/>
                    </a:lnTo>
                    <a:lnTo>
                      <a:pt x="560" y="166"/>
                    </a:lnTo>
                    <a:lnTo>
                      <a:pt x="543" y="157"/>
                    </a:lnTo>
                    <a:lnTo>
                      <a:pt x="531" y="146"/>
                    </a:lnTo>
                    <a:lnTo>
                      <a:pt x="527" y="138"/>
                    </a:lnTo>
                    <a:lnTo>
                      <a:pt x="527" y="131"/>
                    </a:lnTo>
                    <a:lnTo>
                      <a:pt x="504" y="121"/>
                    </a:lnTo>
                    <a:lnTo>
                      <a:pt x="480" y="112"/>
                    </a:lnTo>
                    <a:lnTo>
                      <a:pt x="446" y="101"/>
                    </a:lnTo>
                    <a:lnTo>
                      <a:pt x="412" y="92"/>
                    </a:lnTo>
                    <a:lnTo>
                      <a:pt x="344" y="78"/>
                    </a:lnTo>
                    <a:lnTo>
                      <a:pt x="321" y="67"/>
                    </a:lnTo>
                    <a:lnTo>
                      <a:pt x="291" y="54"/>
                    </a:lnTo>
                    <a:lnTo>
                      <a:pt x="260" y="41"/>
                    </a:lnTo>
                    <a:lnTo>
                      <a:pt x="247" y="40"/>
                    </a:lnTo>
                    <a:lnTo>
                      <a:pt x="237" y="41"/>
                    </a:lnTo>
                    <a:lnTo>
                      <a:pt x="221" y="34"/>
                    </a:lnTo>
                    <a:lnTo>
                      <a:pt x="207" y="31"/>
                    </a:lnTo>
                    <a:lnTo>
                      <a:pt x="189" y="27"/>
                    </a:lnTo>
                    <a:lnTo>
                      <a:pt x="169" y="21"/>
                    </a:lnTo>
                    <a:lnTo>
                      <a:pt x="137" y="1"/>
                    </a:lnTo>
                    <a:lnTo>
                      <a:pt x="124" y="0"/>
                    </a:lnTo>
                    <a:lnTo>
                      <a:pt x="118" y="3"/>
                    </a:lnTo>
                    <a:lnTo>
                      <a:pt x="107" y="24"/>
                    </a:lnTo>
                    <a:lnTo>
                      <a:pt x="81" y="24"/>
                    </a:lnTo>
                    <a:lnTo>
                      <a:pt x="63" y="29"/>
                    </a:lnTo>
                    <a:lnTo>
                      <a:pt x="57" y="32"/>
                    </a:lnTo>
                    <a:lnTo>
                      <a:pt x="52" y="38"/>
                    </a:lnTo>
                    <a:lnTo>
                      <a:pt x="49" y="47"/>
                    </a:lnTo>
                    <a:lnTo>
                      <a:pt x="47" y="60"/>
                    </a:lnTo>
                    <a:lnTo>
                      <a:pt x="60" y="75"/>
                    </a:lnTo>
                    <a:lnTo>
                      <a:pt x="64" y="84"/>
                    </a:lnTo>
                    <a:lnTo>
                      <a:pt x="61" y="95"/>
                    </a:lnTo>
                    <a:lnTo>
                      <a:pt x="47" y="118"/>
                    </a:lnTo>
                    <a:lnTo>
                      <a:pt x="95" y="127"/>
                    </a:lnTo>
                    <a:lnTo>
                      <a:pt x="95" y="132"/>
                    </a:lnTo>
                    <a:lnTo>
                      <a:pt x="92" y="135"/>
                    </a:lnTo>
                    <a:lnTo>
                      <a:pt x="84" y="144"/>
                    </a:lnTo>
                    <a:lnTo>
                      <a:pt x="134" y="163"/>
                    </a:lnTo>
                    <a:lnTo>
                      <a:pt x="155" y="172"/>
                    </a:lnTo>
                    <a:lnTo>
                      <a:pt x="180" y="186"/>
                    </a:lnTo>
                    <a:lnTo>
                      <a:pt x="186" y="212"/>
                    </a:lnTo>
                    <a:lnTo>
                      <a:pt x="137" y="243"/>
                    </a:lnTo>
                    <a:lnTo>
                      <a:pt x="118" y="360"/>
                    </a:lnTo>
                    <a:lnTo>
                      <a:pt x="83" y="377"/>
                    </a:lnTo>
                    <a:lnTo>
                      <a:pt x="71" y="355"/>
                    </a:lnTo>
                    <a:lnTo>
                      <a:pt x="67" y="361"/>
                    </a:lnTo>
                    <a:lnTo>
                      <a:pt x="67" y="367"/>
                    </a:lnTo>
                    <a:lnTo>
                      <a:pt x="67" y="374"/>
                    </a:lnTo>
                    <a:lnTo>
                      <a:pt x="86" y="417"/>
                    </a:lnTo>
                    <a:lnTo>
                      <a:pt x="58" y="477"/>
                    </a:lnTo>
                    <a:lnTo>
                      <a:pt x="91" y="489"/>
                    </a:lnTo>
                    <a:lnTo>
                      <a:pt x="81" y="493"/>
                    </a:lnTo>
                    <a:lnTo>
                      <a:pt x="67" y="495"/>
                    </a:lnTo>
                    <a:lnTo>
                      <a:pt x="57" y="497"/>
                    </a:lnTo>
                    <a:lnTo>
                      <a:pt x="49" y="501"/>
                    </a:lnTo>
                    <a:lnTo>
                      <a:pt x="0" y="564"/>
                    </a:lnTo>
                    <a:lnTo>
                      <a:pt x="14" y="577"/>
                    </a:lnTo>
                    <a:lnTo>
                      <a:pt x="29" y="587"/>
                    </a:lnTo>
                    <a:lnTo>
                      <a:pt x="63" y="609"/>
                    </a:lnTo>
                    <a:lnTo>
                      <a:pt x="78" y="620"/>
                    </a:lnTo>
                    <a:lnTo>
                      <a:pt x="92" y="632"/>
                    </a:lnTo>
                    <a:lnTo>
                      <a:pt x="104" y="647"/>
                    </a:lnTo>
                    <a:lnTo>
                      <a:pt x="112" y="666"/>
                    </a:lnTo>
                    <a:lnTo>
                      <a:pt x="114" y="669"/>
                    </a:lnTo>
                    <a:lnTo>
                      <a:pt x="118" y="672"/>
                    </a:lnTo>
                    <a:lnTo>
                      <a:pt x="129" y="677"/>
                    </a:lnTo>
                    <a:lnTo>
                      <a:pt x="149" y="678"/>
                    </a:lnTo>
                    <a:lnTo>
                      <a:pt x="191" y="669"/>
                    </a:lnTo>
                    <a:lnTo>
                      <a:pt x="227" y="663"/>
                    </a:lnTo>
                    <a:lnTo>
                      <a:pt x="266" y="660"/>
                    </a:lnTo>
                    <a:lnTo>
                      <a:pt x="309" y="666"/>
                    </a:lnTo>
                    <a:lnTo>
                      <a:pt x="320" y="666"/>
                    </a:lnTo>
                    <a:lnTo>
                      <a:pt x="327" y="669"/>
                    </a:lnTo>
                    <a:lnTo>
                      <a:pt x="334" y="675"/>
                    </a:lnTo>
                    <a:lnTo>
                      <a:pt x="335" y="678"/>
                    </a:lnTo>
                    <a:lnTo>
                      <a:pt x="337" y="677"/>
                    </a:lnTo>
                    <a:lnTo>
                      <a:pt x="349" y="666"/>
                    </a:lnTo>
                    <a:lnTo>
                      <a:pt x="364" y="666"/>
                    </a:lnTo>
                    <a:lnTo>
                      <a:pt x="380" y="663"/>
                    </a:lnTo>
                    <a:lnTo>
                      <a:pt x="412" y="650"/>
                    </a:lnTo>
                    <a:lnTo>
                      <a:pt x="444" y="637"/>
                    </a:lnTo>
                    <a:lnTo>
                      <a:pt x="460" y="632"/>
                    </a:lnTo>
                    <a:lnTo>
                      <a:pt x="474" y="630"/>
                    </a:lnTo>
                    <a:lnTo>
                      <a:pt x="486" y="624"/>
                    </a:lnTo>
                    <a:lnTo>
                      <a:pt x="486" y="621"/>
                    </a:lnTo>
                    <a:lnTo>
                      <a:pt x="483" y="617"/>
                    </a:lnTo>
                    <a:lnTo>
                      <a:pt x="480" y="607"/>
                    </a:lnTo>
                    <a:lnTo>
                      <a:pt x="506" y="589"/>
                    </a:lnTo>
                    <a:lnTo>
                      <a:pt x="526" y="575"/>
                    </a:lnTo>
                    <a:lnTo>
                      <a:pt x="547" y="564"/>
                    </a:lnTo>
                    <a:lnTo>
                      <a:pt x="554" y="560"/>
                    </a:lnTo>
                    <a:lnTo>
                      <a:pt x="557" y="553"/>
                    </a:lnTo>
                    <a:lnTo>
                      <a:pt x="557" y="530"/>
                    </a:lnTo>
                    <a:lnTo>
                      <a:pt x="543" y="500"/>
                    </a:lnTo>
                    <a:lnTo>
                      <a:pt x="538" y="483"/>
                    </a:lnTo>
                    <a:lnTo>
                      <a:pt x="538" y="466"/>
                    </a:lnTo>
                    <a:lnTo>
                      <a:pt x="546" y="449"/>
                    </a:lnTo>
                    <a:lnTo>
                      <a:pt x="555" y="434"/>
                    </a:lnTo>
                    <a:lnTo>
                      <a:pt x="580" y="407"/>
                    </a:lnTo>
                    <a:lnTo>
                      <a:pt x="611" y="380"/>
                    </a:lnTo>
                    <a:lnTo>
                      <a:pt x="640" y="349"/>
                    </a:lnTo>
                    <a:lnTo>
                      <a:pt x="649" y="341"/>
                    </a:lnTo>
                    <a:lnTo>
                      <a:pt x="660" y="338"/>
                    </a:lnTo>
                    <a:lnTo>
                      <a:pt x="681" y="337"/>
                    </a:lnTo>
                    <a:lnTo>
                      <a:pt x="683" y="33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99" name="Freeform 1387"/>
              <p:cNvSpPr>
                <a:spLocks/>
              </p:cNvSpPr>
              <p:nvPr/>
            </p:nvSpPr>
            <p:spPr bwMode="auto">
              <a:xfrm>
                <a:off x="3120" y="3409"/>
                <a:ext cx="683" cy="678"/>
              </a:xfrm>
              <a:custGeom>
                <a:avLst/>
                <a:gdLst>
                  <a:gd name="T0" fmla="*/ 683 w 683"/>
                  <a:gd name="T1" fmla="*/ 197 h 678"/>
                  <a:gd name="T2" fmla="*/ 631 w 683"/>
                  <a:gd name="T3" fmla="*/ 203 h 678"/>
                  <a:gd name="T4" fmla="*/ 603 w 683"/>
                  <a:gd name="T5" fmla="*/ 174 h 678"/>
                  <a:gd name="T6" fmla="*/ 575 w 683"/>
                  <a:gd name="T7" fmla="*/ 178 h 678"/>
                  <a:gd name="T8" fmla="*/ 543 w 683"/>
                  <a:gd name="T9" fmla="*/ 157 h 678"/>
                  <a:gd name="T10" fmla="*/ 527 w 683"/>
                  <a:gd name="T11" fmla="*/ 138 h 678"/>
                  <a:gd name="T12" fmla="*/ 504 w 683"/>
                  <a:gd name="T13" fmla="*/ 121 h 678"/>
                  <a:gd name="T14" fmla="*/ 446 w 683"/>
                  <a:gd name="T15" fmla="*/ 101 h 678"/>
                  <a:gd name="T16" fmla="*/ 344 w 683"/>
                  <a:gd name="T17" fmla="*/ 78 h 678"/>
                  <a:gd name="T18" fmla="*/ 291 w 683"/>
                  <a:gd name="T19" fmla="*/ 54 h 678"/>
                  <a:gd name="T20" fmla="*/ 247 w 683"/>
                  <a:gd name="T21" fmla="*/ 40 h 678"/>
                  <a:gd name="T22" fmla="*/ 221 w 683"/>
                  <a:gd name="T23" fmla="*/ 34 h 678"/>
                  <a:gd name="T24" fmla="*/ 189 w 683"/>
                  <a:gd name="T25" fmla="*/ 27 h 678"/>
                  <a:gd name="T26" fmla="*/ 137 w 683"/>
                  <a:gd name="T27" fmla="*/ 1 h 678"/>
                  <a:gd name="T28" fmla="*/ 118 w 683"/>
                  <a:gd name="T29" fmla="*/ 3 h 678"/>
                  <a:gd name="T30" fmla="*/ 81 w 683"/>
                  <a:gd name="T31" fmla="*/ 24 h 678"/>
                  <a:gd name="T32" fmla="*/ 57 w 683"/>
                  <a:gd name="T33" fmla="*/ 32 h 678"/>
                  <a:gd name="T34" fmla="*/ 49 w 683"/>
                  <a:gd name="T35" fmla="*/ 47 h 678"/>
                  <a:gd name="T36" fmla="*/ 60 w 683"/>
                  <a:gd name="T37" fmla="*/ 75 h 678"/>
                  <a:gd name="T38" fmla="*/ 61 w 683"/>
                  <a:gd name="T39" fmla="*/ 95 h 678"/>
                  <a:gd name="T40" fmla="*/ 95 w 683"/>
                  <a:gd name="T41" fmla="*/ 127 h 678"/>
                  <a:gd name="T42" fmla="*/ 92 w 683"/>
                  <a:gd name="T43" fmla="*/ 135 h 678"/>
                  <a:gd name="T44" fmla="*/ 134 w 683"/>
                  <a:gd name="T45" fmla="*/ 163 h 678"/>
                  <a:gd name="T46" fmla="*/ 180 w 683"/>
                  <a:gd name="T47" fmla="*/ 186 h 678"/>
                  <a:gd name="T48" fmla="*/ 137 w 683"/>
                  <a:gd name="T49" fmla="*/ 243 h 678"/>
                  <a:gd name="T50" fmla="*/ 83 w 683"/>
                  <a:gd name="T51" fmla="*/ 377 h 678"/>
                  <a:gd name="T52" fmla="*/ 67 w 683"/>
                  <a:gd name="T53" fmla="*/ 361 h 678"/>
                  <a:gd name="T54" fmla="*/ 67 w 683"/>
                  <a:gd name="T55" fmla="*/ 374 h 678"/>
                  <a:gd name="T56" fmla="*/ 58 w 683"/>
                  <a:gd name="T57" fmla="*/ 477 h 678"/>
                  <a:gd name="T58" fmla="*/ 81 w 683"/>
                  <a:gd name="T59" fmla="*/ 493 h 678"/>
                  <a:gd name="T60" fmla="*/ 57 w 683"/>
                  <a:gd name="T61" fmla="*/ 497 h 678"/>
                  <a:gd name="T62" fmla="*/ 0 w 683"/>
                  <a:gd name="T63" fmla="*/ 564 h 678"/>
                  <a:gd name="T64" fmla="*/ 29 w 683"/>
                  <a:gd name="T65" fmla="*/ 587 h 678"/>
                  <a:gd name="T66" fmla="*/ 78 w 683"/>
                  <a:gd name="T67" fmla="*/ 620 h 678"/>
                  <a:gd name="T68" fmla="*/ 104 w 683"/>
                  <a:gd name="T69" fmla="*/ 647 h 678"/>
                  <a:gd name="T70" fmla="*/ 114 w 683"/>
                  <a:gd name="T71" fmla="*/ 669 h 678"/>
                  <a:gd name="T72" fmla="*/ 129 w 683"/>
                  <a:gd name="T73" fmla="*/ 677 h 678"/>
                  <a:gd name="T74" fmla="*/ 191 w 683"/>
                  <a:gd name="T75" fmla="*/ 669 h 678"/>
                  <a:gd name="T76" fmla="*/ 266 w 683"/>
                  <a:gd name="T77" fmla="*/ 660 h 678"/>
                  <a:gd name="T78" fmla="*/ 320 w 683"/>
                  <a:gd name="T79" fmla="*/ 666 h 678"/>
                  <a:gd name="T80" fmla="*/ 334 w 683"/>
                  <a:gd name="T81" fmla="*/ 675 h 678"/>
                  <a:gd name="T82" fmla="*/ 337 w 683"/>
                  <a:gd name="T83" fmla="*/ 677 h 678"/>
                  <a:gd name="T84" fmla="*/ 364 w 683"/>
                  <a:gd name="T85" fmla="*/ 666 h 678"/>
                  <a:gd name="T86" fmla="*/ 412 w 683"/>
                  <a:gd name="T87" fmla="*/ 650 h 678"/>
                  <a:gd name="T88" fmla="*/ 460 w 683"/>
                  <a:gd name="T89" fmla="*/ 632 h 678"/>
                  <a:gd name="T90" fmla="*/ 486 w 683"/>
                  <a:gd name="T91" fmla="*/ 624 h 678"/>
                  <a:gd name="T92" fmla="*/ 483 w 683"/>
                  <a:gd name="T93" fmla="*/ 617 h 678"/>
                  <a:gd name="T94" fmla="*/ 506 w 683"/>
                  <a:gd name="T95" fmla="*/ 589 h 678"/>
                  <a:gd name="T96" fmla="*/ 547 w 683"/>
                  <a:gd name="T97" fmla="*/ 564 h 678"/>
                  <a:gd name="T98" fmla="*/ 557 w 683"/>
                  <a:gd name="T99" fmla="*/ 553 h 678"/>
                  <a:gd name="T100" fmla="*/ 543 w 683"/>
                  <a:gd name="T101" fmla="*/ 500 h 678"/>
                  <a:gd name="T102" fmla="*/ 538 w 683"/>
                  <a:gd name="T103" fmla="*/ 466 h 678"/>
                  <a:gd name="T104" fmla="*/ 555 w 683"/>
                  <a:gd name="T105" fmla="*/ 434 h 678"/>
                  <a:gd name="T106" fmla="*/ 611 w 683"/>
                  <a:gd name="T107" fmla="*/ 380 h 678"/>
                  <a:gd name="T108" fmla="*/ 649 w 683"/>
                  <a:gd name="T109" fmla="*/ 341 h 678"/>
                  <a:gd name="T110" fmla="*/ 681 w 683"/>
                  <a:gd name="T111" fmla="*/ 337 h 6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3"/>
                  <a:gd name="T169" fmla="*/ 0 h 678"/>
                  <a:gd name="T170" fmla="*/ 683 w 683"/>
                  <a:gd name="T171" fmla="*/ 678 h 6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3" h="678">
                    <a:moveTo>
                      <a:pt x="683" y="335"/>
                    </a:moveTo>
                    <a:lnTo>
                      <a:pt x="683" y="197"/>
                    </a:lnTo>
                    <a:lnTo>
                      <a:pt x="669" y="183"/>
                    </a:lnTo>
                    <a:lnTo>
                      <a:pt x="631" y="203"/>
                    </a:lnTo>
                    <a:lnTo>
                      <a:pt x="612" y="183"/>
                    </a:lnTo>
                    <a:lnTo>
                      <a:pt x="603" y="174"/>
                    </a:lnTo>
                    <a:lnTo>
                      <a:pt x="592" y="172"/>
                    </a:lnTo>
                    <a:lnTo>
                      <a:pt x="575" y="178"/>
                    </a:lnTo>
                    <a:lnTo>
                      <a:pt x="560" y="166"/>
                    </a:lnTo>
                    <a:lnTo>
                      <a:pt x="543" y="157"/>
                    </a:lnTo>
                    <a:lnTo>
                      <a:pt x="531" y="146"/>
                    </a:lnTo>
                    <a:lnTo>
                      <a:pt x="527" y="138"/>
                    </a:lnTo>
                    <a:lnTo>
                      <a:pt x="527" y="131"/>
                    </a:lnTo>
                    <a:lnTo>
                      <a:pt x="504" y="121"/>
                    </a:lnTo>
                    <a:lnTo>
                      <a:pt x="480" y="112"/>
                    </a:lnTo>
                    <a:lnTo>
                      <a:pt x="446" y="101"/>
                    </a:lnTo>
                    <a:lnTo>
                      <a:pt x="412" y="92"/>
                    </a:lnTo>
                    <a:lnTo>
                      <a:pt x="344" y="78"/>
                    </a:lnTo>
                    <a:lnTo>
                      <a:pt x="321" y="67"/>
                    </a:lnTo>
                    <a:lnTo>
                      <a:pt x="291" y="54"/>
                    </a:lnTo>
                    <a:lnTo>
                      <a:pt x="260" y="41"/>
                    </a:lnTo>
                    <a:lnTo>
                      <a:pt x="247" y="40"/>
                    </a:lnTo>
                    <a:lnTo>
                      <a:pt x="237" y="41"/>
                    </a:lnTo>
                    <a:lnTo>
                      <a:pt x="221" y="34"/>
                    </a:lnTo>
                    <a:lnTo>
                      <a:pt x="207" y="31"/>
                    </a:lnTo>
                    <a:lnTo>
                      <a:pt x="189" y="27"/>
                    </a:lnTo>
                    <a:lnTo>
                      <a:pt x="169" y="21"/>
                    </a:lnTo>
                    <a:lnTo>
                      <a:pt x="137" y="1"/>
                    </a:lnTo>
                    <a:lnTo>
                      <a:pt x="124" y="0"/>
                    </a:lnTo>
                    <a:lnTo>
                      <a:pt x="118" y="3"/>
                    </a:lnTo>
                    <a:lnTo>
                      <a:pt x="107" y="24"/>
                    </a:lnTo>
                    <a:lnTo>
                      <a:pt x="81" y="24"/>
                    </a:lnTo>
                    <a:lnTo>
                      <a:pt x="63" y="29"/>
                    </a:lnTo>
                    <a:lnTo>
                      <a:pt x="57" y="32"/>
                    </a:lnTo>
                    <a:lnTo>
                      <a:pt x="52" y="38"/>
                    </a:lnTo>
                    <a:lnTo>
                      <a:pt x="49" y="47"/>
                    </a:lnTo>
                    <a:lnTo>
                      <a:pt x="47" y="60"/>
                    </a:lnTo>
                    <a:lnTo>
                      <a:pt x="60" y="75"/>
                    </a:lnTo>
                    <a:lnTo>
                      <a:pt x="64" y="84"/>
                    </a:lnTo>
                    <a:lnTo>
                      <a:pt x="61" y="95"/>
                    </a:lnTo>
                    <a:lnTo>
                      <a:pt x="47" y="118"/>
                    </a:lnTo>
                    <a:lnTo>
                      <a:pt x="95" y="127"/>
                    </a:lnTo>
                    <a:lnTo>
                      <a:pt x="95" y="132"/>
                    </a:lnTo>
                    <a:lnTo>
                      <a:pt x="92" y="135"/>
                    </a:lnTo>
                    <a:lnTo>
                      <a:pt x="84" y="144"/>
                    </a:lnTo>
                    <a:lnTo>
                      <a:pt x="134" y="163"/>
                    </a:lnTo>
                    <a:lnTo>
                      <a:pt x="155" y="172"/>
                    </a:lnTo>
                    <a:lnTo>
                      <a:pt x="180" y="186"/>
                    </a:lnTo>
                    <a:lnTo>
                      <a:pt x="186" y="212"/>
                    </a:lnTo>
                    <a:lnTo>
                      <a:pt x="137" y="243"/>
                    </a:lnTo>
                    <a:lnTo>
                      <a:pt x="118" y="360"/>
                    </a:lnTo>
                    <a:lnTo>
                      <a:pt x="83" y="377"/>
                    </a:lnTo>
                    <a:lnTo>
                      <a:pt x="71" y="355"/>
                    </a:lnTo>
                    <a:lnTo>
                      <a:pt x="67" y="361"/>
                    </a:lnTo>
                    <a:lnTo>
                      <a:pt x="67" y="367"/>
                    </a:lnTo>
                    <a:lnTo>
                      <a:pt x="67" y="374"/>
                    </a:lnTo>
                    <a:lnTo>
                      <a:pt x="86" y="417"/>
                    </a:lnTo>
                    <a:lnTo>
                      <a:pt x="58" y="477"/>
                    </a:lnTo>
                    <a:lnTo>
                      <a:pt x="91" y="489"/>
                    </a:lnTo>
                    <a:lnTo>
                      <a:pt x="81" y="493"/>
                    </a:lnTo>
                    <a:lnTo>
                      <a:pt x="67" y="495"/>
                    </a:lnTo>
                    <a:lnTo>
                      <a:pt x="57" y="497"/>
                    </a:lnTo>
                    <a:lnTo>
                      <a:pt x="49" y="501"/>
                    </a:lnTo>
                    <a:lnTo>
                      <a:pt x="0" y="564"/>
                    </a:lnTo>
                    <a:lnTo>
                      <a:pt x="14" y="577"/>
                    </a:lnTo>
                    <a:lnTo>
                      <a:pt x="29" y="587"/>
                    </a:lnTo>
                    <a:lnTo>
                      <a:pt x="63" y="609"/>
                    </a:lnTo>
                    <a:lnTo>
                      <a:pt x="78" y="620"/>
                    </a:lnTo>
                    <a:lnTo>
                      <a:pt x="92" y="632"/>
                    </a:lnTo>
                    <a:lnTo>
                      <a:pt x="104" y="647"/>
                    </a:lnTo>
                    <a:lnTo>
                      <a:pt x="112" y="666"/>
                    </a:lnTo>
                    <a:lnTo>
                      <a:pt x="114" y="669"/>
                    </a:lnTo>
                    <a:lnTo>
                      <a:pt x="118" y="672"/>
                    </a:lnTo>
                    <a:lnTo>
                      <a:pt x="129" y="677"/>
                    </a:lnTo>
                    <a:lnTo>
                      <a:pt x="149" y="678"/>
                    </a:lnTo>
                    <a:lnTo>
                      <a:pt x="191" y="669"/>
                    </a:lnTo>
                    <a:lnTo>
                      <a:pt x="227" y="663"/>
                    </a:lnTo>
                    <a:lnTo>
                      <a:pt x="266" y="660"/>
                    </a:lnTo>
                    <a:lnTo>
                      <a:pt x="309" y="666"/>
                    </a:lnTo>
                    <a:lnTo>
                      <a:pt x="320" y="666"/>
                    </a:lnTo>
                    <a:lnTo>
                      <a:pt x="327" y="669"/>
                    </a:lnTo>
                    <a:lnTo>
                      <a:pt x="334" y="675"/>
                    </a:lnTo>
                    <a:lnTo>
                      <a:pt x="335" y="678"/>
                    </a:lnTo>
                    <a:lnTo>
                      <a:pt x="337" y="677"/>
                    </a:lnTo>
                    <a:lnTo>
                      <a:pt x="349" y="666"/>
                    </a:lnTo>
                    <a:lnTo>
                      <a:pt x="364" y="666"/>
                    </a:lnTo>
                    <a:lnTo>
                      <a:pt x="380" y="663"/>
                    </a:lnTo>
                    <a:lnTo>
                      <a:pt x="412" y="650"/>
                    </a:lnTo>
                    <a:lnTo>
                      <a:pt x="444" y="637"/>
                    </a:lnTo>
                    <a:lnTo>
                      <a:pt x="460" y="632"/>
                    </a:lnTo>
                    <a:lnTo>
                      <a:pt x="474" y="630"/>
                    </a:lnTo>
                    <a:lnTo>
                      <a:pt x="486" y="624"/>
                    </a:lnTo>
                    <a:lnTo>
                      <a:pt x="486" y="621"/>
                    </a:lnTo>
                    <a:lnTo>
                      <a:pt x="483" y="617"/>
                    </a:lnTo>
                    <a:lnTo>
                      <a:pt x="480" y="607"/>
                    </a:lnTo>
                    <a:lnTo>
                      <a:pt x="506" y="589"/>
                    </a:lnTo>
                    <a:lnTo>
                      <a:pt x="526" y="575"/>
                    </a:lnTo>
                    <a:lnTo>
                      <a:pt x="547" y="564"/>
                    </a:lnTo>
                    <a:lnTo>
                      <a:pt x="554" y="560"/>
                    </a:lnTo>
                    <a:lnTo>
                      <a:pt x="557" y="553"/>
                    </a:lnTo>
                    <a:lnTo>
                      <a:pt x="557" y="530"/>
                    </a:lnTo>
                    <a:lnTo>
                      <a:pt x="543" y="500"/>
                    </a:lnTo>
                    <a:lnTo>
                      <a:pt x="538" y="483"/>
                    </a:lnTo>
                    <a:lnTo>
                      <a:pt x="538" y="466"/>
                    </a:lnTo>
                    <a:lnTo>
                      <a:pt x="546" y="449"/>
                    </a:lnTo>
                    <a:lnTo>
                      <a:pt x="555" y="434"/>
                    </a:lnTo>
                    <a:lnTo>
                      <a:pt x="580" y="407"/>
                    </a:lnTo>
                    <a:lnTo>
                      <a:pt x="611" y="380"/>
                    </a:lnTo>
                    <a:lnTo>
                      <a:pt x="640" y="349"/>
                    </a:lnTo>
                    <a:lnTo>
                      <a:pt x="649" y="341"/>
                    </a:lnTo>
                    <a:lnTo>
                      <a:pt x="660" y="338"/>
                    </a:lnTo>
                    <a:lnTo>
                      <a:pt x="681" y="337"/>
                    </a:lnTo>
                    <a:lnTo>
                      <a:pt x="683" y="33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0" name="Freeform 1388"/>
              <p:cNvSpPr>
                <a:spLocks/>
              </p:cNvSpPr>
              <p:nvPr/>
            </p:nvSpPr>
            <p:spPr bwMode="auto">
              <a:xfrm>
                <a:off x="3789" y="3930"/>
                <a:ext cx="14" cy="14"/>
              </a:xfrm>
              <a:custGeom>
                <a:avLst/>
                <a:gdLst>
                  <a:gd name="T0" fmla="*/ 14 w 14"/>
                  <a:gd name="T1" fmla="*/ 12 h 14"/>
                  <a:gd name="T2" fmla="*/ 14 w 14"/>
                  <a:gd name="T3" fmla="*/ 0 h 14"/>
                  <a:gd name="T4" fmla="*/ 8 w 14"/>
                  <a:gd name="T5" fmla="*/ 0 h 14"/>
                  <a:gd name="T6" fmla="*/ 0 w 14"/>
                  <a:gd name="T7" fmla="*/ 5 h 14"/>
                  <a:gd name="T8" fmla="*/ 2 w 14"/>
                  <a:gd name="T9" fmla="*/ 9 h 14"/>
                  <a:gd name="T10" fmla="*/ 5 w 14"/>
                  <a:gd name="T11" fmla="*/ 12 h 14"/>
                  <a:gd name="T12" fmla="*/ 14 w 14"/>
                  <a:gd name="T13" fmla="*/ 14 h 14"/>
                  <a:gd name="T14" fmla="*/ 14 w 14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4"/>
                  <a:gd name="T26" fmla="*/ 14 w 1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4">
                    <a:moveTo>
                      <a:pt x="14" y="12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14" y="1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1" name="Freeform 1389"/>
              <p:cNvSpPr>
                <a:spLocks/>
              </p:cNvSpPr>
              <p:nvPr/>
            </p:nvSpPr>
            <p:spPr bwMode="auto">
              <a:xfrm>
                <a:off x="3789" y="3930"/>
                <a:ext cx="14" cy="14"/>
              </a:xfrm>
              <a:custGeom>
                <a:avLst/>
                <a:gdLst>
                  <a:gd name="T0" fmla="*/ 14 w 14"/>
                  <a:gd name="T1" fmla="*/ 12 h 14"/>
                  <a:gd name="T2" fmla="*/ 14 w 14"/>
                  <a:gd name="T3" fmla="*/ 0 h 14"/>
                  <a:gd name="T4" fmla="*/ 8 w 14"/>
                  <a:gd name="T5" fmla="*/ 0 h 14"/>
                  <a:gd name="T6" fmla="*/ 0 w 14"/>
                  <a:gd name="T7" fmla="*/ 5 h 14"/>
                  <a:gd name="T8" fmla="*/ 2 w 14"/>
                  <a:gd name="T9" fmla="*/ 9 h 14"/>
                  <a:gd name="T10" fmla="*/ 5 w 14"/>
                  <a:gd name="T11" fmla="*/ 12 h 14"/>
                  <a:gd name="T12" fmla="*/ 14 w 14"/>
                  <a:gd name="T13" fmla="*/ 14 h 14"/>
                  <a:gd name="T14" fmla="*/ 14 w 14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4"/>
                  <a:gd name="T26" fmla="*/ 14 w 1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4">
                    <a:moveTo>
                      <a:pt x="14" y="12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14" y="14"/>
                    </a:lnTo>
                    <a:lnTo>
                      <a:pt x="14" y="1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2" name="Freeform 1390"/>
              <p:cNvSpPr>
                <a:spLocks/>
              </p:cNvSpPr>
              <p:nvPr/>
            </p:nvSpPr>
            <p:spPr bwMode="auto">
              <a:xfrm>
                <a:off x="3789" y="3930"/>
                <a:ext cx="29" cy="14"/>
              </a:xfrm>
              <a:custGeom>
                <a:avLst/>
                <a:gdLst>
                  <a:gd name="T0" fmla="*/ 0 w 29"/>
                  <a:gd name="T1" fmla="*/ 5 h 14"/>
                  <a:gd name="T2" fmla="*/ 8 w 29"/>
                  <a:gd name="T3" fmla="*/ 0 h 14"/>
                  <a:gd name="T4" fmla="*/ 15 w 29"/>
                  <a:gd name="T5" fmla="*/ 0 h 14"/>
                  <a:gd name="T6" fmla="*/ 29 w 29"/>
                  <a:gd name="T7" fmla="*/ 6 h 14"/>
                  <a:gd name="T8" fmla="*/ 14 w 29"/>
                  <a:gd name="T9" fmla="*/ 14 h 14"/>
                  <a:gd name="T10" fmla="*/ 5 w 29"/>
                  <a:gd name="T11" fmla="*/ 12 h 14"/>
                  <a:gd name="T12" fmla="*/ 2 w 29"/>
                  <a:gd name="T13" fmla="*/ 9 h 14"/>
                  <a:gd name="T14" fmla="*/ 0 w 29"/>
                  <a:gd name="T15" fmla="*/ 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4"/>
                  <a:gd name="T26" fmla="*/ 29 w 29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4">
                    <a:moveTo>
                      <a:pt x="0" y="5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9" y="6"/>
                    </a:lnTo>
                    <a:lnTo>
                      <a:pt x="14" y="14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3" name="Freeform 1391"/>
              <p:cNvSpPr>
                <a:spLocks/>
              </p:cNvSpPr>
              <p:nvPr/>
            </p:nvSpPr>
            <p:spPr bwMode="auto">
              <a:xfrm>
                <a:off x="3789" y="3930"/>
                <a:ext cx="29" cy="14"/>
              </a:xfrm>
              <a:custGeom>
                <a:avLst/>
                <a:gdLst>
                  <a:gd name="T0" fmla="*/ 0 w 29"/>
                  <a:gd name="T1" fmla="*/ 5 h 14"/>
                  <a:gd name="T2" fmla="*/ 8 w 29"/>
                  <a:gd name="T3" fmla="*/ 0 h 14"/>
                  <a:gd name="T4" fmla="*/ 15 w 29"/>
                  <a:gd name="T5" fmla="*/ 0 h 14"/>
                  <a:gd name="T6" fmla="*/ 29 w 29"/>
                  <a:gd name="T7" fmla="*/ 6 h 14"/>
                  <a:gd name="T8" fmla="*/ 14 w 29"/>
                  <a:gd name="T9" fmla="*/ 14 h 14"/>
                  <a:gd name="T10" fmla="*/ 5 w 29"/>
                  <a:gd name="T11" fmla="*/ 12 h 14"/>
                  <a:gd name="T12" fmla="*/ 2 w 29"/>
                  <a:gd name="T13" fmla="*/ 9 h 14"/>
                  <a:gd name="T14" fmla="*/ 0 w 29"/>
                  <a:gd name="T15" fmla="*/ 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4"/>
                  <a:gd name="T26" fmla="*/ 29 w 29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4">
                    <a:moveTo>
                      <a:pt x="0" y="5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9" y="6"/>
                    </a:lnTo>
                    <a:lnTo>
                      <a:pt x="14" y="14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4" name="Freeform 1392"/>
              <p:cNvSpPr>
                <a:spLocks/>
              </p:cNvSpPr>
              <p:nvPr/>
            </p:nvSpPr>
            <p:spPr bwMode="auto">
              <a:xfrm>
                <a:off x="3974" y="3843"/>
                <a:ext cx="52" cy="23"/>
              </a:xfrm>
              <a:custGeom>
                <a:avLst/>
                <a:gdLst>
                  <a:gd name="T0" fmla="*/ 0 w 52"/>
                  <a:gd name="T1" fmla="*/ 0 h 23"/>
                  <a:gd name="T2" fmla="*/ 37 w 52"/>
                  <a:gd name="T3" fmla="*/ 3 h 23"/>
                  <a:gd name="T4" fmla="*/ 47 w 52"/>
                  <a:gd name="T5" fmla="*/ 6 h 23"/>
                  <a:gd name="T6" fmla="*/ 52 w 52"/>
                  <a:gd name="T7" fmla="*/ 10 h 23"/>
                  <a:gd name="T8" fmla="*/ 52 w 52"/>
                  <a:gd name="T9" fmla="*/ 13 h 23"/>
                  <a:gd name="T10" fmla="*/ 46 w 52"/>
                  <a:gd name="T11" fmla="*/ 18 h 23"/>
                  <a:gd name="T12" fmla="*/ 13 w 52"/>
                  <a:gd name="T13" fmla="*/ 23 h 23"/>
                  <a:gd name="T14" fmla="*/ 0 w 5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3"/>
                  <a:gd name="T26" fmla="*/ 52 w 5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3">
                    <a:moveTo>
                      <a:pt x="0" y="0"/>
                    </a:moveTo>
                    <a:lnTo>
                      <a:pt x="37" y="3"/>
                    </a:lnTo>
                    <a:lnTo>
                      <a:pt x="47" y="6"/>
                    </a:lnTo>
                    <a:lnTo>
                      <a:pt x="52" y="10"/>
                    </a:lnTo>
                    <a:lnTo>
                      <a:pt x="52" y="13"/>
                    </a:lnTo>
                    <a:lnTo>
                      <a:pt x="46" y="18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5" name="Freeform 1393"/>
              <p:cNvSpPr>
                <a:spLocks/>
              </p:cNvSpPr>
              <p:nvPr/>
            </p:nvSpPr>
            <p:spPr bwMode="auto">
              <a:xfrm>
                <a:off x="3974" y="3843"/>
                <a:ext cx="52" cy="23"/>
              </a:xfrm>
              <a:custGeom>
                <a:avLst/>
                <a:gdLst>
                  <a:gd name="T0" fmla="*/ 0 w 52"/>
                  <a:gd name="T1" fmla="*/ 0 h 23"/>
                  <a:gd name="T2" fmla="*/ 37 w 52"/>
                  <a:gd name="T3" fmla="*/ 3 h 23"/>
                  <a:gd name="T4" fmla="*/ 47 w 52"/>
                  <a:gd name="T5" fmla="*/ 6 h 23"/>
                  <a:gd name="T6" fmla="*/ 52 w 52"/>
                  <a:gd name="T7" fmla="*/ 10 h 23"/>
                  <a:gd name="T8" fmla="*/ 52 w 52"/>
                  <a:gd name="T9" fmla="*/ 13 h 23"/>
                  <a:gd name="T10" fmla="*/ 46 w 52"/>
                  <a:gd name="T11" fmla="*/ 18 h 23"/>
                  <a:gd name="T12" fmla="*/ 13 w 52"/>
                  <a:gd name="T13" fmla="*/ 23 h 23"/>
                  <a:gd name="T14" fmla="*/ 0 w 5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3"/>
                  <a:gd name="T26" fmla="*/ 52 w 5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3">
                    <a:moveTo>
                      <a:pt x="0" y="0"/>
                    </a:moveTo>
                    <a:lnTo>
                      <a:pt x="37" y="3"/>
                    </a:lnTo>
                    <a:lnTo>
                      <a:pt x="47" y="6"/>
                    </a:lnTo>
                    <a:lnTo>
                      <a:pt x="52" y="10"/>
                    </a:lnTo>
                    <a:lnTo>
                      <a:pt x="52" y="13"/>
                    </a:lnTo>
                    <a:lnTo>
                      <a:pt x="46" y="18"/>
                    </a:lnTo>
                    <a:lnTo>
                      <a:pt x="13" y="2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6" name="Freeform 1394"/>
              <p:cNvSpPr>
                <a:spLocks/>
              </p:cNvSpPr>
              <p:nvPr/>
            </p:nvSpPr>
            <p:spPr bwMode="auto">
              <a:xfrm>
                <a:off x="3861" y="3869"/>
                <a:ext cx="66" cy="57"/>
              </a:xfrm>
              <a:custGeom>
                <a:avLst/>
                <a:gdLst>
                  <a:gd name="T0" fmla="*/ 2 w 66"/>
                  <a:gd name="T1" fmla="*/ 15 h 57"/>
                  <a:gd name="T2" fmla="*/ 26 w 66"/>
                  <a:gd name="T3" fmla="*/ 1 h 57"/>
                  <a:gd name="T4" fmla="*/ 33 w 66"/>
                  <a:gd name="T5" fmla="*/ 0 h 57"/>
                  <a:gd name="T6" fmla="*/ 36 w 66"/>
                  <a:gd name="T7" fmla="*/ 1 h 57"/>
                  <a:gd name="T8" fmla="*/ 45 w 66"/>
                  <a:gd name="T9" fmla="*/ 6 h 57"/>
                  <a:gd name="T10" fmla="*/ 53 w 66"/>
                  <a:gd name="T11" fmla="*/ 9 h 57"/>
                  <a:gd name="T12" fmla="*/ 65 w 66"/>
                  <a:gd name="T13" fmla="*/ 9 h 57"/>
                  <a:gd name="T14" fmla="*/ 66 w 66"/>
                  <a:gd name="T15" fmla="*/ 23 h 57"/>
                  <a:gd name="T16" fmla="*/ 62 w 66"/>
                  <a:gd name="T17" fmla="*/ 35 h 57"/>
                  <a:gd name="T18" fmla="*/ 54 w 66"/>
                  <a:gd name="T19" fmla="*/ 46 h 57"/>
                  <a:gd name="T20" fmla="*/ 45 w 66"/>
                  <a:gd name="T21" fmla="*/ 57 h 57"/>
                  <a:gd name="T22" fmla="*/ 22 w 66"/>
                  <a:gd name="T23" fmla="*/ 53 h 57"/>
                  <a:gd name="T24" fmla="*/ 13 w 66"/>
                  <a:gd name="T25" fmla="*/ 49 h 57"/>
                  <a:gd name="T26" fmla="*/ 6 w 66"/>
                  <a:gd name="T27" fmla="*/ 43 h 57"/>
                  <a:gd name="T28" fmla="*/ 3 w 66"/>
                  <a:gd name="T29" fmla="*/ 37 h 57"/>
                  <a:gd name="T30" fmla="*/ 0 w 66"/>
                  <a:gd name="T31" fmla="*/ 29 h 57"/>
                  <a:gd name="T32" fmla="*/ 2 w 66"/>
                  <a:gd name="T33" fmla="*/ 15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7"/>
                  <a:gd name="T53" fmla="*/ 66 w 6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7">
                    <a:moveTo>
                      <a:pt x="2" y="15"/>
                    </a:moveTo>
                    <a:lnTo>
                      <a:pt x="26" y="1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45" y="6"/>
                    </a:lnTo>
                    <a:lnTo>
                      <a:pt x="53" y="9"/>
                    </a:lnTo>
                    <a:lnTo>
                      <a:pt x="65" y="9"/>
                    </a:lnTo>
                    <a:lnTo>
                      <a:pt x="66" y="23"/>
                    </a:lnTo>
                    <a:lnTo>
                      <a:pt x="62" y="35"/>
                    </a:lnTo>
                    <a:lnTo>
                      <a:pt x="54" y="46"/>
                    </a:lnTo>
                    <a:lnTo>
                      <a:pt x="45" y="57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6" y="43"/>
                    </a:lnTo>
                    <a:lnTo>
                      <a:pt x="3" y="37"/>
                    </a:lnTo>
                    <a:lnTo>
                      <a:pt x="0" y="29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7" name="Freeform 1395"/>
              <p:cNvSpPr>
                <a:spLocks/>
              </p:cNvSpPr>
              <p:nvPr/>
            </p:nvSpPr>
            <p:spPr bwMode="auto">
              <a:xfrm>
                <a:off x="3861" y="3869"/>
                <a:ext cx="66" cy="57"/>
              </a:xfrm>
              <a:custGeom>
                <a:avLst/>
                <a:gdLst>
                  <a:gd name="T0" fmla="*/ 2 w 66"/>
                  <a:gd name="T1" fmla="*/ 15 h 57"/>
                  <a:gd name="T2" fmla="*/ 26 w 66"/>
                  <a:gd name="T3" fmla="*/ 1 h 57"/>
                  <a:gd name="T4" fmla="*/ 33 w 66"/>
                  <a:gd name="T5" fmla="*/ 0 h 57"/>
                  <a:gd name="T6" fmla="*/ 36 w 66"/>
                  <a:gd name="T7" fmla="*/ 1 h 57"/>
                  <a:gd name="T8" fmla="*/ 45 w 66"/>
                  <a:gd name="T9" fmla="*/ 6 h 57"/>
                  <a:gd name="T10" fmla="*/ 53 w 66"/>
                  <a:gd name="T11" fmla="*/ 9 h 57"/>
                  <a:gd name="T12" fmla="*/ 65 w 66"/>
                  <a:gd name="T13" fmla="*/ 9 h 57"/>
                  <a:gd name="T14" fmla="*/ 66 w 66"/>
                  <a:gd name="T15" fmla="*/ 23 h 57"/>
                  <a:gd name="T16" fmla="*/ 62 w 66"/>
                  <a:gd name="T17" fmla="*/ 35 h 57"/>
                  <a:gd name="T18" fmla="*/ 54 w 66"/>
                  <a:gd name="T19" fmla="*/ 46 h 57"/>
                  <a:gd name="T20" fmla="*/ 45 w 66"/>
                  <a:gd name="T21" fmla="*/ 57 h 57"/>
                  <a:gd name="T22" fmla="*/ 22 w 66"/>
                  <a:gd name="T23" fmla="*/ 53 h 57"/>
                  <a:gd name="T24" fmla="*/ 13 w 66"/>
                  <a:gd name="T25" fmla="*/ 49 h 57"/>
                  <a:gd name="T26" fmla="*/ 6 w 66"/>
                  <a:gd name="T27" fmla="*/ 43 h 57"/>
                  <a:gd name="T28" fmla="*/ 3 w 66"/>
                  <a:gd name="T29" fmla="*/ 37 h 57"/>
                  <a:gd name="T30" fmla="*/ 0 w 66"/>
                  <a:gd name="T31" fmla="*/ 29 h 57"/>
                  <a:gd name="T32" fmla="*/ 2 w 66"/>
                  <a:gd name="T33" fmla="*/ 15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7"/>
                  <a:gd name="T53" fmla="*/ 66 w 6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7">
                    <a:moveTo>
                      <a:pt x="2" y="15"/>
                    </a:moveTo>
                    <a:lnTo>
                      <a:pt x="26" y="1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45" y="6"/>
                    </a:lnTo>
                    <a:lnTo>
                      <a:pt x="53" y="9"/>
                    </a:lnTo>
                    <a:lnTo>
                      <a:pt x="65" y="9"/>
                    </a:lnTo>
                    <a:lnTo>
                      <a:pt x="66" y="23"/>
                    </a:lnTo>
                    <a:lnTo>
                      <a:pt x="62" y="35"/>
                    </a:lnTo>
                    <a:lnTo>
                      <a:pt x="54" y="46"/>
                    </a:lnTo>
                    <a:lnTo>
                      <a:pt x="45" y="57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6" y="43"/>
                    </a:lnTo>
                    <a:lnTo>
                      <a:pt x="3" y="37"/>
                    </a:lnTo>
                    <a:lnTo>
                      <a:pt x="0" y="29"/>
                    </a:lnTo>
                    <a:lnTo>
                      <a:pt x="2" y="1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8" name="Freeform 1396"/>
              <p:cNvSpPr>
                <a:spLocks/>
              </p:cNvSpPr>
              <p:nvPr/>
            </p:nvSpPr>
            <p:spPr bwMode="auto">
              <a:xfrm>
                <a:off x="3120" y="3409"/>
                <a:ext cx="824" cy="678"/>
              </a:xfrm>
              <a:custGeom>
                <a:avLst/>
                <a:gdLst>
                  <a:gd name="T0" fmla="*/ 649 w 824"/>
                  <a:gd name="T1" fmla="*/ 341 h 678"/>
                  <a:gd name="T2" fmla="*/ 681 w 824"/>
                  <a:gd name="T3" fmla="*/ 337 h 678"/>
                  <a:gd name="T4" fmla="*/ 726 w 824"/>
                  <a:gd name="T5" fmla="*/ 314 h 678"/>
                  <a:gd name="T6" fmla="*/ 760 w 824"/>
                  <a:gd name="T7" fmla="*/ 297 h 678"/>
                  <a:gd name="T8" fmla="*/ 789 w 824"/>
                  <a:gd name="T9" fmla="*/ 298 h 678"/>
                  <a:gd name="T10" fmla="*/ 801 w 824"/>
                  <a:gd name="T11" fmla="*/ 295 h 678"/>
                  <a:gd name="T12" fmla="*/ 806 w 824"/>
                  <a:gd name="T13" fmla="*/ 272 h 678"/>
                  <a:gd name="T14" fmla="*/ 824 w 824"/>
                  <a:gd name="T15" fmla="*/ 263 h 678"/>
                  <a:gd name="T16" fmla="*/ 740 w 824"/>
                  <a:gd name="T17" fmla="*/ 237 h 678"/>
                  <a:gd name="T18" fmla="*/ 703 w 824"/>
                  <a:gd name="T19" fmla="*/ 214 h 678"/>
                  <a:gd name="T20" fmla="*/ 631 w 824"/>
                  <a:gd name="T21" fmla="*/ 203 h 678"/>
                  <a:gd name="T22" fmla="*/ 603 w 824"/>
                  <a:gd name="T23" fmla="*/ 174 h 678"/>
                  <a:gd name="T24" fmla="*/ 575 w 824"/>
                  <a:gd name="T25" fmla="*/ 178 h 678"/>
                  <a:gd name="T26" fmla="*/ 543 w 824"/>
                  <a:gd name="T27" fmla="*/ 157 h 678"/>
                  <a:gd name="T28" fmla="*/ 527 w 824"/>
                  <a:gd name="T29" fmla="*/ 138 h 678"/>
                  <a:gd name="T30" fmla="*/ 504 w 824"/>
                  <a:gd name="T31" fmla="*/ 121 h 678"/>
                  <a:gd name="T32" fmla="*/ 446 w 824"/>
                  <a:gd name="T33" fmla="*/ 101 h 678"/>
                  <a:gd name="T34" fmla="*/ 344 w 824"/>
                  <a:gd name="T35" fmla="*/ 78 h 678"/>
                  <a:gd name="T36" fmla="*/ 291 w 824"/>
                  <a:gd name="T37" fmla="*/ 54 h 678"/>
                  <a:gd name="T38" fmla="*/ 247 w 824"/>
                  <a:gd name="T39" fmla="*/ 40 h 678"/>
                  <a:gd name="T40" fmla="*/ 221 w 824"/>
                  <a:gd name="T41" fmla="*/ 34 h 678"/>
                  <a:gd name="T42" fmla="*/ 189 w 824"/>
                  <a:gd name="T43" fmla="*/ 27 h 678"/>
                  <a:gd name="T44" fmla="*/ 137 w 824"/>
                  <a:gd name="T45" fmla="*/ 1 h 678"/>
                  <a:gd name="T46" fmla="*/ 118 w 824"/>
                  <a:gd name="T47" fmla="*/ 3 h 678"/>
                  <a:gd name="T48" fmla="*/ 81 w 824"/>
                  <a:gd name="T49" fmla="*/ 24 h 678"/>
                  <a:gd name="T50" fmla="*/ 57 w 824"/>
                  <a:gd name="T51" fmla="*/ 32 h 678"/>
                  <a:gd name="T52" fmla="*/ 49 w 824"/>
                  <a:gd name="T53" fmla="*/ 47 h 678"/>
                  <a:gd name="T54" fmla="*/ 60 w 824"/>
                  <a:gd name="T55" fmla="*/ 75 h 678"/>
                  <a:gd name="T56" fmla="*/ 61 w 824"/>
                  <a:gd name="T57" fmla="*/ 95 h 678"/>
                  <a:gd name="T58" fmla="*/ 95 w 824"/>
                  <a:gd name="T59" fmla="*/ 127 h 678"/>
                  <a:gd name="T60" fmla="*/ 92 w 824"/>
                  <a:gd name="T61" fmla="*/ 135 h 678"/>
                  <a:gd name="T62" fmla="*/ 134 w 824"/>
                  <a:gd name="T63" fmla="*/ 163 h 678"/>
                  <a:gd name="T64" fmla="*/ 180 w 824"/>
                  <a:gd name="T65" fmla="*/ 186 h 678"/>
                  <a:gd name="T66" fmla="*/ 137 w 824"/>
                  <a:gd name="T67" fmla="*/ 243 h 678"/>
                  <a:gd name="T68" fmla="*/ 83 w 824"/>
                  <a:gd name="T69" fmla="*/ 377 h 678"/>
                  <a:gd name="T70" fmla="*/ 67 w 824"/>
                  <a:gd name="T71" fmla="*/ 361 h 678"/>
                  <a:gd name="T72" fmla="*/ 67 w 824"/>
                  <a:gd name="T73" fmla="*/ 374 h 678"/>
                  <a:gd name="T74" fmla="*/ 58 w 824"/>
                  <a:gd name="T75" fmla="*/ 477 h 678"/>
                  <a:gd name="T76" fmla="*/ 81 w 824"/>
                  <a:gd name="T77" fmla="*/ 493 h 678"/>
                  <a:gd name="T78" fmla="*/ 57 w 824"/>
                  <a:gd name="T79" fmla="*/ 497 h 678"/>
                  <a:gd name="T80" fmla="*/ 0 w 824"/>
                  <a:gd name="T81" fmla="*/ 564 h 678"/>
                  <a:gd name="T82" fmla="*/ 29 w 824"/>
                  <a:gd name="T83" fmla="*/ 587 h 678"/>
                  <a:gd name="T84" fmla="*/ 78 w 824"/>
                  <a:gd name="T85" fmla="*/ 620 h 678"/>
                  <a:gd name="T86" fmla="*/ 104 w 824"/>
                  <a:gd name="T87" fmla="*/ 647 h 678"/>
                  <a:gd name="T88" fmla="*/ 114 w 824"/>
                  <a:gd name="T89" fmla="*/ 669 h 678"/>
                  <a:gd name="T90" fmla="*/ 129 w 824"/>
                  <a:gd name="T91" fmla="*/ 677 h 678"/>
                  <a:gd name="T92" fmla="*/ 191 w 824"/>
                  <a:gd name="T93" fmla="*/ 669 h 678"/>
                  <a:gd name="T94" fmla="*/ 266 w 824"/>
                  <a:gd name="T95" fmla="*/ 660 h 678"/>
                  <a:gd name="T96" fmla="*/ 320 w 824"/>
                  <a:gd name="T97" fmla="*/ 666 h 678"/>
                  <a:gd name="T98" fmla="*/ 334 w 824"/>
                  <a:gd name="T99" fmla="*/ 675 h 678"/>
                  <a:gd name="T100" fmla="*/ 337 w 824"/>
                  <a:gd name="T101" fmla="*/ 677 h 678"/>
                  <a:gd name="T102" fmla="*/ 364 w 824"/>
                  <a:gd name="T103" fmla="*/ 666 h 678"/>
                  <a:gd name="T104" fmla="*/ 412 w 824"/>
                  <a:gd name="T105" fmla="*/ 650 h 678"/>
                  <a:gd name="T106" fmla="*/ 460 w 824"/>
                  <a:gd name="T107" fmla="*/ 632 h 678"/>
                  <a:gd name="T108" fmla="*/ 486 w 824"/>
                  <a:gd name="T109" fmla="*/ 624 h 678"/>
                  <a:gd name="T110" fmla="*/ 483 w 824"/>
                  <a:gd name="T111" fmla="*/ 617 h 678"/>
                  <a:gd name="T112" fmla="*/ 506 w 824"/>
                  <a:gd name="T113" fmla="*/ 589 h 678"/>
                  <a:gd name="T114" fmla="*/ 547 w 824"/>
                  <a:gd name="T115" fmla="*/ 564 h 678"/>
                  <a:gd name="T116" fmla="*/ 557 w 824"/>
                  <a:gd name="T117" fmla="*/ 553 h 678"/>
                  <a:gd name="T118" fmla="*/ 543 w 824"/>
                  <a:gd name="T119" fmla="*/ 500 h 678"/>
                  <a:gd name="T120" fmla="*/ 538 w 824"/>
                  <a:gd name="T121" fmla="*/ 466 h 678"/>
                  <a:gd name="T122" fmla="*/ 555 w 824"/>
                  <a:gd name="T123" fmla="*/ 434 h 678"/>
                  <a:gd name="T124" fmla="*/ 611 w 824"/>
                  <a:gd name="T125" fmla="*/ 380 h 6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24"/>
                  <a:gd name="T190" fmla="*/ 0 h 678"/>
                  <a:gd name="T191" fmla="*/ 824 w 824"/>
                  <a:gd name="T192" fmla="*/ 678 h 6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24" h="678">
                    <a:moveTo>
                      <a:pt x="640" y="349"/>
                    </a:moveTo>
                    <a:lnTo>
                      <a:pt x="649" y="341"/>
                    </a:lnTo>
                    <a:lnTo>
                      <a:pt x="660" y="338"/>
                    </a:lnTo>
                    <a:lnTo>
                      <a:pt x="681" y="337"/>
                    </a:lnTo>
                    <a:lnTo>
                      <a:pt x="701" y="327"/>
                    </a:lnTo>
                    <a:lnTo>
                      <a:pt x="726" y="314"/>
                    </a:lnTo>
                    <a:lnTo>
                      <a:pt x="749" y="300"/>
                    </a:lnTo>
                    <a:lnTo>
                      <a:pt x="760" y="297"/>
                    </a:lnTo>
                    <a:lnTo>
                      <a:pt x="769" y="295"/>
                    </a:lnTo>
                    <a:lnTo>
                      <a:pt x="789" y="298"/>
                    </a:lnTo>
                    <a:lnTo>
                      <a:pt x="798" y="298"/>
                    </a:lnTo>
                    <a:lnTo>
                      <a:pt x="801" y="295"/>
                    </a:lnTo>
                    <a:lnTo>
                      <a:pt x="803" y="290"/>
                    </a:lnTo>
                    <a:lnTo>
                      <a:pt x="806" y="272"/>
                    </a:lnTo>
                    <a:lnTo>
                      <a:pt x="824" y="269"/>
                    </a:lnTo>
                    <a:lnTo>
                      <a:pt x="824" y="263"/>
                    </a:lnTo>
                    <a:lnTo>
                      <a:pt x="824" y="252"/>
                    </a:lnTo>
                    <a:lnTo>
                      <a:pt x="740" y="237"/>
                    </a:lnTo>
                    <a:lnTo>
                      <a:pt x="721" y="227"/>
                    </a:lnTo>
                    <a:lnTo>
                      <a:pt x="703" y="214"/>
                    </a:lnTo>
                    <a:lnTo>
                      <a:pt x="669" y="183"/>
                    </a:lnTo>
                    <a:lnTo>
                      <a:pt x="631" y="203"/>
                    </a:lnTo>
                    <a:lnTo>
                      <a:pt x="612" y="183"/>
                    </a:lnTo>
                    <a:lnTo>
                      <a:pt x="603" y="174"/>
                    </a:lnTo>
                    <a:lnTo>
                      <a:pt x="592" y="172"/>
                    </a:lnTo>
                    <a:lnTo>
                      <a:pt x="575" y="178"/>
                    </a:lnTo>
                    <a:lnTo>
                      <a:pt x="560" y="166"/>
                    </a:lnTo>
                    <a:lnTo>
                      <a:pt x="543" y="157"/>
                    </a:lnTo>
                    <a:lnTo>
                      <a:pt x="531" y="146"/>
                    </a:lnTo>
                    <a:lnTo>
                      <a:pt x="527" y="138"/>
                    </a:lnTo>
                    <a:lnTo>
                      <a:pt x="527" y="131"/>
                    </a:lnTo>
                    <a:lnTo>
                      <a:pt x="504" y="121"/>
                    </a:lnTo>
                    <a:lnTo>
                      <a:pt x="480" y="112"/>
                    </a:lnTo>
                    <a:lnTo>
                      <a:pt x="446" y="101"/>
                    </a:lnTo>
                    <a:lnTo>
                      <a:pt x="412" y="92"/>
                    </a:lnTo>
                    <a:lnTo>
                      <a:pt x="344" y="78"/>
                    </a:lnTo>
                    <a:lnTo>
                      <a:pt x="321" y="67"/>
                    </a:lnTo>
                    <a:lnTo>
                      <a:pt x="291" y="54"/>
                    </a:lnTo>
                    <a:lnTo>
                      <a:pt x="260" y="41"/>
                    </a:lnTo>
                    <a:lnTo>
                      <a:pt x="247" y="40"/>
                    </a:lnTo>
                    <a:lnTo>
                      <a:pt x="237" y="41"/>
                    </a:lnTo>
                    <a:lnTo>
                      <a:pt x="221" y="34"/>
                    </a:lnTo>
                    <a:lnTo>
                      <a:pt x="207" y="31"/>
                    </a:lnTo>
                    <a:lnTo>
                      <a:pt x="189" y="27"/>
                    </a:lnTo>
                    <a:lnTo>
                      <a:pt x="169" y="21"/>
                    </a:lnTo>
                    <a:lnTo>
                      <a:pt x="137" y="1"/>
                    </a:lnTo>
                    <a:lnTo>
                      <a:pt x="124" y="0"/>
                    </a:lnTo>
                    <a:lnTo>
                      <a:pt x="118" y="3"/>
                    </a:lnTo>
                    <a:lnTo>
                      <a:pt x="107" y="24"/>
                    </a:lnTo>
                    <a:lnTo>
                      <a:pt x="81" y="24"/>
                    </a:lnTo>
                    <a:lnTo>
                      <a:pt x="63" y="29"/>
                    </a:lnTo>
                    <a:lnTo>
                      <a:pt x="57" y="32"/>
                    </a:lnTo>
                    <a:lnTo>
                      <a:pt x="52" y="38"/>
                    </a:lnTo>
                    <a:lnTo>
                      <a:pt x="49" y="47"/>
                    </a:lnTo>
                    <a:lnTo>
                      <a:pt x="47" y="60"/>
                    </a:lnTo>
                    <a:lnTo>
                      <a:pt x="60" y="75"/>
                    </a:lnTo>
                    <a:lnTo>
                      <a:pt x="64" y="84"/>
                    </a:lnTo>
                    <a:lnTo>
                      <a:pt x="61" y="95"/>
                    </a:lnTo>
                    <a:lnTo>
                      <a:pt x="47" y="118"/>
                    </a:lnTo>
                    <a:lnTo>
                      <a:pt x="95" y="127"/>
                    </a:lnTo>
                    <a:lnTo>
                      <a:pt x="95" y="132"/>
                    </a:lnTo>
                    <a:lnTo>
                      <a:pt x="92" y="135"/>
                    </a:lnTo>
                    <a:lnTo>
                      <a:pt x="84" y="144"/>
                    </a:lnTo>
                    <a:lnTo>
                      <a:pt x="134" y="163"/>
                    </a:lnTo>
                    <a:lnTo>
                      <a:pt x="155" y="172"/>
                    </a:lnTo>
                    <a:lnTo>
                      <a:pt x="180" y="186"/>
                    </a:lnTo>
                    <a:lnTo>
                      <a:pt x="186" y="212"/>
                    </a:lnTo>
                    <a:lnTo>
                      <a:pt x="137" y="243"/>
                    </a:lnTo>
                    <a:lnTo>
                      <a:pt x="118" y="360"/>
                    </a:lnTo>
                    <a:lnTo>
                      <a:pt x="83" y="377"/>
                    </a:lnTo>
                    <a:lnTo>
                      <a:pt x="71" y="355"/>
                    </a:lnTo>
                    <a:lnTo>
                      <a:pt x="67" y="361"/>
                    </a:lnTo>
                    <a:lnTo>
                      <a:pt x="67" y="367"/>
                    </a:lnTo>
                    <a:lnTo>
                      <a:pt x="67" y="374"/>
                    </a:lnTo>
                    <a:lnTo>
                      <a:pt x="86" y="417"/>
                    </a:lnTo>
                    <a:lnTo>
                      <a:pt x="58" y="477"/>
                    </a:lnTo>
                    <a:lnTo>
                      <a:pt x="91" y="489"/>
                    </a:lnTo>
                    <a:lnTo>
                      <a:pt x="81" y="493"/>
                    </a:lnTo>
                    <a:lnTo>
                      <a:pt x="67" y="495"/>
                    </a:lnTo>
                    <a:lnTo>
                      <a:pt x="57" y="497"/>
                    </a:lnTo>
                    <a:lnTo>
                      <a:pt x="49" y="501"/>
                    </a:lnTo>
                    <a:lnTo>
                      <a:pt x="0" y="564"/>
                    </a:lnTo>
                    <a:lnTo>
                      <a:pt x="14" y="577"/>
                    </a:lnTo>
                    <a:lnTo>
                      <a:pt x="29" y="587"/>
                    </a:lnTo>
                    <a:lnTo>
                      <a:pt x="63" y="609"/>
                    </a:lnTo>
                    <a:lnTo>
                      <a:pt x="78" y="620"/>
                    </a:lnTo>
                    <a:lnTo>
                      <a:pt x="92" y="632"/>
                    </a:lnTo>
                    <a:lnTo>
                      <a:pt x="104" y="647"/>
                    </a:lnTo>
                    <a:lnTo>
                      <a:pt x="112" y="666"/>
                    </a:lnTo>
                    <a:lnTo>
                      <a:pt x="114" y="669"/>
                    </a:lnTo>
                    <a:lnTo>
                      <a:pt x="118" y="672"/>
                    </a:lnTo>
                    <a:lnTo>
                      <a:pt x="129" y="677"/>
                    </a:lnTo>
                    <a:lnTo>
                      <a:pt x="149" y="678"/>
                    </a:lnTo>
                    <a:lnTo>
                      <a:pt x="191" y="669"/>
                    </a:lnTo>
                    <a:lnTo>
                      <a:pt x="227" y="663"/>
                    </a:lnTo>
                    <a:lnTo>
                      <a:pt x="266" y="660"/>
                    </a:lnTo>
                    <a:lnTo>
                      <a:pt x="309" y="666"/>
                    </a:lnTo>
                    <a:lnTo>
                      <a:pt x="320" y="666"/>
                    </a:lnTo>
                    <a:lnTo>
                      <a:pt x="327" y="669"/>
                    </a:lnTo>
                    <a:lnTo>
                      <a:pt x="334" y="675"/>
                    </a:lnTo>
                    <a:lnTo>
                      <a:pt x="335" y="678"/>
                    </a:lnTo>
                    <a:lnTo>
                      <a:pt x="337" y="677"/>
                    </a:lnTo>
                    <a:lnTo>
                      <a:pt x="349" y="666"/>
                    </a:lnTo>
                    <a:lnTo>
                      <a:pt x="364" y="666"/>
                    </a:lnTo>
                    <a:lnTo>
                      <a:pt x="380" y="663"/>
                    </a:lnTo>
                    <a:lnTo>
                      <a:pt x="412" y="650"/>
                    </a:lnTo>
                    <a:lnTo>
                      <a:pt x="444" y="637"/>
                    </a:lnTo>
                    <a:lnTo>
                      <a:pt x="460" y="632"/>
                    </a:lnTo>
                    <a:lnTo>
                      <a:pt x="474" y="630"/>
                    </a:lnTo>
                    <a:lnTo>
                      <a:pt x="486" y="624"/>
                    </a:lnTo>
                    <a:lnTo>
                      <a:pt x="486" y="621"/>
                    </a:lnTo>
                    <a:lnTo>
                      <a:pt x="483" y="617"/>
                    </a:lnTo>
                    <a:lnTo>
                      <a:pt x="480" y="607"/>
                    </a:lnTo>
                    <a:lnTo>
                      <a:pt x="506" y="589"/>
                    </a:lnTo>
                    <a:lnTo>
                      <a:pt x="526" y="575"/>
                    </a:lnTo>
                    <a:lnTo>
                      <a:pt x="547" y="564"/>
                    </a:lnTo>
                    <a:lnTo>
                      <a:pt x="554" y="560"/>
                    </a:lnTo>
                    <a:lnTo>
                      <a:pt x="557" y="553"/>
                    </a:lnTo>
                    <a:lnTo>
                      <a:pt x="557" y="530"/>
                    </a:lnTo>
                    <a:lnTo>
                      <a:pt x="543" y="500"/>
                    </a:lnTo>
                    <a:lnTo>
                      <a:pt x="538" y="483"/>
                    </a:lnTo>
                    <a:lnTo>
                      <a:pt x="538" y="466"/>
                    </a:lnTo>
                    <a:lnTo>
                      <a:pt x="546" y="449"/>
                    </a:lnTo>
                    <a:lnTo>
                      <a:pt x="555" y="434"/>
                    </a:lnTo>
                    <a:lnTo>
                      <a:pt x="580" y="407"/>
                    </a:lnTo>
                    <a:lnTo>
                      <a:pt x="611" y="380"/>
                    </a:lnTo>
                    <a:lnTo>
                      <a:pt x="640" y="34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09" name="Freeform 1397"/>
              <p:cNvSpPr>
                <a:spLocks/>
              </p:cNvSpPr>
              <p:nvPr/>
            </p:nvSpPr>
            <p:spPr bwMode="auto">
              <a:xfrm>
                <a:off x="3120" y="3409"/>
                <a:ext cx="824" cy="678"/>
              </a:xfrm>
              <a:custGeom>
                <a:avLst/>
                <a:gdLst>
                  <a:gd name="T0" fmla="*/ 649 w 824"/>
                  <a:gd name="T1" fmla="*/ 341 h 678"/>
                  <a:gd name="T2" fmla="*/ 681 w 824"/>
                  <a:gd name="T3" fmla="*/ 337 h 678"/>
                  <a:gd name="T4" fmla="*/ 726 w 824"/>
                  <a:gd name="T5" fmla="*/ 314 h 678"/>
                  <a:gd name="T6" fmla="*/ 760 w 824"/>
                  <a:gd name="T7" fmla="*/ 297 h 678"/>
                  <a:gd name="T8" fmla="*/ 789 w 824"/>
                  <a:gd name="T9" fmla="*/ 298 h 678"/>
                  <a:gd name="T10" fmla="*/ 801 w 824"/>
                  <a:gd name="T11" fmla="*/ 295 h 678"/>
                  <a:gd name="T12" fmla="*/ 806 w 824"/>
                  <a:gd name="T13" fmla="*/ 272 h 678"/>
                  <a:gd name="T14" fmla="*/ 824 w 824"/>
                  <a:gd name="T15" fmla="*/ 263 h 678"/>
                  <a:gd name="T16" fmla="*/ 740 w 824"/>
                  <a:gd name="T17" fmla="*/ 237 h 678"/>
                  <a:gd name="T18" fmla="*/ 703 w 824"/>
                  <a:gd name="T19" fmla="*/ 214 h 678"/>
                  <a:gd name="T20" fmla="*/ 631 w 824"/>
                  <a:gd name="T21" fmla="*/ 203 h 678"/>
                  <a:gd name="T22" fmla="*/ 603 w 824"/>
                  <a:gd name="T23" fmla="*/ 174 h 678"/>
                  <a:gd name="T24" fmla="*/ 575 w 824"/>
                  <a:gd name="T25" fmla="*/ 178 h 678"/>
                  <a:gd name="T26" fmla="*/ 543 w 824"/>
                  <a:gd name="T27" fmla="*/ 157 h 678"/>
                  <a:gd name="T28" fmla="*/ 527 w 824"/>
                  <a:gd name="T29" fmla="*/ 138 h 678"/>
                  <a:gd name="T30" fmla="*/ 504 w 824"/>
                  <a:gd name="T31" fmla="*/ 121 h 678"/>
                  <a:gd name="T32" fmla="*/ 446 w 824"/>
                  <a:gd name="T33" fmla="*/ 101 h 678"/>
                  <a:gd name="T34" fmla="*/ 344 w 824"/>
                  <a:gd name="T35" fmla="*/ 78 h 678"/>
                  <a:gd name="T36" fmla="*/ 291 w 824"/>
                  <a:gd name="T37" fmla="*/ 54 h 678"/>
                  <a:gd name="T38" fmla="*/ 247 w 824"/>
                  <a:gd name="T39" fmla="*/ 40 h 678"/>
                  <a:gd name="T40" fmla="*/ 221 w 824"/>
                  <a:gd name="T41" fmla="*/ 34 h 678"/>
                  <a:gd name="T42" fmla="*/ 189 w 824"/>
                  <a:gd name="T43" fmla="*/ 27 h 678"/>
                  <a:gd name="T44" fmla="*/ 137 w 824"/>
                  <a:gd name="T45" fmla="*/ 1 h 678"/>
                  <a:gd name="T46" fmla="*/ 118 w 824"/>
                  <a:gd name="T47" fmla="*/ 3 h 678"/>
                  <a:gd name="T48" fmla="*/ 81 w 824"/>
                  <a:gd name="T49" fmla="*/ 24 h 678"/>
                  <a:gd name="T50" fmla="*/ 57 w 824"/>
                  <a:gd name="T51" fmla="*/ 32 h 678"/>
                  <a:gd name="T52" fmla="*/ 49 w 824"/>
                  <a:gd name="T53" fmla="*/ 47 h 678"/>
                  <a:gd name="T54" fmla="*/ 60 w 824"/>
                  <a:gd name="T55" fmla="*/ 75 h 678"/>
                  <a:gd name="T56" fmla="*/ 61 w 824"/>
                  <a:gd name="T57" fmla="*/ 95 h 678"/>
                  <a:gd name="T58" fmla="*/ 95 w 824"/>
                  <a:gd name="T59" fmla="*/ 127 h 678"/>
                  <a:gd name="T60" fmla="*/ 92 w 824"/>
                  <a:gd name="T61" fmla="*/ 135 h 678"/>
                  <a:gd name="T62" fmla="*/ 134 w 824"/>
                  <a:gd name="T63" fmla="*/ 163 h 678"/>
                  <a:gd name="T64" fmla="*/ 180 w 824"/>
                  <a:gd name="T65" fmla="*/ 186 h 678"/>
                  <a:gd name="T66" fmla="*/ 137 w 824"/>
                  <a:gd name="T67" fmla="*/ 243 h 678"/>
                  <a:gd name="T68" fmla="*/ 83 w 824"/>
                  <a:gd name="T69" fmla="*/ 377 h 678"/>
                  <a:gd name="T70" fmla="*/ 67 w 824"/>
                  <a:gd name="T71" fmla="*/ 361 h 678"/>
                  <a:gd name="T72" fmla="*/ 67 w 824"/>
                  <a:gd name="T73" fmla="*/ 374 h 678"/>
                  <a:gd name="T74" fmla="*/ 58 w 824"/>
                  <a:gd name="T75" fmla="*/ 477 h 678"/>
                  <a:gd name="T76" fmla="*/ 81 w 824"/>
                  <a:gd name="T77" fmla="*/ 493 h 678"/>
                  <a:gd name="T78" fmla="*/ 57 w 824"/>
                  <a:gd name="T79" fmla="*/ 497 h 678"/>
                  <a:gd name="T80" fmla="*/ 0 w 824"/>
                  <a:gd name="T81" fmla="*/ 564 h 678"/>
                  <a:gd name="T82" fmla="*/ 29 w 824"/>
                  <a:gd name="T83" fmla="*/ 587 h 678"/>
                  <a:gd name="T84" fmla="*/ 78 w 824"/>
                  <a:gd name="T85" fmla="*/ 620 h 678"/>
                  <a:gd name="T86" fmla="*/ 104 w 824"/>
                  <a:gd name="T87" fmla="*/ 647 h 678"/>
                  <a:gd name="T88" fmla="*/ 114 w 824"/>
                  <a:gd name="T89" fmla="*/ 669 h 678"/>
                  <a:gd name="T90" fmla="*/ 129 w 824"/>
                  <a:gd name="T91" fmla="*/ 677 h 678"/>
                  <a:gd name="T92" fmla="*/ 191 w 824"/>
                  <a:gd name="T93" fmla="*/ 669 h 678"/>
                  <a:gd name="T94" fmla="*/ 266 w 824"/>
                  <a:gd name="T95" fmla="*/ 660 h 678"/>
                  <a:gd name="T96" fmla="*/ 320 w 824"/>
                  <a:gd name="T97" fmla="*/ 666 h 678"/>
                  <a:gd name="T98" fmla="*/ 334 w 824"/>
                  <a:gd name="T99" fmla="*/ 675 h 678"/>
                  <a:gd name="T100" fmla="*/ 337 w 824"/>
                  <a:gd name="T101" fmla="*/ 677 h 678"/>
                  <a:gd name="T102" fmla="*/ 364 w 824"/>
                  <a:gd name="T103" fmla="*/ 666 h 678"/>
                  <a:gd name="T104" fmla="*/ 412 w 824"/>
                  <a:gd name="T105" fmla="*/ 650 h 678"/>
                  <a:gd name="T106" fmla="*/ 460 w 824"/>
                  <a:gd name="T107" fmla="*/ 632 h 678"/>
                  <a:gd name="T108" fmla="*/ 486 w 824"/>
                  <a:gd name="T109" fmla="*/ 624 h 678"/>
                  <a:gd name="T110" fmla="*/ 483 w 824"/>
                  <a:gd name="T111" fmla="*/ 617 h 678"/>
                  <a:gd name="T112" fmla="*/ 506 w 824"/>
                  <a:gd name="T113" fmla="*/ 589 h 678"/>
                  <a:gd name="T114" fmla="*/ 547 w 824"/>
                  <a:gd name="T115" fmla="*/ 564 h 678"/>
                  <a:gd name="T116" fmla="*/ 557 w 824"/>
                  <a:gd name="T117" fmla="*/ 553 h 678"/>
                  <a:gd name="T118" fmla="*/ 543 w 824"/>
                  <a:gd name="T119" fmla="*/ 500 h 678"/>
                  <a:gd name="T120" fmla="*/ 538 w 824"/>
                  <a:gd name="T121" fmla="*/ 466 h 678"/>
                  <a:gd name="T122" fmla="*/ 555 w 824"/>
                  <a:gd name="T123" fmla="*/ 434 h 678"/>
                  <a:gd name="T124" fmla="*/ 611 w 824"/>
                  <a:gd name="T125" fmla="*/ 380 h 6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24"/>
                  <a:gd name="T190" fmla="*/ 0 h 678"/>
                  <a:gd name="T191" fmla="*/ 824 w 824"/>
                  <a:gd name="T192" fmla="*/ 678 h 6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24" h="678">
                    <a:moveTo>
                      <a:pt x="640" y="349"/>
                    </a:moveTo>
                    <a:lnTo>
                      <a:pt x="649" y="341"/>
                    </a:lnTo>
                    <a:lnTo>
                      <a:pt x="660" y="338"/>
                    </a:lnTo>
                    <a:lnTo>
                      <a:pt x="681" y="337"/>
                    </a:lnTo>
                    <a:lnTo>
                      <a:pt x="701" y="327"/>
                    </a:lnTo>
                    <a:lnTo>
                      <a:pt x="726" y="314"/>
                    </a:lnTo>
                    <a:lnTo>
                      <a:pt x="749" y="300"/>
                    </a:lnTo>
                    <a:lnTo>
                      <a:pt x="760" y="297"/>
                    </a:lnTo>
                    <a:lnTo>
                      <a:pt x="769" y="295"/>
                    </a:lnTo>
                    <a:lnTo>
                      <a:pt x="789" y="298"/>
                    </a:lnTo>
                    <a:lnTo>
                      <a:pt x="798" y="298"/>
                    </a:lnTo>
                    <a:lnTo>
                      <a:pt x="801" y="295"/>
                    </a:lnTo>
                    <a:lnTo>
                      <a:pt x="803" y="290"/>
                    </a:lnTo>
                    <a:lnTo>
                      <a:pt x="806" y="272"/>
                    </a:lnTo>
                    <a:lnTo>
                      <a:pt x="824" y="269"/>
                    </a:lnTo>
                    <a:lnTo>
                      <a:pt x="824" y="263"/>
                    </a:lnTo>
                    <a:lnTo>
                      <a:pt x="824" y="252"/>
                    </a:lnTo>
                    <a:lnTo>
                      <a:pt x="740" y="237"/>
                    </a:lnTo>
                    <a:lnTo>
                      <a:pt x="721" y="227"/>
                    </a:lnTo>
                    <a:lnTo>
                      <a:pt x="703" y="214"/>
                    </a:lnTo>
                    <a:lnTo>
                      <a:pt x="669" y="183"/>
                    </a:lnTo>
                    <a:lnTo>
                      <a:pt x="631" y="203"/>
                    </a:lnTo>
                    <a:lnTo>
                      <a:pt x="612" y="183"/>
                    </a:lnTo>
                    <a:lnTo>
                      <a:pt x="603" y="174"/>
                    </a:lnTo>
                    <a:lnTo>
                      <a:pt x="592" y="172"/>
                    </a:lnTo>
                    <a:lnTo>
                      <a:pt x="575" y="178"/>
                    </a:lnTo>
                    <a:lnTo>
                      <a:pt x="560" y="166"/>
                    </a:lnTo>
                    <a:lnTo>
                      <a:pt x="543" y="157"/>
                    </a:lnTo>
                    <a:lnTo>
                      <a:pt x="531" y="146"/>
                    </a:lnTo>
                    <a:lnTo>
                      <a:pt x="527" y="138"/>
                    </a:lnTo>
                    <a:lnTo>
                      <a:pt x="527" y="131"/>
                    </a:lnTo>
                    <a:lnTo>
                      <a:pt x="504" y="121"/>
                    </a:lnTo>
                    <a:lnTo>
                      <a:pt x="480" y="112"/>
                    </a:lnTo>
                    <a:lnTo>
                      <a:pt x="446" y="101"/>
                    </a:lnTo>
                    <a:lnTo>
                      <a:pt x="412" y="92"/>
                    </a:lnTo>
                    <a:lnTo>
                      <a:pt x="344" y="78"/>
                    </a:lnTo>
                    <a:lnTo>
                      <a:pt x="321" y="67"/>
                    </a:lnTo>
                    <a:lnTo>
                      <a:pt x="291" y="54"/>
                    </a:lnTo>
                    <a:lnTo>
                      <a:pt x="260" y="41"/>
                    </a:lnTo>
                    <a:lnTo>
                      <a:pt x="247" y="40"/>
                    </a:lnTo>
                    <a:lnTo>
                      <a:pt x="237" y="41"/>
                    </a:lnTo>
                    <a:lnTo>
                      <a:pt x="221" y="34"/>
                    </a:lnTo>
                    <a:lnTo>
                      <a:pt x="207" y="31"/>
                    </a:lnTo>
                    <a:lnTo>
                      <a:pt x="189" y="27"/>
                    </a:lnTo>
                    <a:lnTo>
                      <a:pt x="169" y="21"/>
                    </a:lnTo>
                    <a:lnTo>
                      <a:pt x="137" y="1"/>
                    </a:lnTo>
                    <a:lnTo>
                      <a:pt x="124" y="0"/>
                    </a:lnTo>
                    <a:lnTo>
                      <a:pt x="118" y="3"/>
                    </a:lnTo>
                    <a:lnTo>
                      <a:pt x="107" y="24"/>
                    </a:lnTo>
                    <a:lnTo>
                      <a:pt x="81" y="24"/>
                    </a:lnTo>
                    <a:lnTo>
                      <a:pt x="63" y="29"/>
                    </a:lnTo>
                    <a:lnTo>
                      <a:pt x="57" y="32"/>
                    </a:lnTo>
                    <a:lnTo>
                      <a:pt x="52" y="38"/>
                    </a:lnTo>
                    <a:lnTo>
                      <a:pt x="49" y="47"/>
                    </a:lnTo>
                    <a:lnTo>
                      <a:pt x="47" y="60"/>
                    </a:lnTo>
                    <a:lnTo>
                      <a:pt x="60" y="75"/>
                    </a:lnTo>
                    <a:lnTo>
                      <a:pt x="64" y="84"/>
                    </a:lnTo>
                    <a:lnTo>
                      <a:pt x="61" y="95"/>
                    </a:lnTo>
                    <a:lnTo>
                      <a:pt x="47" y="118"/>
                    </a:lnTo>
                    <a:lnTo>
                      <a:pt x="95" y="127"/>
                    </a:lnTo>
                    <a:lnTo>
                      <a:pt x="95" y="132"/>
                    </a:lnTo>
                    <a:lnTo>
                      <a:pt x="92" y="135"/>
                    </a:lnTo>
                    <a:lnTo>
                      <a:pt x="84" y="144"/>
                    </a:lnTo>
                    <a:lnTo>
                      <a:pt x="134" y="163"/>
                    </a:lnTo>
                    <a:lnTo>
                      <a:pt x="155" y="172"/>
                    </a:lnTo>
                    <a:lnTo>
                      <a:pt x="180" y="186"/>
                    </a:lnTo>
                    <a:lnTo>
                      <a:pt x="186" y="212"/>
                    </a:lnTo>
                    <a:lnTo>
                      <a:pt x="137" y="243"/>
                    </a:lnTo>
                    <a:lnTo>
                      <a:pt x="118" y="360"/>
                    </a:lnTo>
                    <a:lnTo>
                      <a:pt x="83" y="377"/>
                    </a:lnTo>
                    <a:lnTo>
                      <a:pt x="71" y="355"/>
                    </a:lnTo>
                    <a:lnTo>
                      <a:pt x="67" y="361"/>
                    </a:lnTo>
                    <a:lnTo>
                      <a:pt x="67" y="367"/>
                    </a:lnTo>
                    <a:lnTo>
                      <a:pt x="67" y="374"/>
                    </a:lnTo>
                    <a:lnTo>
                      <a:pt x="86" y="417"/>
                    </a:lnTo>
                    <a:lnTo>
                      <a:pt x="58" y="477"/>
                    </a:lnTo>
                    <a:lnTo>
                      <a:pt x="91" y="489"/>
                    </a:lnTo>
                    <a:lnTo>
                      <a:pt x="81" y="493"/>
                    </a:lnTo>
                    <a:lnTo>
                      <a:pt x="67" y="495"/>
                    </a:lnTo>
                    <a:lnTo>
                      <a:pt x="57" y="497"/>
                    </a:lnTo>
                    <a:lnTo>
                      <a:pt x="49" y="501"/>
                    </a:lnTo>
                    <a:lnTo>
                      <a:pt x="0" y="564"/>
                    </a:lnTo>
                    <a:lnTo>
                      <a:pt x="14" y="577"/>
                    </a:lnTo>
                    <a:lnTo>
                      <a:pt x="29" y="587"/>
                    </a:lnTo>
                    <a:lnTo>
                      <a:pt x="63" y="609"/>
                    </a:lnTo>
                    <a:lnTo>
                      <a:pt x="78" y="620"/>
                    </a:lnTo>
                    <a:lnTo>
                      <a:pt x="92" y="632"/>
                    </a:lnTo>
                    <a:lnTo>
                      <a:pt x="104" y="647"/>
                    </a:lnTo>
                    <a:lnTo>
                      <a:pt x="112" y="666"/>
                    </a:lnTo>
                    <a:lnTo>
                      <a:pt x="114" y="669"/>
                    </a:lnTo>
                    <a:lnTo>
                      <a:pt x="118" y="672"/>
                    </a:lnTo>
                    <a:lnTo>
                      <a:pt x="129" y="677"/>
                    </a:lnTo>
                    <a:lnTo>
                      <a:pt x="149" y="678"/>
                    </a:lnTo>
                    <a:lnTo>
                      <a:pt x="191" y="669"/>
                    </a:lnTo>
                    <a:lnTo>
                      <a:pt x="227" y="663"/>
                    </a:lnTo>
                    <a:lnTo>
                      <a:pt x="266" y="660"/>
                    </a:lnTo>
                    <a:lnTo>
                      <a:pt x="309" y="666"/>
                    </a:lnTo>
                    <a:lnTo>
                      <a:pt x="320" y="666"/>
                    </a:lnTo>
                    <a:lnTo>
                      <a:pt x="327" y="669"/>
                    </a:lnTo>
                    <a:lnTo>
                      <a:pt x="334" y="675"/>
                    </a:lnTo>
                    <a:lnTo>
                      <a:pt x="335" y="678"/>
                    </a:lnTo>
                    <a:lnTo>
                      <a:pt x="337" y="677"/>
                    </a:lnTo>
                    <a:lnTo>
                      <a:pt x="349" y="666"/>
                    </a:lnTo>
                    <a:lnTo>
                      <a:pt x="364" y="666"/>
                    </a:lnTo>
                    <a:lnTo>
                      <a:pt x="380" y="663"/>
                    </a:lnTo>
                    <a:lnTo>
                      <a:pt x="412" y="650"/>
                    </a:lnTo>
                    <a:lnTo>
                      <a:pt x="444" y="637"/>
                    </a:lnTo>
                    <a:lnTo>
                      <a:pt x="460" y="632"/>
                    </a:lnTo>
                    <a:lnTo>
                      <a:pt x="474" y="630"/>
                    </a:lnTo>
                    <a:lnTo>
                      <a:pt x="486" y="624"/>
                    </a:lnTo>
                    <a:lnTo>
                      <a:pt x="486" y="621"/>
                    </a:lnTo>
                    <a:lnTo>
                      <a:pt x="483" y="617"/>
                    </a:lnTo>
                    <a:lnTo>
                      <a:pt x="480" y="607"/>
                    </a:lnTo>
                    <a:lnTo>
                      <a:pt x="506" y="589"/>
                    </a:lnTo>
                    <a:lnTo>
                      <a:pt x="526" y="575"/>
                    </a:lnTo>
                    <a:lnTo>
                      <a:pt x="547" y="564"/>
                    </a:lnTo>
                    <a:lnTo>
                      <a:pt x="554" y="560"/>
                    </a:lnTo>
                    <a:lnTo>
                      <a:pt x="557" y="553"/>
                    </a:lnTo>
                    <a:lnTo>
                      <a:pt x="557" y="530"/>
                    </a:lnTo>
                    <a:lnTo>
                      <a:pt x="543" y="500"/>
                    </a:lnTo>
                    <a:lnTo>
                      <a:pt x="538" y="483"/>
                    </a:lnTo>
                    <a:lnTo>
                      <a:pt x="538" y="466"/>
                    </a:lnTo>
                    <a:lnTo>
                      <a:pt x="546" y="449"/>
                    </a:lnTo>
                    <a:lnTo>
                      <a:pt x="555" y="434"/>
                    </a:lnTo>
                    <a:lnTo>
                      <a:pt x="580" y="407"/>
                    </a:lnTo>
                    <a:lnTo>
                      <a:pt x="611" y="380"/>
                    </a:lnTo>
                    <a:lnTo>
                      <a:pt x="640" y="34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0" name="Freeform 1398"/>
              <p:cNvSpPr>
                <a:spLocks/>
              </p:cNvSpPr>
              <p:nvPr/>
            </p:nvSpPr>
            <p:spPr bwMode="auto">
              <a:xfrm>
                <a:off x="3667" y="1820"/>
                <a:ext cx="25" cy="35"/>
              </a:xfrm>
              <a:custGeom>
                <a:avLst/>
                <a:gdLst>
                  <a:gd name="T0" fmla="*/ 4 w 25"/>
                  <a:gd name="T1" fmla="*/ 0 h 35"/>
                  <a:gd name="T2" fmla="*/ 19 w 25"/>
                  <a:gd name="T3" fmla="*/ 3 h 35"/>
                  <a:gd name="T4" fmla="*/ 24 w 25"/>
                  <a:gd name="T5" fmla="*/ 6 h 35"/>
                  <a:gd name="T6" fmla="*/ 25 w 25"/>
                  <a:gd name="T7" fmla="*/ 11 h 35"/>
                  <a:gd name="T8" fmla="*/ 25 w 25"/>
                  <a:gd name="T9" fmla="*/ 22 h 35"/>
                  <a:gd name="T10" fmla="*/ 22 w 25"/>
                  <a:gd name="T11" fmla="*/ 35 h 35"/>
                  <a:gd name="T12" fmla="*/ 11 w 25"/>
                  <a:gd name="T13" fmla="*/ 32 h 35"/>
                  <a:gd name="T14" fmla="*/ 4 w 25"/>
                  <a:gd name="T15" fmla="*/ 25 h 35"/>
                  <a:gd name="T16" fmla="*/ 0 w 25"/>
                  <a:gd name="T17" fmla="*/ 12 h 35"/>
                  <a:gd name="T18" fmla="*/ 0 w 25"/>
                  <a:gd name="T19" fmla="*/ 6 h 35"/>
                  <a:gd name="T20" fmla="*/ 4 w 25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35"/>
                  <a:gd name="T35" fmla="*/ 25 w 25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35">
                    <a:moveTo>
                      <a:pt x="4" y="0"/>
                    </a:moveTo>
                    <a:lnTo>
                      <a:pt x="19" y="3"/>
                    </a:lnTo>
                    <a:lnTo>
                      <a:pt x="24" y="6"/>
                    </a:lnTo>
                    <a:lnTo>
                      <a:pt x="25" y="11"/>
                    </a:lnTo>
                    <a:lnTo>
                      <a:pt x="25" y="22"/>
                    </a:lnTo>
                    <a:lnTo>
                      <a:pt x="22" y="35"/>
                    </a:lnTo>
                    <a:lnTo>
                      <a:pt x="11" y="32"/>
                    </a:lnTo>
                    <a:lnTo>
                      <a:pt x="4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1" name="Freeform 1399"/>
              <p:cNvSpPr>
                <a:spLocks/>
              </p:cNvSpPr>
              <p:nvPr/>
            </p:nvSpPr>
            <p:spPr bwMode="auto">
              <a:xfrm>
                <a:off x="3667" y="1820"/>
                <a:ext cx="25" cy="35"/>
              </a:xfrm>
              <a:custGeom>
                <a:avLst/>
                <a:gdLst>
                  <a:gd name="T0" fmla="*/ 4 w 25"/>
                  <a:gd name="T1" fmla="*/ 0 h 35"/>
                  <a:gd name="T2" fmla="*/ 19 w 25"/>
                  <a:gd name="T3" fmla="*/ 3 h 35"/>
                  <a:gd name="T4" fmla="*/ 24 w 25"/>
                  <a:gd name="T5" fmla="*/ 6 h 35"/>
                  <a:gd name="T6" fmla="*/ 25 w 25"/>
                  <a:gd name="T7" fmla="*/ 11 h 35"/>
                  <a:gd name="T8" fmla="*/ 25 w 25"/>
                  <a:gd name="T9" fmla="*/ 22 h 35"/>
                  <a:gd name="T10" fmla="*/ 22 w 25"/>
                  <a:gd name="T11" fmla="*/ 35 h 35"/>
                  <a:gd name="T12" fmla="*/ 11 w 25"/>
                  <a:gd name="T13" fmla="*/ 32 h 35"/>
                  <a:gd name="T14" fmla="*/ 4 w 25"/>
                  <a:gd name="T15" fmla="*/ 25 h 35"/>
                  <a:gd name="T16" fmla="*/ 0 w 25"/>
                  <a:gd name="T17" fmla="*/ 12 h 35"/>
                  <a:gd name="T18" fmla="*/ 0 w 25"/>
                  <a:gd name="T19" fmla="*/ 6 h 35"/>
                  <a:gd name="T20" fmla="*/ 4 w 25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35"/>
                  <a:gd name="T35" fmla="*/ 25 w 25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35">
                    <a:moveTo>
                      <a:pt x="4" y="0"/>
                    </a:moveTo>
                    <a:lnTo>
                      <a:pt x="19" y="3"/>
                    </a:lnTo>
                    <a:lnTo>
                      <a:pt x="24" y="6"/>
                    </a:lnTo>
                    <a:lnTo>
                      <a:pt x="25" y="11"/>
                    </a:lnTo>
                    <a:lnTo>
                      <a:pt x="25" y="22"/>
                    </a:lnTo>
                    <a:lnTo>
                      <a:pt x="22" y="35"/>
                    </a:lnTo>
                    <a:lnTo>
                      <a:pt x="11" y="32"/>
                    </a:lnTo>
                    <a:lnTo>
                      <a:pt x="4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2" name="Freeform 1400"/>
              <p:cNvSpPr>
                <a:spLocks/>
              </p:cNvSpPr>
              <p:nvPr/>
            </p:nvSpPr>
            <p:spPr bwMode="auto">
              <a:xfrm>
                <a:off x="3644" y="2177"/>
                <a:ext cx="313" cy="743"/>
              </a:xfrm>
              <a:custGeom>
                <a:avLst/>
                <a:gdLst>
                  <a:gd name="T0" fmla="*/ 0 w 313"/>
                  <a:gd name="T1" fmla="*/ 712 h 743"/>
                  <a:gd name="T2" fmla="*/ 17 w 313"/>
                  <a:gd name="T3" fmla="*/ 709 h 743"/>
                  <a:gd name="T4" fmla="*/ 36 w 313"/>
                  <a:gd name="T5" fmla="*/ 715 h 743"/>
                  <a:gd name="T6" fmla="*/ 60 w 313"/>
                  <a:gd name="T7" fmla="*/ 723 h 743"/>
                  <a:gd name="T8" fmla="*/ 90 w 313"/>
                  <a:gd name="T9" fmla="*/ 710 h 743"/>
                  <a:gd name="T10" fmla="*/ 107 w 313"/>
                  <a:gd name="T11" fmla="*/ 710 h 743"/>
                  <a:gd name="T12" fmla="*/ 130 w 313"/>
                  <a:gd name="T13" fmla="*/ 738 h 743"/>
                  <a:gd name="T14" fmla="*/ 145 w 313"/>
                  <a:gd name="T15" fmla="*/ 743 h 743"/>
                  <a:gd name="T16" fmla="*/ 145 w 313"/>
                  <a:gd name="T17" fmla="*/ 709 h 743"/>
                  <a:gd name="T18" fmla="*/ 176 w 313"/>
                  <a:gd name="T19" fmla="*/ 718 h 743"/>
                  <a:gd name="T20" fmla="*/ 210 w 313"/>
                  <a:gd name="T21" fmla="*/ 718 h 743"/>
                  <a:gd name="T22" fmla="*/ 242 w 313"/>
                  <a:gd name="T23" fmla="*/ 709 h 743"/>
                  <a:gd name="T24" fmla="*/ 270 w 313"/>
                  <a:gd name="T25" fmla="*/ 687 h 743"/>
                  <a:gd name="T26" fmla="*/ 248 w 313"/>
                  <a:gd name="T27" fmla="*/ 675 h 743"/>
                  <a:gd name="T28" fmla="*/ 222 w 313"/>
                  <a:gd name="T29" fmla="*/ 661 h 743"/>
                  <a:gd name="T30" fmla="*/ 245 w 313"/>
                  <a:gd name="T31" fmla="*/ 638 h 743"/>
                  <a:gd name="T32" fmla="*/ 271 w 313"/>
                  <a:gd name="T33" fmla="*/ 624 h 743"/>
                  <a:gd name="T34" fmla="*/ 303 w 313"/>
                  <a:gd name="T35" fmla="*/ 598 h 743"/>
                  <a:gd name="T36" fmla="*/ 302 w 313"/>
                  <a:gd name="T37" fmla="*/ 569 h 743"/>
                  <a:gd name="T38" fmla="*/ 282 w 313"/>
                  <a:gd name="T39" fmla="*/ 554 h 743"/>
                  <a:gd name="T40" fmla="*/ 243 w 313"/>
                  <a:gd name="T41" fmla="*/ 549 h 743"/>
                  <a:gd name="T42" fmla="*/ 223 w 313"/>
                  <a:gd name="T43" fmla="*/ 504 h 743"/>
                  <a:gd name="T44" fmla="*/ 231 w 313"/>
                  <a:gd name="T45" fmla="*/ 461 h 743"/>
                  <a:gd name="T46" fmla="*/ 220 w 313"/>
                  <a:gd name="T47" fmla="*/ 423 h 743"/>
                  <a:gd name="T48" fmla="*/ 182 w 313"/>
                  <a:gd name="T49" fmla="*/ 384 h 743"/>
                  <a:gd name="T50" fmla="*/ 180 w 313"/>
                  <a:gd name="T51" fmla="*/ 357 h 743"/>
                  <a:gd name="T52" fmla="*/ 174 w 313"/>
                  <a:gd name="T53" fmla="*/ 361 h 743"/>
                  <a:gd name="T54" fmla="*/ 159 w 313"/>
                  <a:gd name="T55" fmla="*/ 360 h 743"/>
                  <a:gd name="T56" fmla="*/ 154 w 313"/>
                  <a:gd name="T57" fmla="*/ 327 h 743"/>
                  <a:gd name="T58" fmla="*/ 160 w 313"/>
                  <a:gd name="T59" fmla="*/ 281 h 743"/>
                  <a:gd name="T60" fmla="*/ 148 w 313"/>
                  <a:gd name="T61" fmla="*/ 260 h 743"/>
                  <a:gd name="T62" fmla="*/ 128 w 313"/>
                  <a:gd name="T63" fmla="*/ 252 h 743"/>
                  <a:gd name="T64" fmla="*/ 103 w 313"/>
                  <a:gd name="T65" fmla="*/ 240 h 743"/>
                  <a:gd name="T66" fmla="*/ 111 w 313"/>
                  <a:gd name="T67" fmla="*/ 206 h 743"/>
                  <a:gd name="T68" fmla="*/ 130 w 313"/>
                  <a:gd name="T69" fmla="*/ 175 h 743"/>
                  <a:gd name="T70" fmla="*/ 176 w 313"/>
                  <a:gd name="T71" fmla="*/ 112 h 743"/>
                  <a:gd name="T72" fmla="*/ 176 w 313"/>
                  <a:gd name="T73" fmla="*/ 97 h 743"/>
                  <a:gd name="T74" fmla="*/ 154 w 313"/>
                  <a:gd name="T75" fmla="*/ 91 h 743"/>
                  <a:gd name="T76" fmla="*/ 63 w 313"/>
                  <a:gd name="T77" fmla="*/ 100 h 743"/>
                  <a:gd name="T78" fmla="*/ 99 w 313"/>
                  <a:gd name="T79" fmla="*/ 51 h 743"/>
                  <a:gd name="T80" fmla="*/ 140 w 313"/>
                  <a:gd name="T81" fmla="*/ 3 h 743"/>
                  <a:gd name="T82" fmla="*/ 102 w 313"/>
                  <a:gd name="T83" fmla="*/ 0 h 743"/>
                  <a:gd name="T84" fmla="*/ 16 w 313"/>
                  <a:gd name="T85" fmla="*/ 41 h 743"/>
                  <a:gd name="T86" fmla="*/ 0 w 313"/>
                  <a:gd name="T87" fmla="*/ 331 h 743"/>
                  <a:gd name="T88" fmla="*/ 27 w 313"/>
                  <a:gd name="T89" fmla="*/ 324 h 743"/>
                  <a:gd name="T90" fmla="*/ 60 w 313"/>
                  <a:gd name="T91" fmla="*/ 334 h 743"/>
                  <a:gd name="T92" fmla="*/ 59 w 313"/>
                  <a:gd name="T93" fmla="*/ 361 h 743"/>
                  <a:gd name="T94" fmla="*/ 63 w 313"/>
                  <a:gd name="T95" fmla="*/ 407 h 743"/>
                  <a:gd name="T96" fmla="*/ 67 w 313"/>
                  <a:gd name="T97" fmla="*/ 429 h 743"/>
                  <a:gd name="T98" fmla="*/ 59 w 313"/>
                  <a:gd name="T99" fmla="*/ 451 h 743"/>
                  <a:gd name="T100" fmla="*/ 25 w 313"/>
                  <a:gd name="T101" fmla="*/ 470 h 743"/>
                  <a:gd name="T102" fmla="*/ 0 w 313"/>
                  <a:gd name="T103" fmla="*/ 460 h 743"/>
                  <a:gd name="T104" fmla="*/ 3 w 313"/>
                  <a:gd name="T105" fmla="*/ 621 h 743"/>
                  <a:gd name="T106" fmla="*/ 17 w 313"/>
                  <a:gd name="T107" fmla="*/ 626 h 743"/>
                  <a:gd name="T108" fmla="*/ 39 w 313"/>
                  <a:gd name="T109" fmla="*/ 638 h 743"/>
                  <a:gd name="T110" fmla="*/ 23 w 313"/>
                  <a:gd name="T111" fmla="*/ 655 h 743"/>
                  <a:gd name="T112" fmla="*/ 0 w 313"/>
                  <a:gd name="T113" fmla="*/ 658 h 7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3"/>
                  <a:gd name="T172" fmla="*/ 0 h 743"/>
                  <a:gd name="T173" fmla="*/ 313 w 313"/>
                  <a:gd name="T174" fmla="*/ 743 h 7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3" h="743">
                    <a:moveTo>
                      <a:pt x="0" y="658"/>
                    </a:moveTo>
                    <a:lnTo>
                      <a:pt x="0" y="712"/>
                    </a:lnTo>
                    <a:lnTo>
                      <a:pt x="10" y="709"/>
                    </a:lnTo>
                    <a:lnTo>
                      <a:pt x="17" y="709"/>
                    </a:lnTo>
                    <a:lnTo>
                      <a:pt x="27" y="710"/>
                    </a:lnTo>
                    <a:lnTo>
                      <a:pt x="36" y="715"/>
                    </a:lnTo>
                    <a:lnTo>
                      <a:pt x="47" y="724"/>
                    </a:lnTo>
                    <a:lnTo>
                      <a:pt x="60" y="723"/>
                    </a:lnTo>
                    <a:lnTo>
                      <a:pt x="76" y="717"/>
                    </a:lnTo>
                    <a:lnTo>
                      <a:pt x="90" y="710"/>
                    </a:lnTo>
                    <a:lnTo>
                      <a:pt x="103" y="709"/>
                    </a:lnTo>
                    <a:lnTo>
                      <a:pt x="107" y="710"/>
                    </a:lnTo>
                    <a:lnTo>
                      <a:pt x="111" y="718"/>
                    </a:lnTo>
                    <a:lnTo>
                      <a:pt x="130" y="738"/>
                    </a:lnTo>
                    <a:lnTo>
                      <a:pt x="137" y="743"/>
                    </a:lnTo>
                    <a:lnTo>
                      <a:pt x="145" y="743"/>
                    </a:lnTo>
                    <a:lnTo>
                      <a:pt x="148" y="732"/>
                    </a:lnTo>
                    <a:lnTo>
                      <a:pt x="145" y="709"/>
                    </a:lnTo>
                    <a:lnTo>
                      <a:pt x="160" y="713"/>
                    </a:lnTo>
                    <a:lnTo>
                      <a:pt x="176" y="718"/>
                    </a:lnTo>
                    <a:lnTo>
                      <a:pt x="193" y="720"/>
                    </a:lnTo>
                    <a:lnTo>
                      <a:pt x="210" y="718"/>
                    </a:lnTo>
                    <a:lnTo>
                      <a:pt x="227" y="715"/>
                    </a:lnTo>
                    <a:lnTo>
                      <a:pt x="242" y="709"/>
                    </a:lnTo>
                    <a:lnTo>
                      <a:pt x="257" y="700"/>
                    </a:lnTo>
                    <a:lnTo>
                      <a:pt x="270" y="687"/>
                    </a:lnTo>
                    <a:lnTo>
                      <a:pt x="260" y="680"/>
                    </a:lnTo>
                    <a:lnTo>
                      <a:pt x="248" y="675"/>
                    </a:lnTo>
                    <a:lnTo>
                      <a:pt x="233" y="669"/>
                    </a:lnTo>
                    <a:lnTo>
                      <a:pt x="222" y="661"/>
                    </a:lnTo>
                    <a:lnTo>
                      <a:pt x="237" y="647"/>
                    </a:lnTo>
                    <a:lnTo>
                      <a:pt x="245" y="638"/>
                    </a:lnTo>
                    <a:lnTo>
                      <a:pt x="251" y="629"/>
                    </a:lnTo>
                    <a:lnTo>
                      <a:pt x="271" y="624"/>
                    </a:lnTo>
                    <a:lnTo>
                      <a:pt x="290" y="614"/>
                    </a:lnTo>
                    <a:lnTo>
                      <a:pt x="303" y="598"/>
                    </a:lnTo>
                    <a:lnTo>
                      <a:pt x="313" y="584"/>
                    </a:lnTo>
                    <a:lnTo>
                      <a:pt x="302" y="569"/>
                    </a:lnTo>
                    <a:lnTo>
                      <a:pt x="293" y="560"/>
                    </a:lnTo>
                    <a:lnTo>
                      <a:pt x="282" y="554"/>
                    </a:lnTo>
                    <a:lnTo>
                      <a:pt x="270" y="550"/>
                    </a:lnTo>
                    <a:lnTo>
                      <a:pt x="243" y="549"/>
                    </a:lnTo>
                    <a:lnTo>
                      <a:pt x="214" y="549"/>
                    </a:lnTo>
                    <a:lnTo>
                      <a:pt x="223" y="504"/>
                    </a:lnTo>
                    <a:lnTo>
                      <a:pt x="228" y="483"/>
                    </a:lnTo>
                    <a:lnTo>
                      <a:pt x="231" y="461"/>
                    </a:lnTo>
                    <a:lnTo>
                      <a:pt x="228" y="441"/>
                    </a:lnTo>
                    <a:lnTo>
                      <a:pt x="220" y="423"/>
                    </a:lnTo>
                    <a:lnTo>
                      <a:pt x="205" y="403"/>
                    </a:lnTo>
                    <a:lnTo>
                      <a:pt x="182" y="384"/>
                    </a:lnTo>
                    <a:lnTo>
                      <a:pt x="182" y="360"/>
                    </a:lnTo>
                    <a:lnTo>
                      <a:pt x="180" y="357"/>
                    </a:lnTo>
                    <a:lnTo>
                      <a:pt x="177" y="358"/>
                    </a:lnTo>
                    <a:lnTo>
                      <a:pt x="174" y="361"/>
                    </a:lnTo>
                    <a:lnTo>
                      <a:pt x="167" y="363"/>
                    </a:lnTo>
                    <a:lnTo>
                      <a:pt x="159" y="360"/>
                    </a:lnTo>
                    <a:lnTo>
                      <a:pt x="150" y="352"/>
                    </a:lnTo>
                    <a:lnTo>
                      <a:pt x="154" y="327"/>
                    </a:lnTo>
                    <a:lnTo>
                      <a:pt x="160" y="295"/>
                    </a:lnTo>
                    <a:lnTo>
                      <a:pt x="160" y="281"/>
                    </a:lnTo>
                    <a:lnTo>
                      <a:pt x="157" y="269"/>
                    </a:lnTo>
                    <a:lnTo>
                      <a:pt x="148" y="260"/>
                    </a:lnTo>
                    <a:lnTo>
                      <a:pt x="131" y="257"/>
                    </a:lnTo>
                    <a:lnTo>
                      <a:pt x="128" y="252"/>
                    </a:lnTo>
                    <a:lnTo>
                      <a:pt x="120" y="246"/>
                    </a:lnTo>
                    <a:lnTo>
                      <a:pt x="103" y="240"/>
                    </a:lnTo>
                    <a:lnTo>
                      <a:pt x="105" y="223"/>
                    </a:lnTo>
                    <a:lnTo>
                      <a:pt x="111" y="206"/>
                    </a:lnTo>
                    <a:lnTo>
                      <a:pt x="119" y="191"/>
                    </a:lnTo>
                    <a:lnTo>
                      <a:pt x="130" y="175"/>
                    </a:lnTo>
                    <a:lnTo>
                      <a:pt x="171" y="121"/>
                    </a:lnTo>
                    <a:lnTo>
                      <a:pt x="176" y="112"/>
                    </a:lnTo>
                    <a:lnTo>
                      <a:pt x="179" y="103"/>
                    </a:lnTo>
                    <a:lnTo>
                      <a:pt x="176" y="97"/>
                    </a:lnTo>
                    <a:lnTo>
                      <a:pt x="168" y="92"/>
                    </a:lnTo>
                    <a:lnTo>
                      <a:pt x="154" y="91"/>
                    </a:lnTo>
                    <a:lnTo>
                      <a:pt x="131" y="91"/>
                    </a:lnTo>
                    <a:lnTo>
                      <a:pt x="63" y="100"/>
                    </a:lnTo>
                    <a:lnTo>
                      <a:pt x="79" y="74"/>
                    </a:lnTo>
                    <a:lnTo>
                      <a:pt x="99" y="51"/>
                    </a:lnTo>
                    <a:lnTo>
                      <a:pt x="145" y="6"/>
                    </a:lnTo>
                    <a:lnTo>
                      <a:pt x="140" y="3"/>
                    </a:lnTo>
                    <a:lnTo>
                      <a:pt x="130" y="0"/>
                    </a:lnTo>
                    <a:lnTo>
                      <a:pt x="102" y="0"/>
                    </a:lnTo>
                    <a:lnTo>
                      <a:pt x="50" y="3"/>
                    </a:lnTo>
                    <a:lnTo>
                      <a:pt x="16" y="41"/>
                    </a:lnTo>
                    <a:lnTo>
                      <a:pt x="0" y="63"/>
                    </a:lnTo>
                    <a:lnTo>
                      <a:pt x="0" y="331"/>
                    </a:lnTo>
                    <a:lnTo>
                      <a:pt x="5" y="331"/>
                    </a:lnTo>
                    <a:lnTo>
                      <a:pt x="27" y="324"/>
                    </a:lnTo>
                    <a:lnTo>
                      <a:pt x="50" y="320"/>
                    </a:lnTo>
                    <a:lnTo>
                      <a:pt x="60" y="334"/>
                    </a:lnTo>
                    <a:lnTo>
                      <a:pt x="63" y="347"/>
                    </a:lnTo>
                    <a:lnTo>
                      <a:pt x="59" y="361"/>
                    </a:lnTo>
                    <a:lnTo>
                      <a:pt x="50" y="380"/>
                    </a:lnTo>
                    <a:lnTo>
                      <a:pt x="63" y="407"/>
                    </a:lnTo>
                    <a:lnTo>
                      <a:pt x="67" y="420"/>
                    </a:lnTo>
                    <a:lnTo>
                      <a:pt x="67" y="429"/>
                    </a:lnTo>
                    <a:lnTo>
                      <a:pt x="65" y="440"/>
                    </a:lnTo>
                    <a:lnTo>
                      <a:pt x="59" y="451"/>
                    </a:lnTo>
                    <a:lnTo>
                      <a:pt x="39" y="474"/>
                    </a:lnTo>
                    <a:lnTo>
                      <a:pt x="25" y="470"/>
                    </a:lnTo>
                    <a:lnTo>
                      <a:pt x="11" y="464"/>
                    </a:lnTo>
                    <a:lnTo>
                      <a:pt x="0" y="460"/>
                    </a:lnTo>
                    <a:lnTo>
                      <a:pt x="0" y="618"/>
                    </a:lnTo>
                    <a:lnTo>
                      <a:pt x="3" y="621"/>
                    </a:lnTo>
                    <a:lnTo>
                      <a:pt x="10" y="624"/>
                    </a:lnTo>
                    <a:lnTo>
                      <a:pt x="17" y="626"/>
                    </a:lnTo>
                    <a:lnTo>
                      <a:pt x="45" y="626"/>
                    </a:lnTo>
                    <a:lnTo>
                      <a:pt x="39" y="638"/>
                    </a:lnTo>
                    <a:lnTo>
                      <a:pt x="33" y="647"/>
                    </a:lnTo>
                    <a:lnTo>
                      <a:pt x="23" y="655"/>
                    </a:lnTo>
                    <a:lnTo>
                      <a:pt x="14" y="661"/>
                    </a:lnTo>
                    <a:lnTo>
                      <a:pt x="0" y="6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3" name="Freeform 1401"/>
              <p:cNvSpPr>
                <a:spLocks/>
              </p:cNvSpPr>
              <p:nvPr/>
            </p:nvSpPr>
            <p:spPr bwMode="auto">
              <a:xfrm>
                <a:off x="3644" y="2177"/>
                <a:ext cx="313" cy="743"/>
              </a:xfrm>
              <a:custGeom>
                <a:avLst/>
                <a:gdLst>
                  <a:gd name="T0" fmla="*/ 0 w 313"/>
                  <a:gd name="T1" fmla="*/ 712 h 743"/>
                  <a:gd name="T2" fmla="*/ 17 w 313"/>
                  <a:gd name="T3" fmla="*/ 709 h 743"/>
                  <a:gd name="T4" fmla="*/ 36 w 313"/>
                  <a:gd name="T5" fmla="*/ 715 h 743"/>
                  <a:gd name="T6" fmla="*/ 60 w 313"/>
                  <a:gd name="T7" fmla="*/ 723 h 743"/>
                  <a:gd name="T8" fmla="*/ 90 w 313"/>
                  <a:gd name="T9" fmla="*/ 710 h 743"/>
                  <a:gd name="T10" fmla="*/ 107 w 313"/>
                  <a:gd name="T11" fmla="*/ 710 h 743"/>
                  <a:gd name="T12" fmla="*/ 130 w 313"/>
                  <a:gd name="T13" fmla="*/ 738 h 743"/>
                  <a:gd name="T14" fmla="*/ 145 w 313"/>
                  <a:gd name="T15" fmla="*/ 743 h 743"/>
                  <a:gd name="T16" fmla="*/ 145 w 313"/>
                  <a:gd name="T17" fmla="*/ 709 h 743"/>
                  <a:gd name="T18" fmla="*/ 176 w 313"/>
                  <a:gd name="T19" fmla="*/ 718 h 743"/>
                  <a:gd name="T20" fmla="*/ 210 w 313"/>
                  <a:gd name="T21" fmla="*/ 718 h 743"/>
                  <a:gd name="T22" fmla="*/ 242 w 313"/>
                  <a:gd name="T23" fmla="*/ 709 h 743"/>
                  <a:gd name="T24" fmla="*/ 270 w 313"/>
                  <a:gd name="T25" fmla="*/ 687 h 743"/>
                  <a:gd name="T26" fmla="*/ 248 w 313"/>
                  <a:gd name="T27" fmla="*/ 675 h 743"/>
                  <a:gd name="T28" fmla="*/ 222 w 313"/>
                  <a:gd name="T29" fmla="*/ 661 h 743"/>
                  <a:gd name="T30" fmla="*/ 245 w 313"/>
                  <a:gd name="T31" fmla="*/ 638 h 743"/>
                  <a:gd name="T32" fmla="*/ 271 w 313"/>
                  <a:gd name="T33" fmla="*/ 624 h 743"/>
                  <a:gd name="T34" fmla="*/ 303 w 313"/>
                  <a:gd name="T35" fmla="*/ 598 h 743"/>
                  <a:gd name="T36" fmla="*/ 302 w 313"/>
                  <a:gd name="T37" fmla="*/ 569 h 743"/>
                  <a:gd name="T38" fmla="*/ 282 w 313"/>
                  <a:gd name="T39" fmla="*/ 554 h 743"/>
                  <a:gd name="T40" fmla="*/ 243 w 313"/>
                  <a:gd name="T41" fmla="*/ 549 h 743"/>
                  <a:gd name="T42" fmla="*/ 223 w 313"/>
                  <a:gd name="T43" fmla="*/ 504 h 743"/>
                  <a:gd name="T44" fmla="*/ 231 w 313"/>
                  <a:gd name="T45" fmla="*/ 461 h 743"/>
                  <a:gd name="T46" fmla="*/ 220 w 313"/>
                  <a:gd name="T47" fmla="*/ 423 h 743"/>
                  <a:gd name="T48" fmla="*/ 182 w 313"/>
                  <a:gd name="T49" fmla="*/ 384 h 743"/>
                  <a:gd name="T50" fmla="*/ 180 w 313"/>
                  <a:gd name="T51" fmla="*/ 357 h 743"/>
                  <a:gd name="T52" fmla="*/ 174 w 313"/>
                  <a:gd name="T53" fmla="*/ 361 h 743"/>
                  <a:gd name="T54" fmla="*/ 159 w 313"/>
                  <a:gd name="T55" fmla="*/ 360 h 743"/>
                  <a:gd name="T56" fmla="*/ 154 w 313"/>
                  <a:gd name="T57" fmla="*/ 327 h 743"/>
                  <a:gd name="T58" fmla="*/ 160 w 313"/>
                  <a:gd name="T59" fmla="*/ 281 h 743"/>
                  <a:gd name="T60" fmla="*/ 148 w 313"/>
                  <a:gd name="T61" fmla="*/ 260 h 743"/>
                  <a:gd name="T62" fmla="*/ 128 w 313"/>
                  <a:gd name="T63" fmla="*/ 252 h 743"/>
                  <a:gd name="T64" fmla="*/ 103 w 313"/>
                  <a:gd name="T65" fmla="*/ 240 h 743"/>
                  <a:gd name="T66" fmla="*/ 111 w 313"/>
                  <a:gd name="T67" fmla="*/ 206 h 743"/>
                  <a:gd name="T68" fmla="*/ 130 w 313"/>
                  <a:gd name="T69" fmla="*/ 175 h 743"/>
                  <a:gd name="T70" fmla="*/ 176 w 313"/>
                  <a:gd name="T71" fmla="*/ 112 h 743"/>
                  <a:gd name="T72" fmla="*/ 176 w 313"/>
                  <a:gd name="T73" fmla="*/ 97 h 743"/>
                  <a:gd name="T74" fmla="*/ 154 w 313"/>
                  <a:gd name="T75" fmla="*/ 91 h 743"/>
                  <a:gd name="T76" fmla="*/ 63 w 313"/>
                  <a:gd name="T77" fmla="*/ 100 h 743"/>
                  <a:gd name="T78" fmla="*/ 99 w 313"/>
                  <a:gd name="T79" fmla="*/ 51 h 743"/>
                  <a:gd name="T80" fmla="*/ 140 w 313"/>
                  <a:gd name="T81" fmla="*/ 3 h 743"/>
                  <a:gd name="T82" fmla="*/ 102 w 313"/>
                  <a:gd name="T83" fmla="*/ 0 h 743"/>
                  <a:gd name="T84" fmla="*/ 16 w 313"/>
                  <a:gd name="T85" fmla="*/ 41 h 743"/>
                  <a:gd name="T86" fmla="*/ 0 w 313"/>
                  <a:gd name="T87" fmla="*/ 331 h 743"/>
                  <a:gd name="T88" fmla="*/ 27 w 313"/>
                  <a:gd name="T89" fmla="*/ 324 h 743"/>
                  <a:gd name="T90" fmla="*/ 60 w 313"/>
                  <a:gd name="T91" fmla="*/ 334 h 743"/>
                  <a:gd name="T92" fmla="*/ 59 w 313"/>
                  <a:gd name="T93" fmla="*/ 361 h 743"/>
                  <a:gd name="T94" fmla="*/ 63 w 313"/>
                  <a:gd name="T95" fmla="*/ 407 h 743"/>
                  <a:gd name="T96" fmla="*/ 67 w 313"/>
                  <a:gd name="T97" fmla="*/ 429 h 743"/>
                  <a:gd name="T98" fmla="*/ 59 w 313"/>
                  <a:gd name="T99" fmla="*/ 451 h 743"/>
                  <a:gd name="T100" fmla="*/ 25 w 313"/>
                  <a:gd name="T101" fmla="*/ 470 h 743"/>
                  <a:gd name="T102" fmla="*/ 0 w 313"/>
                  <a:gd name="T103" fmla="*/ 460 h 743"/>
                  <a:gd name="T104" fmla="*/ 3 w 313"/>
                  <a:gd name="T105" fmla="*/ 621 h 743"/>
                  <a:gd name="T106" fmla="*/ 17 w 313"/>
                  <a:gd name="T107" fmla="*/ 626 h 743"/>
                  <a:gd name="T108" fmla="*/ 39 w 313"/>
                  <a:gd name="T109" fmla="*/ 638 h 743"/>
                  <a:gd name="T110" fmla="*/ 23 w 313"/>
                  <a:gd name="T111" fmla="*/ 655 h 743"/>
                  <a:gd name="T112" fmla="*/ 0 w 313"/>
                  <a:gd name="T113" fmla="*/ 658 h 7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3"/>
                  <a:gd name="T172" fmla="*/ 0 h 743"/>
                  <a:gd name="T173" fmla="*/ 313 w 313"/>
                  <a:gd name="T174" fmla="*/ 743 h 7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3" h="743">
                    <a:moveTo>
                      <a:pt x="0" y="658"/>
                    </a:moveTo>
                    <a:lnTo>
                      <a:pt x="0" y="712"/>
                    </a:lnTo>
                    <a:lnTo>
                      <a:pt x="10" y="709"/>
                    </a:lnTo>
                    <a:lnTo>
                      <a:pt x="17" y="709"/>
                    </a:lnTo>
                    <a:lnTo>
                      <a:pt x="27" y="710"/>
                    </a:lnTo>
                    <a:lnTo>
                      <a:pt x="36" y="715"/>
                    </a:lnTo>
                    <a:lnTo>
                      <a:pt x="47" y="724"/>
                    </a:lnTo>
                    <a:lnTo>
                      <a:pt x="60" y="723"/>
                    </a:lnTo>
                    <a:lnTo>
                      <a:pt x="76" y="717"/>
                    </a:lnTo>
                    <a:lnTo>
                      <a:pt x="90" y="710"/>
                    </a:lnTo>
                    <a:lnTo>
                      <a:pt x="103" y="709"/>
                    </a:lnTo>
                    <a:lnTo>
                      <a:pt x="107" y="710"/>
                    </a:lnTo>
                    <a:lnTo>
                      <a:pt x="111" y="718"/>
                    </a:lnTo>
                    <a:lnTo>
                      <a:pt x="130" y="738"/>
                    </a:lnTo>
                    <a:lnTo>
                      <a:pt x="137" y="743"/>
                    </a:lnTo>
                    <a:lnTo>
                      <a:pt x="145" y="743"/>
                    </a:lnTo>
                    <a:lnTo>
                      <a:pt x="148" y="732"/>
                    </a:lnTo>
                    <a:lnTo>
                      <a:pt x="145" y="709"/>
                    </a:lnTo>
                    <a:lnTo>
                      <a:pt x="160" y="713"/>
                    </a:lnTo>
                    <a:lnTo>
                      <a:pt x="176" y="718"/>
                    </a:lnTo>
                    <a:lnTo>
                      <a:pt x="193" y="720"/>
                    </a:lnTo>
                    <a:lnTo>
                      <a:pt x="210" y="718"/>
                    </a:lnTo>
                    <a:lnTo>
                      <a:pt x="227" y="715"/>
                    </a:lnTo>
                    <a:lnTo>
                      <a:pt x="242" y="709"/>
                    </a:lnTo>
                    <a:lnTo>
                      <a:pt x="257" y="700"/>
                    </a:lnTo>
                    <a:lnTo>
                      <a:pt x="270" y="687"/>
                    </a:lnTo>
                    <a:lnTo>
                      <a:pt x="260" y="680"/>
                    </a:lnTo>
                    <a:lnTo>
                      <a:pt x="248" y="675"/>
                    </a:lnTo>
                    <a:lnTo>
                      <a:pt x="233" y="669"/>
                    </a:lnTo>
                    <a:lnTo>
                      <a:pt x="222" y="661"/>
                    </a:lnTo>
                    <a:lnTo>
                      <a:pt x="237" y="647"/>
                    </a:lnTo>
                    <a:lnTo>
                      <a:pt x="245" y="638"/>
                    </a:lnTo>
                    <a:lnTo>
                      <a:pt x="251" y="629"/>
                    </a:lnTo>
                    <a:lnTo>
                      <a:pt x="271" y="624"/>
                    </a:lnTo>
                    <a:lnTo>
                      <a:pt x="290" y="614"/>
                    </a:lnTo>
                    <a:lnTo>
                      <a:pt x="303" y="598"/>
                    </a:lnTo>
                    <a:lnTo>
                      <a:pt x="313" y="584"/>
                    </a:lnTo>
                    <a:lnTo>
                      <a:pt x="302" y="569"/>
                    </a:lnTo>
                    <a:lnTo>
                      <a:pt x="293" y="560"/>
                    </a:lnTo>
                    <a:lnTo>
                      <a:pt x="282" y="554"/>
                    </a:lnTo>
                    <a:lnTo>
                      <a:pt x="270" y="550"/>
                    </a:lnTo>
                    <a:lnTo>
                      <a:pt x="243" y="549"/>
                    </a:lnTo>
                    <a:lnTo>
                      <a:pt x="214" y="549"/>
                    </a:lnTo>
                    <a:lnTo>
                      <a:pt x="223" y="504"/>
                    </a:lnTo>
                    <a:lnTo>
                      <a:pt x="228" y="483"/>
                    </a:lnTo>
                    <a:lnTo>
                      <a:pt x="231" y="461"/>
                    </a:lnTo>
                    <a:lnTo>
                      <a:pt x="228" y="441"/>
                    </a:lnTo>
                    <a:lnTo>
                      <a:pt x="220" y="423"/>
                    </a:lnTo>
                    <a:lnTo>
                      <a:pt x="205" y="403"/>
                    </a:lnTo>
                    <a:lnTo>
                      <a:pt x="182" y="384"/>
                    </a:lnTo>
                    <a:lnTo>
                      <a:pt x="182" y="360"/>
                    </a:lnTo>
                    <a:lnTo>
                      <a:pt x="180" y="357"/>
                    </a:lnTo>
                    <a:lnTo>
                      <a:pt x="177" y="358"/>
                    </a:lnTo>
                    <a:lnTo>
                      <a:pt x="174" y="361"/>
                    </a:lnTo>
                    <a:lnTo>
                      <a:pt x="167" y="363"/>
                    </a:lnTo>
                    <a:lnTo>
                      <a:pt x="159" y="360"/>
                    </a:lnTo>
                    <a:lnTo>
                      <a:pt x="150" y="352"/>
                    </a:lnTo>
                    <a:lnTo>
                      <a:pt x="154" y="327"/>
                    </a:lnTo>
                    <a:lnTo>
                      <a:pt x="160" y="295"/>
                    </a:lnTo>
                    <a:lnTo>
                      <a:pt x="160" y="281"/>
                    </a:lnTo>
                    <a:lnTo>
                      <a:pt x="157" y="269"/>
                    </a:lnTo>
                    <a:lnTo>
                      <a:pt x="148" y="260"/>
                    </a:lnTo>
                    <a:lnTo>
                      <a:pt x="131" y="257"/>
                    </a:lnTo>
                    <a:lnTo>
                      <a:pt x="128" y="252"/>
                    </a:lnTo>
                    <a:lnTo>
                      <a:pt x="120" y="246"/>
                    </a:lnTo>
                    <a:lnTo>
                      <a:pt x="103" y="240"/>
                    </a:lnTo>
                    <a:lnTo>
                      <a:pt x="105" y="223"/>
                    </a:lnTo>
                    <a:lnTo>
                      <a:pt x="111" y="206"/>
                    </a:lnTo>
                    <a:lnTo>
                      <a:pt x="119" y="191"/>
                    </a:lnTo>
                    <a:lnTo>
                      <a:pt x="130" y="175"/>
                    </a:lnTo>
                    <a:lnTo>
                      <a:pt x="171" y="121"/>
                    </a:lnTo>
                    <a:lnTo>
                      <a:pt x="176" y="112"/>
                    </a:lnTo>
                    <a:lnTo>
                      <a:pt x="179" y="103"/>
                    </a:lnTo>
                    <a:lnTo>
                      <a:pt x="176" y="97"/>
                    </a:lnTo>
                    <a:lnTo>
                      <a:pt x="168" y="92"/>
                    </a:lnTo>
                    <a:lnTo>
                      <a:pt x="154" y="91"/>
                    </a:lnTo>
                    <a:lnTo>
                      <a:pt x="131" y="91"/>
                    </a:lnTo>
                    <a:lnTo>
                      <a:pt x="63" y="100"/>
                    </a:lnTo>
                    <a:lnTo>
                      <a:pt x="79" y="74"/>
                    </a:lnTo>
                    <a:lnTo>
                      <a:pt x="99" y="51"/>
                    </a:lnTo>
                    <a:lnTo>
                      <a:pt x="145" y="6"/>
                    </a:lnTo>
                    <a:lnTo>
                      <a:pt x="140" y="3"/>
                    </a:lnTo>
                    <a:lnTo>
                      <a:pt x="130" y="0"/>
                    </a:lnTo>
                    <a:lnTo>
                      <a:pt x="102" y="0"/>
                    </a:lnTo>
                    <a:lnTo>
                      <a:pt x="50" y="3"/>
                    </a:lnTo>
                    <a:lnTo>
                      <a:pt x="16" y="41"/>
                    </a:lnTo>
                    <a:lnTo>
                      <a:pt x="0" y="63"/>
                    </a:lnTo>
                    <a:lnTo>
                      <a:pt x="0" y="331"/>
                    </a:lnTo>
                    <a:lnTo>
                      <a:pt x="5" y="331"/>
                    </a:lnTo>
                    <a:lnTo>
                      <a:pt x="27" y="324"/>
                    </a:lnTo>
                    <a:lnTo>
                      <a:pt x="50" y="320"/>
                    </a:lnTo>
                    <a:lnTo>
                      <a:pt x="60" y="334"/>
                    </a:lnTo>
                    <a:lnTo>
                      <a:pt x="63" y="347"/>
                    </a:lnTo>
                    <a:lnTo>
                      <a:pt x="59" y="361"/>
                    </a:lnTo>
                    <a:lnTo>
                      <a:pt x="50" y="380"/>
                    </a:lnTo>
                    <a:lnTo>
                      <a:pt x="63" y="407"/>
                    </a:lnTo>
                    <a:lnTo>
                      <a:pt x="67" y="420"/>
                    </a:lnTo>
                    <a:lnTo>
                      <a:pt x="67" y="429"/>
                    </a:lnTo>
                    <a:lnTo>
                      <a:pt x="65" y="440"/>
                    </a:lnTo>
                    <a:lnTo>
                      <a:pt x="59" y="451"/>
                    </a:lnTo>
                    <a:lnTo>
                      <a:pt x="39" y="474"/>
                    </a:lnTo>
                    <a:lnTo>
                      <a:pt x="25" y="470"/>
                    </a:lnTo>
                    <a:lnTo>
                      <a:pt x="11" y="464"/>
                    </a:lnTo>
                    <a:lnTo>
                      <a:pt x="0" y="460"/>
                    </a:lnTo>
                    <a:lnTo>
                      <a:pt x="0" y="618"/>
                    </a:lnTo>
                    <a:lnTo>
                      <a:pt x="3" y="621"/>
                    </a:lnTo>
                    <a:lnTo>
                      <a:pt x="10" y="624"/>
                    </a:lnTo>
                    <a:lnTo>
                      <a:pt x="17" y="626"/>
                    </a:lnTo>
                    <a:lnTo>
                      <a:pt x="45" y="626"/>
                    </a:lnTo>
                    <a:lnTo>
                      <a:pt x="39" y="638"/>
                    </a:lnTo>
                    <a:lnTo>
                      <a:pt x="33" y="647"/>
                    </a:lnTo>
                    <a:lnTo>
                      <a:pt x="23" y="655"/>
                    </a:lnTo>
                    <a:lnTo>
                      <a:pt x="14" y="661"/>
                    </a:lnTo>
                    <a:lnTo>
                      <a:pt x="0" y="65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4" name="Freeform 1402"/>
              <p:cNvSpPr>
                <a:spLocks/>
              </p:cNvSpPr>
              <p:nvPr/>
            </p:nvSpPr>
            <p:spPr bwMode="auto">
              <a:xfrm>
                <a:off x="3644" y="2534"/>
                <a:ext cx="16" cy="26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26 h 26"/>
                  <a:gd name="T4" fmla="*/ 7 w 16"/>
                  <a:gd name="T5" fmla="*/ 23 h 26"/>
                  <a:gd name="T6" fmla="*/ 11 w 16"/>
                  <a:gd name="T7" fmla="*/ 15 h 26"/>
                  <a:gd name="T8" fmla="*/ 16 w 16"/>
                  <a:gd name="T9" fmla="*/ 4 h 26"/>
                  <a:gd name="T10" fmla="*/ 7 w 16"/>
                  <a:gd name="T11" fmla="*/ 1 h 26"/>
                  <a:gd name="T12" fmla="*/ 0 w 16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6"/>
                  <a:gd name="T23" fmla="*/ 16 w 1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6">
                    <a:moveTo>
                      <a:pt x="0" y="0"/>
                    </a:moveTo>
                    <a:lnTo>
                      <a:pt x="0" y="26"/>
                    </a:lnTo>
                    <a:lnTo>
                      <a:pt x="7" y="23"/>
                    </a:lnTo>
                    <a:lnTo>
                      <a:pt x="11" y="15"/>
                    </a:lnTo>
                    <a:lnTo>
                      <a:pt x="16" y="4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5" name="Freeform 1403"/>
              <p:cNvSpPr>
                <a:spLocks/>
              </p:cNvSpPr>
              <p:nvPr/>
            </p:nvSpPr>
            <p:spPr bwMode="auto">
              <a:xfrm>
                <a:off x="3644" y="2534"/>
                <a:ext cx="16" cy="26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26 h 26"/>
                  <a:gd name="T4" fmla="*/ 7 w 16"/>
                  <a:gd name="T5" fmla="*/ 23 h 26"/>
                  <a:gd name="T6" fmla="*/ 11 w 16"/>
                  <a:gd name="T7" fmla="*/ 15 h 26"/>
                  <a:gd name="T8" fmla="*/ 16 w 16"/>
                  <a:gd name="T9" fmla="*/ 4 h 26"/>
                  <a:gd name="T10" fmla="*/ 7 w 16"/>
                  <a:gd name="T11" fmla="*/ 1 h 26"/>
                  <a:gd name="T12" fmla="*/ 0 w 16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6"/>
                  <a:gd name="T23" fmla="*/ 16 w 1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6">
                    <a:moveTo>
                      <a:pt x="0" y="0"/>
                    </a:moveTo>
                    <a:lnTo>
                      <a:pt x="0" y="26"/>
                    </a:lnTo>
                    <a:lnTo>
                      <a:pt x="7" y="23"/>
                    </a:lnTo>
                    <a:lnTo>
                      <a:pt x="11" y="15"/>
                    </a:lnTo>
                    <a:lnTo>
                      <a:pt x="16" y="4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6" name="Freeform 1404"/>
              <p:cNvSpPr>
                <a:spLocks/>
              </p:cNvSpPr>
              <p:nvPr/>
            </p:nvSpPr>
            <p:spPr bwMode="auto">
              <a:xfrm>
                <a:off x="3644" y="2146"/>
                <a:ext cx="11" cy="40"/>
              </a:xfrm>
              <a:custGeom>
                <a:avLst/>
                <a:gdLst>
                  <a:gd name="T0" fmla="*/ 0 w 11"/>
                  <a:gd name="T1" fmla="*/ 2 h 40"/>
                  <a:gd name="T2" fmla="*/ 0 w 11"/>
                  <a:gd name="T3" fmla="*/ 40 h 40"/>
                  <a:gd name="T4" fmla="*/ 7 w 11"/>
                  <a:gd name="T5" fmla="*/ 34 h 40"/>
                  <a:gd name="T6" fmla="*/ 11 w 11"/>
                  <a:gd name="T7" fmla="*/ 25 h 40"/>
                  <a:gd name="T8" fmla="*/ 11 w 11"/>
                  <a:gd name="T9" fmla="*/ 14 h 40"/>
                  <a:gd name="T10" fmla="*/ 7 w 11"/>
                  <a:gd name="T11" fmla="*/ 0 h 40"/>
                  <a:gd name="T12" fmla="*/ 0 w 11"/>
                  <a:gd name="T13" fmla="*/ 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0"/>
                  <a:gd name="T23" fmla="*/ 11 w 11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0">
                    <a:moveTo>
                      <a:pt x="0" y="2"/>
                    </a:moveTo>
                    <a:lnTo>
                      <a:pt x="0" y="40"/>
                    </a:lnTo>
                    <a:lnTo>
                      <a:pt x="7" y="34"/>
                    </a:lnTo>
                    <a:lnTo>
                      <a:pt x="11" y="25"/>
                    </a:lnTo>
                    <a:lnTo>
                      <a:pt x="11" y="14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7" name="Freeform 1405"/>
              <p:cNvSpPr>
                <a:spLocks/>
              </p:cNvSpPr>
              <p:nvPr/>
            </p:nvSpPr>
            <p:spPr bwMode="auto">
              <a:xfrm>
                <a:off x="3644" y="2146"/>
                <a:ext cx="11" cy="40"/>
              </a:xfrm>
              <a:custGeom>
                <a:avLst/>
                <a:gdLst>
                  <a:gd name="T0" fmla="*/ 0 w 11"/>
                  <a:gd name="T1" fmla="*/ 2 h 40"/>
                  <a:gd name="T2" fmla="*/ 0 w 11"/>
                  <a:gd name="T3" fmla="*/ 40 h 40"/>
                  <a:gd name="T4" fmla="*/ 7 w 11"/>
                  <a:gd name="T5" fmla="*/ 34 h 40"/>
                  <a:gd name="T6" fmla="*/ 11 w 11"/>
                  <a:gd name="T7" fmla="*/ 25 h 40"/>
                  <a:gd name="T8" fmla="*/ 11 w 11"/>
                  <a:gd name="T9" fmla="*/ 14 h 40"/>
                  <a:gd name="T10" fmla="*/ 7 w 11"/>
                  <a:gd name="T11" fmla="*/ 0 h 40"/>
                  <a:gd name="T12" fmla="*/ 0 w 11"/>
                  <a:gd name="T13" fmla="*/ 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0"/>
                  <a:gd name="T23" fmla="*/ 11 w 11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0">
                    <a:moveTo>
                      <a:pt x="0" y="2"/>
                    </a:moveTo>
                    <a:lnTo>
                      <a:pt x="0" y="40"/>
                    </a:lnTo>
                    <a:lnTo>
                      <a:pt x="7" y="34"/>
                    </a:lnTo>
                    <a:lnTo>
                      <a:pt x="11" y="25"/>
                    </a:lnTo>
                    <a:lnTo>
                      <a:pt x="11" y="14"/>
                    </a:lnTo>
                    <a:lnTo>
                      <a:pt x="7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8" name="Freeform 1406"/>
              <p:cNvSpPr>
                <a:spLocks/>
              </p:cNvSpPr>
              <p:nvPr/>
            </p:nvSpPr>
            <p:spPr bwMode="auto">
              <a:xfrm>
                <a:off x="3866" y="2002"/>
                <a:ext cx="37" cy="76"/>
              </a:xfrm>
              <a:custGeom>
                <a:avLst/>
                <a:gdLst>
                  <a:gd name="T0" fmla="*/ 18 w 37"/>
                  <a:gd name="T1" fmla="*/ 76 h 76"/>
                  <a:gd name="T2" fmla="*/ 17 w 37"/>
                  <a:gd name="T3" fmla="*/ 67 h 76"/>
                  <a:gd name="T4" fmla="*/ 14 w 37"/>
                  <a:gd name="T5" fmla="*/ 61 h 76"/>
                  <a:gd name="T6" fmla="*/ 0 w 37"/>
                  <a:gd name="T7" fmla="*/ 53 h 76"/>
                  <a:gd name="T8" fmla="*/ 12 w 37"/>
                  <a:gd name="T9" fmla="*/ 36 h 76"/>
                  <a:gd name="T10" fmla="*/ 9 w 37"/>
                  <a:gd name="T11" fmla="*/ 33 h 76"/>
                  <a:gd name="T12" fmla="*/ 0 w 37"/>
                  <a:gd name="T13" fmla="*/ 24 h 76"/>
                  <a:gd name="T14" fmla="*/ 18 w 37"/>
                  <a:gd name="T15" fmla="*/ 15 h 76"/>
                  <a:gd name="T16" fmla="*/ 35 w 37"/>
                  <a:gd name="T17" fmla="*/ 0 h 76"/>
                  <a:gd name="T18" fmla="*/ 37 w 37"/>
                  <a:gd name="T19" fmla="*/ 16 h 76"/>
                  <a:gd name="T20" fmla="*/ 35 w 37"/>
                  <a:gd name="T21" fmla="*/ 43 h 76"/>
                  <a:gd name="T22" fmla="*/ 29 w 37"/>
                  <a:gd name="T23" fmla="*/ 66 h 76"/>
                  <a:gd name="T24" fmla="*/ 25 w 37"/>
                  <a:gd name="T25" fmla="*/ 73 h 76"/>
                  <a:gd name="T26" fmla="*/ 18 w 37"/>
                  <a:gd name="T27" fmla="*/ 76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76"/>
                  <a:gd name="T44" fmla="*/ 37 w 37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76">
                    <a:moveTo>
                      <a:pt x="18" y="76"/>
                    </a:moveTo>
                    <a:lnTo>
                      <a:pt x="17" y="67"/>
                    </a:lnTo>
                    <a:lnTo>
                      <a:pt x="14" y="61"/>
                    </a:lnTo>
                    <a:lnTo>
                      <a:pt x="0" y="53"/>
                    </a:lnTo>
                    <a:lnTo>
                      <a:pt x="12" y="36"/>
                    </a:lnTo>
                    <a:lnTo>
                      <a:pt x="9" y="33"/>
                    </a:lnTo>
                    <a:lnTo>
                      <a:pt x="0" y="24"/>
                    </a:lnTo>
                    <a:lnTo>
                      <a:pt x="18" y="15"/>
                    </a:lnTo>
                    <a:lnTo>
                      <a:pt x="35" y="0"/>
                    </a:lnTo>
                    <a:lnTo>
                      <a:pt x="37" y="16"/>
                    </a:lnTo>
                    <a:lnTo>
                      <a:pt x="35" y="43"/>
                    </a:lnTo>
                    <a:lnTo>
                      <a:pt x="29" y="66"/>
                    </a:lnTo>
                    <a:lnTo>
                      <a:pt x="25" y="73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19" name="Freeform 1407"/>
              <p:cNvSpPr>
                <a:spLocks/>
              </p:cNvSpPr>
              <p:nvPr/>
            </p:nvSpPr>
            <p:spPr bwMode="auto">
              <a:xfrm>
                <a:off x="3866" y="2002"/>
                <a:ext cx="37" cy="76"/>
              </a:xfrm>
              <a:custGeom>
                <a:avLst/>
                <a:gdLst>
                  <a:gd name="T0" fmla="*/ 18 w 37"/>
                  <a:gd name="T1" fmla="*/ 76 h 76"/>
                  <a:gd name="T2" fmla="*/ 17 w 37"/>
                  <a:gd name="T3" fmla="*/ 67 h 76"/>
                  <a:gd name="T4" fmla="*/ 14 w 37"/>
                  <a:gd name="T5" fmla="*/ 61 h 76"/>
                  <a:gd name="T6" fmla="*/ 0 w 37"/>
                  <a:gd name="T7" fmla="*/ 53 h 76"/>
                  <a:gd name="T8" fmla="*/ 12 w 37"/>
                  <a:gd name="T9" fmla="*/ 36 h 76"/>
                  <a:gd name="T10" fmla="*/ 9 w 37"/>
                  <a:gd name="T11" fmla="*/ 33 h 76"/>
                  <a:gd name="T12" fmla="*/ 0 w 37"/>
                  <a:gd name="T13" fmla="*/ 24 h 76"/>
                  <a:gd name="T14" fmla="*/ 18 w 37"/>
                  <a:gd name="T15" fmla="*/ 15 h 76"/>
                  <a:gd name="T16" fmla="*/ 35 w 37"/>
                  <a:gd name="T17" fmla="*/ 0 h 76"/>
                  <a:gd name="T18" fmla="*/ 37 w 37"/>
                  <a:gd name="T19" fmla="*/ 16 h 76"/>
                  <a:gd name="T20" fmla="*/ 35 w 37"/>
                  <a:gd name="T21" fmla="*/ 43 h 76"/>
                  <a:gd name="T22" fmla="*/ 29 w 37"/>
                  <a:gd name="T23" fmla="*/ 66 h 76"/>
                  <a:gd name="T24" fmla="*/ 25 w 37"/>
                  <a:gd name="T25" fmla="*/ 73 h 76"/>
                  <a:gd name="T26" fmla="*/ 18 w 37"/>
                  <a:gd name="T27" fmla="*/ 76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76"/>
                  <a:gd name="T44" fmla="*/ 37 w 37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76">
                    <a:moveTo>
                      <a:pt x="18" y="76"/>
                    </a:moveTo>
                    <a:lnTo>
                      <a:pt x="17" y="67"/>
                    </a:lnTo>
                    <a:lnTo>
                      <a:pt x="14" y="61"/>
                    </a:lnTo>
                    <a:lnTo>
                      <a:pt x="0" y="53"/>
                    </a:lnTo>
                    <a:lnTo>
                      <a:pt x="12" y="36"/>
                    </a:lnTo>
                    <a:lnTo>
                      <a:pt x="9" y="33"/>
                    </a:lnTo>
                    <a:lnTo>
                      <a:pt x="0" y="24"/>
                    </a:lnTo>
                    <a:lnTo>
                      <a:pt x="18" y="15"/>
                    </a:lnTo>
                    <a:lnTo>
                      <a:pt x="35" y="0"/>
                    </a:lnTo>
                    <a:lnTo>
                      <a:pt x="37" y="16"/>
                    </a:lnTo>
                    <a:lnTo>
                      <a:pt x="35" y="43"/>
                    </a:lnTo>
                    <a:lnTo>
                      <a:pt x="29" y="66"/>
                    </a:lnTo>
                    <a:lnTo>
                      <a:pt x="25" y="73"/>
                    </a:lnTo>
                    <a:lnTo>
                      <a:pt x="18" y="7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20" name="Freeform 1408"/>
              <p:cNvSpPr>
                <a:spLocks/>
              </p:cNvSpPr>
              <p:nvPr/>
            </p:nvSpPr>
            <p:spPr bwMode="auto">
              <a:xfrm>
                <a:off x="3780" y="2126"/>
                <a:ext cx="15" cy="32"/>
              </a:xfrm>
              <a:custGeom>
                <a:avLst/>
                <a:gdLst>
                  <a:gd name="T0" fmla="*/ 15 w 15"/>
                  <a:gd name="T1" fmla="*/ 32 h 32"/>
                  <a:gd name="T2" fmla="*/ 9 w 15"/>
                  <a:gd name="T3" fmla="*/ 32 h 32"/>
                  <a:gd name="T4" fmla="*/ 4 w 15"/>
                  <a:gd name="T5" fmla="*/ 29 h 32"/>
                  <a:gd name="T6" fmla="*/ 0 w 15"/>
                  <a:gd name="T7" fmla="*/ 20 h 32"/>
                  <a:gd name="T8" fmla="*/ 1 w 15"/>
                  <a:gd name="T9" fmla="*/ 9 h 32"/>
                  <a:gd name="T10" fmla="*/ 9 w 15"/>
                  <a:gd name="T11" fmla="*/ 0 h 32"/>
                  <a:gd name="T12" fmla="*/ 14 w 15"/>
                  <a:gd name="T13" fmla="*/ 16 h 32"/>
                  <a:gd name="T14" fmla="*/ 15 w 15"/>
                  <a:gd name="T15" fmla="*/ 25 h 32"/>
                  <a:gd name="T16" fmla="*/ 15 w 15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2"/>
                  <a:gd name="T29" fmla="*/ 15 w 1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2">
                    <a:moveTo>
                      <a:pt x="15" y="32"/>
                    </a:moveTo>
                    <a:lnTo>
                      <a:pt x="9" y="32"/>
                    </a:lnTo>
                    <a:lnTo>
                      <a:pt x="4" y="29"/>
                    </a:lnTo>
                    <a:lnTo>
                      <a:pt x="0" y="20"/>
                    </a:lnTo>
                    <a:lnTo>
                      <a:pt x="1" y="9"/>
                    </a:lnTo>
                    <a:lnTo>
                      <a:pt x="9" y="0"/>
                    </a:lnTo>
                    <a:lnTo>
                      <a:pt x="14" y="16"/>
                    </a:lnTo>
                    <a:lnTo>
                      <a:pt x="15" y="25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21" name="Freeform 1409"/>
              <p:cNvSpPr>
                <a:spLocks/>
              </p:cNvSpPr>
              <p:nvPr/>
            </p:nvSpPr>
            <p:spPr bwMode="auto">
              <a:xfrm>
                <a:off x="3780" y="2126"/>
                <a:ext cx="15" cy="32"/>
              </a:xfrm>
              <a:custGeom>
                <a:avLst/>
                <a:gdLst>
                  <a:gd name="T0" fmla="*/ 15 w 15"/>
                  <a:gd name="T1" fmla="*/ 32 h 32"/>
                  <a:gd name="T2" fmla="*/ 9 w 15"/>
                  <a:gd name="T3" fmla="*/ 32 h 32"/>
                  <a:gd name="T4" fmla="*/ 4 w 15"/>
                  <a:gd name="T5" fmla="*/ 29 h 32"/>
                  <a:gd name="T6" fmla="*/ 0 w 15"/>
                  <a:gd name="T7" fmla="*/ 20 h 32"/>
                  <a:gd name="T8" fmla="*/ 1 w 15"/>
                  <a:gd name="T9" fmla="*/ 9 h 32"/>
                  <a:gd name="T10" fmla="*/ 9 w 15"/>
                  <a:gd name="T11" fmla="*/ 0 h 32"/>
                  <a:gd name="T12" fmla="*/ 14 w 15"/>
                  <a:gd name="T13" fmla="*/ 16 h 32"/>
                  <a:gd name="T14" fmla="*/ 15 w 15"/>
                  <a:gd name="T15" fmla="*/ 25 h 32"/>
                  <a:gd name="T16" fmla="*/ 15 w 15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2"/>
                  <a:gd name="T29" fmla="*/ 15 w 1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2">
                    <a:moveTo>
                      <a:pt x="15" y="32"/>
                    </a:moveTo>
                    <a:lnTo>
                      <a:pt x="9" y="32"/>
                    </a:lnTo>
                    <a:lnTo>
                      <a:pt x="4" y="29"/>
                    </a:lnTo>
                    <a:lnTo>
                      <a:pt x="0" y="20"/>
                    </a:lnTo>
                    <a:lnTo>
                      <a:pt x="1" y="9"/>
                    </a:lnTo>
                    <a:lnTo>
                      <a:pt x="9" y="0"/>
                    </a:lnTo>
                    <a:lnTo>
                      <a:pt x="14" y="16"/>
                    </a:lnTo>
                    <a:lnTo>
                      <a:pt x="15" y="25"/>
                    </a:lnTo>
                    <a:lnTo>
                      <a:pt x="15" y="3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22" name="Freeform 1410"/>
              <p:cNvSpPr>
                <a:spLocks/>
              </p:cNvSpPr>
              <p:nvPr/>
            </p:nvSpPr>
            <p:spPr bwMode="auto">
              <a:xfrm>
                <a:off x="3627" y="2148"/>
                <a:ext cx="17" cy="46"/>
              </a:xfrm>
              <a:custGeom>
                <a:avLst/>
                <a:gdLst>
                  <a:gd name="T0" fmla="*/ 17 w 17"/>
                  <a:gd name="T1" fmla="*/ 38 h 46"/>
                  <a:gd name="T2" fmla="*/ 17 w 17"/>
                  <a:gd name="T3" fmla="*/ 0 h 46"/>
                  <a:gd name="T4" fmla="*/ 0 w 17"/>
                  <a:gd name="T5" fmla="*/ 3 h 46"/>
                  <a:gd name="T6" fmla="*/ 0 w 17"/>
                  <a:gd name="T7" fmla="*/ 46 h 46"/>
                  <a:gd name="T8" fmla="*/ 7 w 17"/>
                  <a:gd name="T9" fmla="*/ 44 h 46"/>
                  <a:gd name="T10" fmla="*/ 16 w 17"/>
                  <a:gd name="T11" fmla="*/ 40 h 46"/>
                  <a:gd name="T12" fmla="*/ 17 w 17"/>
                  <a:gd name="T13" fmla="*/ 38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6"/>
                  <a:gd name="T23" fmla="*/ 17 w 1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6">
                    <a:moveTo>
                      <a:pt x="17" y="38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0" y="46"/>
                    </a:lnTo>
                    <a:lnTo>
                      <a:pt x="7" y="44"/>
                    </a:lnTo>
                    <a:lnTo>
                      <a:pt x="16" y="40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23" name="Freeform 1411"/>
              <p:cNvSpPr>
                <a:spLocks/>
              </p:cNvSpPr>
              <p:nvPr/>
            </p:nvSpPr>
            <p:spPr bwMode="auto">
              <a:xfrm>
                <a:off x="3627" y="2148"/>
                <a:ext cx="17" cy="46"/>
              </a:xfrm>
              <a:custGeom>
                <a:avLst/>
                <a:gdLst>
                  <a:gd name="T0" fmla="*/ 17 w 17"/>
                  <a:gd name="T1" fmla="*/ 38 h 46"/>
                  <a:gd name="T2" fmla="*/ 17 w 17"/>
                  <a:gd name="T3" fmla="*/ 0 h 46"/>
                  <a:gd name="T4" fmla="*/ 0 w 17"/>
                  <a:gd name="T5" fmla="*/ 3 h 46"/>
                  <a:gd name="T6" fmla="*/ 0 w 17"/>
                  <a:gd name="T7" fmla="*/ 46 h 46"/>
                  <a:gd name="T8" fmla="*/ 7 w 17"/>
                  <a:gd name="T9" fmla="*/ 44 h 46"/>
                  <a:gd name="T10" fmla="*/ 16 w 17"/>
                  <a:gd name="T11" fmla="*/ 40 h 46"/>
                  <a:gd name="T12" fmla="*/ 17 w 17"/>
                  <a:gd name="T13" fmla="*/ 38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6"/>
                  <a:gd name="T23" fmla="*/ 17 w 17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6">
                    <a:moveTo>
                      <a:pt x="17" y="38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0" y="46"/>
                    </a:lnTo>
                    <a:lnTo>
                      <a:pt x="7" y="44"/>
                    </a:lnTo>
                    <a:lnTo>
                      <a:pt x="16" y="40"/>
                    </a:lnTo>
                    <a:lnTo>
                      <a:pt x="17" y="3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29" name="Group 1412"/>
            <p:cNvGrpSpPr>
              <a:grpSpLocks/>
            </p:cNvGrpSpPr>
            <p:nvPr/>
          </p:nvGrpSpPr>
          <p:grpSpPr bwMode="auto">
            <a:xfrm>
              <a:off x="3469" y="1254"/>
              <a:ext cx="2158" cy="2985"/>
              <a:chOff x="3469" y="1254"/>
              <a:chExt cx="2158" cy="2985"/>
            </a:xfrm>
          </p:grpSpPr>
          <p:sp>
            <p:nvSpPr>
              <p:cNvPr id="1424" name="Freeform 1413"/>
              <p:cNvSpPr>
                <a:spLocks/>
              </p:cNvSpPr>
              <p:nvPr/>
            </p:nvSpPr>
            <p:spPr bwMode="auto">
              <a:xfrm>
                <a:off x="3627" y="2240"/>
                <a:ext cx="17" cy="268"/>
              </a:xfrm>
              <a:custGeom>
                <a:avLst/>
                <a:gdLst>
                  <a:gd name="T0" fmla="*/ 17 w 17"/>
                  <a:gd name="T1" fmla="*/ 268 h 268"/>
                  <a:gd name="T2" fmla="*/ 17 w 17"/>
                  <a:gd name="T3" fmla="*/ 0 h 268"/>
                  <a:gd name="T4" fmla="*/ 2 w 17"/>
                  <a:gd name="T5" fmla="*/ 21 h 268"/>
                  <a:gd name="T6" fmla="*/ 0 w 17"/>
                  <a:gd name="T7" fmla="*/ 21 h 268"/>
                  <a:gd name="T8" fmla="*/ 0 w 17"/>
                  <a:gd name="T9" fmla="*/ 55 h 268"/>
                  <a:gd name="T10" fmla="*/ 2 w 17"/>
                  <a:gd name="T11" fmla="*/ 57 h 268"/>
                  <a:gd name="T12" fmla="*/ 0 w 17"/>
                  <a:gd name="T13" fmla="*/ 58 h 268"/>
                  <a:gd name="T14" fmla="*/ 0 w 17"/>
                  <a:gd name="T15" fmla="*/ 206 h 268"/>
                  <a:gd name="T16" fmla="*/ 4 w 17"/>
                  <a:gd name="T17" fmla="*/ 208 h 268"/>
                  <a:gd name="T18" fmla="*/ 8 w 17"/>
                  <a:gd name="T19" fmla="*/ 212 h 268"/>
                  <a:gd name="T20" fmla="*/ 8 w 17"/>
                  <a:gd name="T21" fmla="*/ 220 h 268"/>
                  <a:gd name="T22" fmla="*/ 4 w 17"/>
                  <a:gd name="T23" fmla="*/ 229 h 268"/>
                  <a:gd name="T24" fmla="*/ 0 w 17"/>
                  <a:gd name="T25" fmla="*/ 234 h 268"/>
                  <a:gd name="T26" fmla="*/ 0 w 17"/>
                  <a:gd name="T27" fmla="*/ 264 h 268"/>
                  <a:gd name="T28" fmla="*/ 4 w 17"/>
                  <a:gd name="T29" fmla="*/ 266 h 268"/>
                  <a:gd name="T30" fmla="*/ 13 w 17"/>
                  <a:gd name="T31" fmla="*/ 268 h 268"/>
                  <a:gd name="T32" fmla="*/ 17 w 17"/>
                  <a:gd name="T33" fmla="*/ 268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8"/>
                  <a:gd name="T53" fmla="*/ 17 w 17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8">
                    <a:moveTo>
                      <a:pt x="17" y="268"/>
                    </a:moveTo>
                    <a:lnTo>
                      <a:pt x="17" y="0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0" y="58"/>
                    </a:lnTo>
                    <a:lnTo>
                      <a:pt x="0" y="206"/>
                    </a:lnTo>
                    <a:lnTo>
                      <a:pt x="4" y="208"/>
                    </a:lnTo>
                    <a:lnTo>
                      <a:pt x="8" y="212"/>
                    </a:lnTo>
                    <a:lnTo>
                      <a:pt x="8" y="220"/>
                    </a:lnTo>
                    <a:lnTo>
                      <a:pt x="4" y="229"/>
                    </a:lnTo>
                    <a:lnTo>
                      <a:pt x="0" y="234"/>
                    </a:lnTo>
                    <a:lnTo>
                      <a:pt x="0" y="264"/>
                    </a:lnTo>
                    <a:lnTo>
                      <a:pt x="4" y="266"/>
                    </a:lnTo>
                    <a:lnTo>
                      <a:pt x="13" y="268"/>
                    </a:lnTo>
                    <a:lnTo>
                      <a:pt x="17" y="26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25" name="Freeform 1414"/>
              <p:cNvSpPr>
                <a:spLocks/>
              </p:cNvSpPr>
              <p:nvPr/>
            </p:nvSpPr>
            <p:spPr bwMode="auto">
              <a:xfrm>
                <a:off x="3627" y="2240"/>
                <a:ext cx="17" cy="268"/>
              </a:xfrm>
              <a:custGeom>
                <a:avLst/>
                <a:gdLst>
                  <a:gd name="T0" fmla="*/ 17 w 17"/>
                  <a:gd name="T1" fmla="*/ 268 h 268"/>
                  <a:gd name="T2" fmla="*/ 17 w 17"/>
                  <a:gd name="T3" fmla="*/ 0 h 268"/>
                  <a:gd name="T4" fmla="*/ 2 w 17"/>
                  <a:gd name="T5" fmla="*/ 21 h 268"/>
                  <a:gd name="T6" fmla="*/ 0 w 17"/>
                  <a:gd name="T7" fmla="*/ 21 h 268"/>
                  <a:gd name="T8" fmla="*/ 0 w 17"/>
                  <a:gd name="T9" fmla="*/ 55 h 268"/>
                  <a:gd name="T10" fmla="*/ 2 w 17"/>
                  <a:gd name="T11" fmla="*/ 57 h 268"/>
                  <a:gd name="T12" fmla="*/ 0 w 17"/>
                  <a:gd name="T13" fmla="*/ 58 h 268"/>
                  <a:gd name="T14" fmla="*/ 0 w 17"/>
                  <a:gd name="T15" fmla="*/ 206 h 268"/>
                  <a:gd name="T16" fmla="*/ 4 w 17"/>
                  <a:gd name="T17" fmla="*/ 208 h 268"/>
                  <a:gd name="T18" fmla="*/ 8 w 17"/>
                  <a:gd name="T19" fmla="*/ 212 h 268"/>
                  <a:gd name="T20" fmla="*/ 8 w 17"/>
                  <a:gd name="T21" fmla="*/ 220 h 268"/>
                  <a:gd name="T22" fmla="*/ 4 w 17"/>
                  <a:gd name="T23" fmla="*/ 229 h 268"/>
                  <a:gd name="T24" fmla="*/ 0 w 17"/>
                  <a:gd name="T25" fmla="*/ 234 h 268"/>
                  <a:gd name="T26" fmla="*/ 0 w 17"/>
                  <a:gd name="T27" fmla="*/ 264 h 268"/>
                  <a:gd name="T28" fmla="*/ 4 w 17"/>
                  <a:gd name="T29" fmla="*/ 266 h 268"/>
                  <a:gd name="T30" fmla="*/ 13 w 17"/>
                  <a:gd name="T31" fmla="*/ 268 h 268"/>
                  <a:gd name="T32" fmla="*/ 17 w 17"/>
                  <a:gd name="T33" fmla="*/ 268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8"/>
                  <a:gd name="T53" fmla="*/ 17 w 17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8">
                    <a:moveTo>
                      <a:pt x="17" y="268"/>
                    </a:moveTo>
                    <a:lnTo>
                      <a:pt x="17" y="0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0" y="58"/>
                    </a:lnTo>
                    <a:lnTo>
                      <a:pt x="0" y="206"/>
                    </a:lnTo>
                    <a:lnTo>
                      <a:pt x="4" y="208"/>
                    </a:lnTo>
                    <a:lnTo>
                      <a:pt x="8" y="212"/>
                    </a:lnTo>
                    <a:lnTo>
                      <a:pt x="8" y="220"/>
                    </a:lnTo>
                    <a:lnTo>
                      <a:pt x="4" y="229"/>
                    </a:lnTo>
                    <a:lnTo>
                      <a:pt x="0" y="234"/>
                    </a:lnTo>
                    <a:lnTo>
                      <a:pt x="0" y="264"/>
                    </a:lnTo>
                    <a:lnTo>
                      <a:pt x="4" y="266"/>
                    </a:lnTo>
                    <a:lnTo>
                      <a:pt x="13" y="268"/>
                    </a:lnTo>
                    <a:lnTo>
                      <a:pt x="17" y="26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26" name="Freeform 1415"/>
              <p:cNvSpPr>
                <a:spLocks/>
              </p:cNvSpPr>
              <p:nvPr/>
            </p:nvSpPr>
            <p:spPr bwMode="auto">
              <a:xfrm>
                <a:off x="3631" y="2532"/>
                <a:ext cx="13" cy="28"/>
              </a:xfrm>
              <a:custGeom>
                <a:avLst/>
                <a:gdLst>
                  <a:gd name="T0" fmla="*/ 13 w 13"/>
                  <a:gd name="T1" fmla="*/ 28 h 28"/>
                  <a:gd name="T2" fmla="*/ 13 w 13"/>
                  <a:gd name="T3" fmla="*/ 2 h 28"/>
                  <a:gd name="T4" fmla="*/ 9 w 13"/>
                  <a:gd name="T5" fmla="*/ 0 h 28"/>
                  <a:gd name="T6" fmla="*/ 7 w 13"/>
                  <a:gd name="T7" fmla="*/ 8 h 28"/>
                  <a:gd name="T8" fmla="*/ 4 w 13"/>
                  <a:gd name="T9" fmla="*/ 16 h 28"/>
                  <a:gd name="T10" fmla="*/ 0 w 13"/>
                  <a:gd name="T11" fmla="*/ 26 h 28"/>
                  <a:gd name="T12" fmla="*/ 12 w 13"/>
                  <a:gd name="T13" fmla="*/ 28 h 28"/>
                  <a:gd name="T14" fmla="*/ 13 w 13"/>
                  <a:gd name="T15" fmla="*/ 2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28"/>
                  <a:gd name="T26" fmla="*/ 13 w 1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28">
                    <a:moveTo>
                      <a:pt x="13" y="28"/>
                    </a:moveTo>
                    <a:lnTo>
                      <a:pt x="13" y="2"/>
                    </a:lnTo>
                    <a:lnTo>
                      <a:pt x="9" y="0"/>
                    </a:lnTo>
                    <a:lnTo>
                      <a:pt x="7" y="8"/>
                    </a:lnTo>
                    <a:lnTo>
                      <a:pt x="4" y="16"/>
                    </a:lnTo>
                    <a:lnTo>
                      <a:pt x="0" y="26"/>
                    </a:lnTo>
                    <a:lnTo>
                      <a:pt x="12" y="28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27" name="Freeform 1416"/>
              <p:cNvSpPr>
                <a:spLocks/>
              </p:cNvSpPr>
              <p:nvPr/>
            </p:nvSpPr>
            <p:spPr bwMode="auto">
              <a:xfrm>
                <a:off x="3631" y="2532"/>
                <a:ext cx="13" cy="28"/>
              </a:xfrm>
              <a:custGeom>
                <a:avLst/>
                <a:gdLst>
                  <a:gd name="T0" fmla="*/ 13 w 13"/>
                  <a:gd name="T1" fmla="*/ 28 h 28"/>
                  <a:gd name="T2" fmla="*/ 13 w 13"/>
                  <a:gd name="T3" fmla="*/ 2 h 28"/>
                  <a:gd name="T4" fmla="*/ 9 w 13"/>
                  <a:gd name="T5" fmla="*/ 0 h 28"/>
                  <a:gd name="T6" fmla="*/ 7 w 13"/>
                  <a:gd name="T7" fmla="*/ 8 h 28"/>
                  <a:gd name="T8" fmla="*/ 4 w 13"/>
                  <a:gd name="T9" fmla="*/ 16 h 28"/>
                  <a:gd name="T10" fmla="*/ 0 w 13"/>
                  <a:gd name="T11" fmla="*/ 26 h 28"/>
                  <a:gd name="T12" fmla="*/ 12 w 13"/>
                  <a:gd name="T13" fmla="*/ 28 h 28"/>
                  <a:gd name="T14" fmla="*/ 13 w 13"/>
                  <a:gd name="T15" fmla="*/ 2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28"/>
                  <a:gd name="T26" fmla="*/ 13 w 13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28">
                    <a:moveTo>
                      <a:pt x="13" y="28"/>
                    </a:moveTo>
                    <a:lnTo>
                      <a:pt x="13" y="2"/>
                    </a:lnTo>
                    <a:lnTo>
                      <a:pt x="9" y="0"/>
                    </a:lnTo>
                    <a:lnTo>
                      <a:pt x="7" y="8"/>
                    </a:lnTo>
                    <a:lnTo>
                      <a:pt x="4" y="16"/>
                    </a:lnTo>
                    <a:lnTo>
                      <a:pt x="0" y="26"/>
                    </a:lnTo>
                    <a:lnTo>
                      <a:pt x="12" y="28"/>
                    </a:lnTo>
                    <a:lnTo>
                      <a:pt x="13" y="2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28" name="Freeform 1417"/>
              <p:cNvSpPr>
                <a:spLocks/>
              </p:cNvSpPr>
              <p:nvPr/>
            </p:nvSpPr>
            <p:spPr bwMode="auto">
              <a:xfrm>
                <a:off x="3627" y="2628"/>
                <a:ext cx="17" cy="167"/>
              </a:xfrm>
              <a:custGeom>
                <a:avLst/>
                <a:gdLst>
                  <a:gd name="T0" fmla="*/ 17 w 17"/>
                  <a:gd name="T1" fmla="*/ 167 h 167"/>
                  <a:gd name="T2" fmla="*/ 17 w 17"/>
                  <a:gd name="T3" fmla="*/ 9 h 167"/>
                  <a:gd name="T4" fmla="*/ 4 w 17"/>
                  <a:gd name="T5" fmla="*/ 1 h 167"/>
                  <a:gd name="T6" fmla="*/ 0 w 17"/>
                  <a:gd name="T7" fmla="*/ 0 h 167"/>
                  <a:gd name="T8" fmla="*/ 0 w 17"/>
                  <a:gd name="T9" fmla="*/ 23 h 167"/>
                  <a:gd name="T10" fmla="*/ 8 w 17"/>
                  <a:gd name="T11" fmla="*/ 39 h 167"/>
                  <a:gd name="T12" fmla="*/ 0 w 17"/>
                  <a:gd name="T13" fmla="*/ 41 h 167"/>
                  <a:gd name="T14" fmla="*/ 0 w 17"/>
                  <a:gd name="T15" fmla="*/ 55 h 167"/>
                  <a:gd name="T16" fmla="*/ 14 w 17"/>
                  <a:gd name="T17" fmla="*/ 64 h 167"/>
                  <a:gd name="T18" fmla="*/ 13 w 17"/>
                  <a:gd name="T19" fmla="*/ 79 h 167"/>
                  <a:gd name="T20" fmla="*/ 8 w 17"/>
                  <a:gd name="T21" fmla="*/ 90 h 167"/>
                  <a:gd name="T22" fmla="*/ 0 w 17"/>
                  <a:gd name="T23" fmla="*/ 98 h 167"/>
                  <a:gd name="T24" fmla="*/ 0 w 17"/>
                  <a:gd name="T25" fmla="*/ 156 h 167"/>
                  <a:gd name="T26" fmla="*/ 14 w 17"/>
                  <a:gd name="T27" fmla="*/ 158 h 167"/>
                  <a:gd name="T28" fmla="*/ 16 w 17"/>
                  <a:gd name="T29" fmla="*/ 166 h 167"/>
                  <a:gd name="T30" fmla="*/ 17 w 17"/>
                  <a:gd name="T31" fmla="*/ 167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67"/>
                  <a:gd name="T50" fmla="*/ 17 w 17"/>
                  <a:gd name="T51" fmla="*/ 167 h 1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67">
                    <a:moveTo>
                      <a:pt x="17" y="167"/>
                    </a:moveTo>
                    <a:lnTo>
                      <a:pt x="17" y="9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14" y="64"/>
                    </a:lnTo>
                    <a:lnTo>
                      <a:pt x="13" y="79"/>
                    </a:lnTo>
                    <a:lnTo>
                      <a:pt x="8" y="90"/>
                    </a:lnTo>
                    <a:lnTo>
                      <a:pt x="0" y="98"/>
                    </a:lnTo>
                    <a:lnTo>
                      <a:pt x="0" y="156"/>
                    </a:lnTo>
                    <a:lnTo>
                      <a:pt x="14" y="158"/>
                    </a:lnTo>
                    <a:lnTo>
                      <a:pt x="16" y="166"/>
                    </a:lnTo>
                    <a:lnTo>
                      <a:pt x="17" y="16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29" name="Freeform 1418"/>
              <p:cNvSpPr>
                <a:spLocks/>
              </p:cNvSpPr>
              <p:nvPr/>
            </p:nvSpPr>
            <p:spPr bwMode="auto">
              <a:xfrm>
                <a:off x="3627" y="2628"/>
                <a:ext cx="17" cy="167"/>
              </a:xfrm>
              <a:custGeom>
                <a:avLst/>
                <a:gdLst>
                  <a:gd name="T0" fmla="*/ 17 w 17"/>
                  <a:gd name="T1" fmla="*/ 167 h 167"/>
                  <a:gd name="T2" fmla="*/ 17 w 17"/>
                  <a:gd name="T3" fmla="*/ 9 h 167"/>
                  <a:gd name="T4" fmla="*/ 4 w 17"/>
                  <a:gd name="T5" fmla="*/ 1 h 167"/>
                  <a:gd name="T6" fmla="*/ 0 w 17"/>
                  <a:gd name="T7" fmla="*/ 0 h 167"/>
                  <a:gd name="T8" fmla="*/ 0 w 17"/>
                  <a:gd name="T9" fmla="*/ 23 h 167"/>
                  <a:gd name="T10" fmla="*/ 8 w 17"/>
                  <a:gd name="T11" fmla="*/ 39 h 167"/>
                  <a:gd name="T12" fmla="*/ 0 w 17"/>
                  <a:gd name="T13" fmla="*/ 41 h 167"/>
                  <a:gd name="T14" fmla="*/ 0 w 17"/>
                  <a:gd name="T15" fmla="*/ 55 h 167"/>
                  <a:gd name="T16" fmla="*/ 14 w 17"/>
                  <a:gd name="T17" fmla="*/ 64 h 167"/>
                  <a:gd name="T18" fmla="*/ 13 w 17"/>
                  <a:gd name="T19" fmla="*/ 79 h 167"/>
                  <a:gd name="T20" fmla="*/ 8 w 17"/>
                  <a:gd name="T21" fmla="*/ 90 h 167"/>
                  <a:gd name="T22" fmla="*/ 0 w 17"/>
                  <a:gd name="T23" fmla="*/ 98 h 167"/>
                  <a:gd name="T24" fmla="*/ 0 w 17"/>
                  <a:gd name="T25" fmla="*/ 156 h 167"/>
                  <a:gd name="T26" fmla="*/ 14 w 17"/>
                  <a:gd name="T27" fmla="*/ 158 h 167"/>
                  <a:gd name="T28" fmla="*/ 16 w 17"/>
                  <a:gd name="T29" fmla="*/ 166 h 167"/>
                  <a:gd name="T30" fmla="*/ 17 w 17"/>
                  <a:gd name="T31" fmla="*/ 167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67"/>
                  <a:gd name="T50" fmla="*/ 17 w 17"/>
                  <a:gd name="T51" fmla="*/ 167 h 1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67">
                    <a:moveTo>
                      <a:pt x="17" y="167"/>
                    </a:moveTo>
                    <a:lnTo>
                      <a:pt x="17" y="9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8" y="39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14" y="64"/>
                    </a:lnTo>
                    <a:lnTo>
                      <a:pt x="13" y="79"/>
                    </a:lnTo>
                    <a:lnTo>
                      <a:pt x="8" y="90"/>
                    </a:lnTo>
                    <a:lnTo>
                      <a:pt x="0" y="98"/>
                    </a:lnTo>
                    <a:lnTo>
                      <a:pt x="0" y="156"/>
                    </a:lnTo>
                    <a:lnTo>
                      <a:pt x="14" y="158"/>
                    </a:lnTo>
                    <a:lnTo>
                      <a:pt x="16" y="166"/>
                    </a:lnTo>
                    <a:lnTo>
                      <a:pt x="17" y="16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0" name="Freeform 1419"/>
              <p:cNvSpPr>
                <a:spLocks/>
              </p:cNvSpPr>
              <p:nvPr/>
            </p:nvSpPr>
            <p:spPr bwMode="auto">
              <a:xfrm>
                <a:off x="3627" y="2831"/>
                <a:ext cx="17" cy="72"/>
              </a:xfrm>
              <a:custGeom>
                <a:avLst/>
                <a:gdLst>
                  <a:gd name="T0" fmla="*/ 17 w 17"/>
                  <a:gd name="T1" fmla="*/ 58 h 72"/>
                  <a:gd name="T2" fmla="*/ 17 w 17"/>
                  <a:gd name="T3" fmla="*/ 4 h 72"/>
                  <a:gd name="T4" fmla="*/ 8 w 17"/>
                  <a:gd name="T5" fmla="*/ 1 h 72"/>
                  <a:gd name="T6" fmla="*/ 0 w 17"/>
                  <a:gd name="T7" fmla="*/ 0 h 72"/>
                  <a:gd name="T8" fmla="*/ 0 w 17"/>
                  <a:gd name="T9" fmla="*/ 72 h 72"/>
                  <a:gd name="T10" fmla="*/ 10 w 17"/>
                  <a:gd name="T11" fmla="*/ 64 h 72"/>
                  <a:gd name="T12" fmla="*/ 17 w 17"/>
                  <a:gd name="T13" fmla="*/ 5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2"/>
                  <a:gd name="T23" fmla="*/ 17 w 17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2">
                    <a:moveTo>
                      <a:pt x="17" y="58"/>
                    </a:moveTo>
                    <a:lnTo>
                      <a:pt x="17" y="4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0" y="64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1" name="Freeform 1420"/>
              <p:cNvSpPr>
                <a:spLocks/>
              </p:cNvSpPr>
              <p:nvPr/>
            </p:nvSpPr>
            <p:spPr bwMode="auto">
              <a:xfrm>
                <a:off x="3627" y="2831"/>
                <a:ext cx="17" cy="72"/>
              </a:xfrm>
              <a:custGeom>
                <a:avLst/>
                <a:gdLst>
                  <a:gd name="T0" fmla="*/ 17 w 17"/>
                  <a:gd name="T1" fmla="*/ 58 h 72"/>
                  <a:gd name="T2" fmla="*/ 17 w 17"/>
                  <a:gd name="T3" fmla="*/ 4 h 72"/>
                  <a:gd name="T4" fmla="*/ 8 w 17"/>
                  <a:gd name="T5" fmla="*/ 1 h 72"/>
                  <a:gd name="T6" fmla="*/ 0 w 17"/>
                  <a:gd name="T7" fmla="*/ 0 h 72"/>
                  <a:gd name="T8" fmla="*/ 0 w 17"/>
                  <a:gd name="T9" fmla="*/ 72 h 72"/>
                  <a:gd name="T10" fmla="*/ 10 w 17"/>
                  <a:gd name="T11" fmla="*/ 64 h 72"/>
                  <a:gd name="T12" fmla="*/ 17 w 17"/>
                  <a:gd name="T13" fmla="*/ 5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72"/>
                  <a:gd name="T23" fmla="*/ 17 w 17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72">
                    <a:moveTo>
                      <a:pt x="17" y="58"/>
                    </a:moveTo>
                    <a:lnTo>
                      <a:pt x="17" y="4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0" y="64"/>
                    </a:lnTo>
                    <a:lnTo>
                      <a:pt x="17" y="5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2" name="Freeform 1421"/>
              <p:cNvSpPr>
                <a:spLocks/>
              </p:cNvSpPr>
              <p:nvPr/>
            </p:nvSpPr>
            <p:spPr bwMode="auto">
              <a:xfrm>
                <a:off x="3620" y="2151"/>
                <a:ext cx="7" cy="44"/>
              </a:xfrm>
              <a:custGeom>
                <a:avLst/>
                <a:gdLst>
                  <a:gd name="T0" fmla="*/ 7 w 7"/>
                  <a:gd name="T1" fmla="*/ 43 h 44"/>
                  <a:gd name="T2" fmla="*/ 7 w 7"/>
                  <a:gd name="T3" fmla="*/ 0 h 44"/>
                  <a:gd name="T4" fmla="*/ 4 w 7"/>
                  <a:gd name="T5" fmla="*/ 0 h 44"/>
                  <a:gd name="T6" fmla="*/ 0 w 7"/>
                  <a:gd name="T7" fmla="*/ 1 h 44"/>
                  <a:gd name="T8" fmla="*/ 0 w 7"/>
                  <a:gd name="T9" fmla="*/ 44 h 44"/>
                  <a:gd name="T10" fmla="*/ 3 w 7"/>
                  <a:gd name="T11" fmla="*/ 44 h 44"/>
                  <a:gd name="T12" fmla="*/ 7 w 7"/>
                  <a:gd name="T13" fmla="*/ 43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4"/>
                  <a:gd name="T23" fmla="*/ 7 w 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4">
                    <a:moveTo>
                      <a:pt x="7" y="4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3" name="Freeform 1422"/>
              <p:cNvSpPr>
                <a:spLocks/>
              </p:cNvSpPr>
              <p:nvPr/>
            </p:nvSpPr>
            <p:spPr bwMode="auto">
              <a:xfrm>
                <a:off x="3620" y="2151"/>
                <a:ext cx="7" cy="44"/>
              </a:xfrm>
              <a:custGeom>
                <a:avLst/>
                <a:gdLst>
                  <a:gd name="T0" fmla="*/ 7 w 7"/>
                  <a:gd name="T1" fmla="*/ 43 h 44"/>
                  <a:gd name="T2" fmla="*/ 7 w 7"/>
                  <a:gd name="T3" fmla="*/ 0 h 44"/>
                  <a:gd name="T4" fmla="*/ 4 w 7"/>
                  <a:gd name="T5" fmla="*/ 0 h 44"/>
                  <a:gd name="T6" fmla="*/ 0 w 7"/>
                  <a:gd name="T7" fmla="*/ 1 h 44"/>
                  <a:gd name="T8" fmla="*/ 0 w 7"/>
                  <a:gd name="T9" fmla="*/ 44 h 44"/>
                  <a:gd name="T10" fmla="*/ 3 w 7"/>
                  <a:gd name="T11" fmla="*/ 44 h 44"/>
                  <a:gd name="T12" fmla="*/ 7 w 7"/>
                  <a:gd name="T13" fmla="*/ 43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4"/>
                  <a:gd name="T23" fmla="*/ 7 w 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4">
                    <a:moveTo>
                      <a:pt x="7" y="43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7" y="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4" name="Freeform 1423"/>
              <p:cNvSpPr>
                <a:spLocks/>
              </p:cNvSpPr>
              <p:nvPr/>
            </p:nvSpPr>
            <p:spPr bwMode="auto">
              <a:xfrm>
                <a:off x="3620" y="2252"/>
                <a:ext cx="7" cy="43"/>
              </a:xfrm>
              <a:custGeom>
                <a:avLst/>
                <a:gdLst>
                  <a:gd name="T0" fmla="*/ 7 w 7"/>
                  <a:gd name="T1" fmla="*/ 43 h 43"/>
                  <a:gd name="T2" fmla="*/ 7 w 7"/>
                  <a:gd name="T3" fmla="*/ 9 h 43"/>
                  <a:gd name="T4" fmla="*/ 3 w 7"/>
                  <a:gd name="T5" fmla="*/ 5 h 43"/>
                  <a:gd name="T6" fmla="*/ 0 w 7"/>
                  <a:gd name="T7" fmla="*/ 0 h 43"/>
                  <a:gd name="T8" fmla="*/ 0 w 7"/>
                  <a:gd name="T9" fmla="*/ 37 h 43"/>
                  <a:gd name="T10" fmla="*/ 7 w 7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3"/>
                  <a:gd name="T20" fmla="*/ 7 w 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3">
                    <a:moveTo>
                      <a:pt x="7" y="43"/>
                    </a:move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5" name="Freeform 1424"/>
              <p:cNvSpPr>
                <a:spLocks/>
              </p:cNvSpPr>
              <p:nvPr/>
            </p:nvSpPr>
            <p:spPr bwMode="auto">
              <a:xfrm>
                <a:off x="3620" y="2252"/>
                <a:ext cx="7" cy="43"/>
              </a:xfrm>
              <a:custGeom>
                <a:avLst/>
                <a:gdLst>
                  <a:gd name="T0" fmla="*/ 7 w 7"/>
                  <a:gd name="T1" fmla="*/ 43 h 43"/>
                  <a:gd name="T2" fmla="*/ 7 w 7"/>
                  <a:gd name="T3" fmla="*/ 9 h 43"/>
                  <a:gd name="T4" fmla="*/ 3 w 7"/>
                  <a:gd name="T5" fmla="*/ 5 h 43"/>
                  <a:gd name="T6" fmla="*/ 0 w 7"/>
                  <a:gd name="T7" fmla="*/ 0 h 43"/>
                  <a:gd name="T8" fmla="*/ 0 w 7"/>
                  <a:gd name="T9" fmla="*/ 37 h 43"/>
                  <a:gd name="T10" fmla="*/ 7 w 7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3"/>
                  <a:gd name="T20" fmla="*/ 7 w 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3">
                    <a:moveTo>
                      <a:pt x="7" y="43"/>
                    </a:move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7" y="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6" name="Freeform 1425"/>
              <p:cNvSpPr>
                <a:spLocks/>
              </p:cNvSpPr>
              <p:nvPr/>
            </p:nvSpPr>
            <p:spPr bwMode="auto">
              <a:xfrm>
                <a:off x="3620" y="2298"/>
                <a:ext cx="7" cy="148"/>
              </a:xfrm>
              <a:custGeom>
                <a:avLst/>
                <a:gdLst>
                  <a:gd name="T0" fmla="*/ 7 w 7"/>
                  <a:gd name="T1" fmla="*/ 148 h 148"/>
                  <a:gd name="T2" fmla="*/ 7 w 7"/>
                  <a:gd name="T3" fmla="*/ 0 h 148"/>
                  <a:gd name="T4" fmla="*/ 0 w 7"/>
                  <a:gd name="T5" fmla="*/ 5 h 148"/>
                  <a:gd name="T6" fmla="*/ 0 w 7"/>
                  <a:gd name="T7" fmla="*/ 148 h 148"/>
                  <a:gd name="T8" fmla="*/ 3 w 7"/>
                  <a:gd name="T9" fmla="*/ 146 h 148"/>
                  <a:gd name="T10" fmla="*/ 7 w 7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48"/>
                  <a:gd name="T20" fmla="*/ 7 w 7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48">
                    <a:moveTo>
                      <a:pt x="7" y="148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0" y="148"/>
                    </a:lnTo>
                    <a:lnTo>
                      <a:pt x="3" y="146"/>
                    </a:lnTo>
                    <a:lnTo>
                      <a:pt x="7" y="14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7" name="Freeform 1426"/>
              <p:cNvSpPr>
                <a:spLocks/>
              </p:cNvSpPr>
              <p:nvPr/>
            </p:nvSpPr>
            <p:spPr bwMode="auto">
              <a:xfrm>
                <a:off x="3620" y="2298"/>
                <a:ext cx="7" cy="148"/>
              </a:xfrm>
              <a:custGeom>
                <a:avLst/>
                <a:gdLst>
                  <a:gd name="T0" fmla="*/ 7 w 7"/>
                  <a:gd name="T1" fmla="*/ 148 h 148"/>
                  <a:gd name="T2" fmla="*/ 7 w 7"/>
                  <a:gd name="T3" fmla="*/ 0 h 148"/>
                  <a:gd name="T4" fmla="*/ 0 w 7"/>
                  <a:gd name="T5" fmla="*/ 5 h 148"/>
                  <a:gd name="T6" fmla="*/ 0 w 7"/>
                  <a:gd name="T7" fmla="*/ 148 h 148"/>
                  <a:gd name="T8" fmla="*/ 3 w 7"/>
                  <a:gd name="T9" fmla="*/ 146 h 148"/>
                  <a:gd name="T10" fmla="*/ 7 w 7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48"/>
                  <a:gd name="T20" fmla="*/ 7 w 7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48">
                    <a:moveTo>
                      <a:pt x="7" y="148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0" y="148"/>
                    </a:lnTo>
                    <a:lnTo>
                      <a:pt x="3" y="146"/>
                    </a:lnTo>
                    <a:lnTo>
                      <a:pt x="7" y="14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8" name="Freeform 1427"/>
              <p:cNvSpPr>
                <a:spLocks/>
              </p:cNvSpPr>
              <p:nvPr/>
            </p:nvSpPr>
            <p:spPr bwMode="auto">
              <a:xfrm>
                <a:off x="3620" y="2474"/>
                <a:ext cx="7" cy="30"/>
              </a:xfrm>
              <a:custGeom>
                <a:avLst/>
                <a:gdLst>
                  <a:gd name="T0" fmla="*/ 7 w 7"/>
                  <a:gd name="T1" fmla="*/ 30 h 30"/>
                  <a:gd name="T2" fmla="*/ 7 w 7"/>
                  <a:gd name="T3" fmla="*/ 0 h 30"/>
                  <a:gd name="T4" fmla="*/ 3 w 7"/>
                  <a:gd name="T5" fmla="*/ 6 h 30"/>
                  <a:gd name="T6" fmla="*/ 0 w 7"/>
                  <a:gd name="T7" fmla="*/ 10 h 30"/>
                  <a:gd name="T8" fmla="*/ 0 w 7"/>
                  <a:gd name="T9" fmla="*/ 24 h 30"/>
                  <a:gd name="T10" fmla="*/ 1 w 7"/>
                  <a:gd name="T11" fmla="*/ 27 h 30"/>
                  <a:gd name="T12" fmla="*/ 7 w 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0"/>
                  <a:gd name="T23" fmla="*/ 7 w 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0">
                    <a:moveTo>
                      <a:pt x="7" y="30"/>
                    </a:moveTo>
                    <a:lnTo>
                      <a:pt x="7" y="0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9" name="Freeform 1428"/>
              <p:cNvSpPr>
                <a:spLocks/>
              </p:cNvSpPr>
              <p:nvPr/>
            </p:nvSpPr>
            <p:spPr bwMode="auto">
              <a:xfrm>
                <a:off x="3620" y="2474"/>
                <a:ext cx="7" cy="30"/>
              </a:xfrm>
              <a:custGeom>
                <a:avLst/>
                <a:gdLst>
                  <a:gd name="T0" fmla="*/ 7 w 7"/>
                  <a:gd name="T1" fmla="*/ 30 h 30"/>
                  <a:gd name="T2" fmla="*/ 7 w 7"/>
                  <a:gd name="T3" fmla="*/ 0 h 30"/>
                  <a:gd name="T4" fmla="*/ 3 w 7"/>
                  <a:gd name="T5" fmla="*/ 6 h 30"/>
                  <a:gd name="T6" fmla="*/ 0 w 7"/>
                  <a:gd name="T7" fmla="*/ 10 h 30"/>
                  <a:gd name="T8" fmla="*/ 0 w 7"/>
                  <a:gd name="T9" fmla="*/ 24 h 30"/>
                  <a:gd name="T10" fmla="*/ 1 w 7"/>
                  <a:gd name="T11" fmla="*/ 27 h 30"/>
                  <a:gd name="T12" fmla="*/ 7 w 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0"/>
                  <a:gd name="T23" fmla="*/ 7 w 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0">
                    <a:moveTo>
                      <a:pt x="7" y="30"/>
                    </a:moveTo>
                    <a:lnTo>
                      <a:pt x="7" y="0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7" y="3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0" name="Freeform 1429"/>
              <p:cNvSpPr>
                <a:spLocks/>
              </p:cNvSpPr>
              <p:nvPr/>
            </p:nvSpPr>
            <p:spPr bwMode="auto">
              <a:xfrm>
                <a:off x="3621" y="2628"/>
                <a:ext cx="6" cy="23"/>
              </a:xfrm>
              <a:custGeom>
                <a:avLst/>
                <a:gdLst>
                  <a:gd name="T0" fmla="*/ 6 w 6"/>
                  <a:gd name="T1" fmla="*/ 23 h 23"/>
                  <a:gd name="T2" fmla="*/ 6 w 6"/>
                  <a:gd name="T3" fmla="*/ 0 h 23"/>
                  <a:gd name="T4" fmla="*/ 2 w 6"/>
                  <a:gd name="T5" fmla="*/ 0 h 23"/>
                  <a:gd name="T6" fmla="*/ 0 w 6"/>
                  <a:gd name="T7" fmla="*/ 0 h 23"/>
                  <a:gd name="T8" fmla="*/ 0 w 6"/>
                  <a:gd name="T9" fmla="*/ 4 h 23"/>
                  <a:gd name="T10" fmla="*/ 3 w 6"/>
                  <a:gd name="T11" fmla="*/ 16 h 23"/>
                  <a:gd name="T12" fmla="*/ 6 w 6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3"/>
                  <a:gd name="T23" fmla="*/ 6 w 6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3">
                    <a:moveTo>
                      <a:pt x="6" y="23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1" name="Freeform 1430"/>
              <p:cNvSpPr>
                <a:spLocks/>
              </p:cNvSpPr>
              <p:nvPr/>
            </p:nvSpPr>
            <p:spPr bwMode="auto">
              <a:xfrm>
                <a:off x="3621" y="2628"/>
                <a:ext cx="6" cy="23"/>
              </a:xfrm>
              <a:custGeom>
                <a:avLst/>
                <a:gdLst>
                  <a:gd name="T0" fmla="*/ 6 w 6"/>
                  <a:gd name="T1" fmla="*/ 23 h 23"/>
                  <a:gd name="T2" fmla="*/ 6 w 6"/>
                  <a:gd name="T3" fmla="*/ 0 h 23"/>
                  <a:gd name="T4" fmla="*/ 2 w 6"/>
                  <a:gd name="T5" fmla="*/ 0 h 23"/>
                  <a:gd name="T6" fmla="*/ 0 w 6"/>
                  <a:gd name="T7" fmla="*/ 0 h 23"/>
                  <a:gd name="T8" fmla="*/ 0 w 6"/>
                  <a:gd name="T9" fmla="*/ 4 h 23"/>
                  <a:gd name="T10" fmla="*/ 3 w 6"/>
                  <a:gd name="T11" fmla="*/ 16 h 23"/>
                  <a:gd name="T12" fmla="*/ 6 w 6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3"/>
                  <a:gd name="T23" fmla="*/ 6 w 6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3">
                    <a:moveTo>
                      <a:pt x="6" y="23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2" name="Freeform 1431"/>
              <p:cNvSpPr>
                <a:spLocks/>
              </p:cNvSpPr>
              <p:nvPr/>
            </p:nvSpPr>
            <p:spPr bwMode="auto">
              <a:xfrm>
                <a:off x="3620" y="2669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7 w 7"/>
                  <a:gd name="T3" fmla="*/ 0 h 14"/>
                  <a:gd name="T4" fmla="*/ 0 w 7"/>
                  <a:gd name="T5" fmla="*/ 0 h 14"/>
                  <a:gd name="T6" fmla="*/ 0 w 7"/>
                  <a:gd name="T7" fmla="*/ 8 h 14"/>
                  <a:gd name="T8" fmla="*/ 7 w 7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7" y="14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3" name="Freeform 1432"/>
              <p:cNvSpPr>
                <a:spLocks/>
              </p:cNvSpPr>
              <p:nvPr/>
            </p:nvSpPr>
            <p:spPr bwMode="auto">
              <a:xfrm>
                <a:off x="3620" y="2669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7 w 7"/>
                  <a:gd name="T3" fmla="*/ 0 h 14"/>
                  <a:gd name="T4" fmla="*/ 0 w 7"/>
                  <a:gd name="T5" fmla="*/ 0 h 14"/>
                  <a:gd name="T6" fmla="*/ 0 w 7"/>
                  <a:gd name="T7" fmla="*/ 8 h 14"/>
                  <a:gd name="T8" fmla="*/ 7 w 7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7" y="14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4" name="Freeform 1433"/>
              <p:cNvSpPr>
                <a:spLocks/>
              </p:cNvSpPr>
              <p:nvPr/>
            </p:nvSpPr>
            <p:spPr bwMode="auto">
              <a:xfrm>
                <a:off x="3620" y="2726"/>
                <a:ext cx="7" cy="58"/>
              </a:xfrm>
              <a:custGeom>
                <a:avLst/>
                <a:gdLst>
                  <a:gd name="T0" fmla="*/ 7 w 7"/>
                  <a:gd name="T1" fmla="*/ 58 h 58"/>
                  <a:gd name="T2" fmla="*/ 7 w 7"/>
                  <a:gd name="T3" fmla="*/ 0 h 58"/>
                  <a:gd name="T4" fmla="*/ 7 w 7"/>
                  <a:gd name="T5" fmla="*/ 1 h 58"/>
                  <a:gd name="T6" fmla="*/ 0 w 7"/>
                  <a:gd name="T7" fmla="*/ 6 h 58"/>
                  <a:gd name="T8" fmla="*/ 0 w 7"/>
                  <a:gd name="T9" fmla="*/ 58 h 58"/>
                  <a:gd name="T10" fmla="*/ 7 w 7"/>
                  <a:gd name="T11" fmla="*/ 58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8"/>
                  <a:gd name="T20" fmla="*/ 7 w 7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8">
                    <a:moveTo>
                      <a:pt x="7" y="58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5" name="Freeform 1434"/>
              <p:cNvSpPr>
                <a:spLocks/>
              </p:cNvSpPr>
              <p:nvPr/>
            </p:nvSpPr>
            <p:spPr bwMode="auto">
              <a:xfrm>
                <a:off x="3620" y="2726"/>
                <a:ext cx="7" cy="58"/>
              </a:xfrm>
              <a:custGeom>
                <a:avLst/>
                <a:gdLst>
                  <a:gd name="T0" fmla="*/ 7 w 7"/>
                  <a:gd name="T1" fmla="*/ 58 h 58"/>
                  <a:gd name="T2" fmla="*/ 7 w 7"/>
                  <a:gd name="T3" fmla="*/ 0 h 58"/>
                  <a:gd name="T4" fmla="*/ 7 w 7"/>
                  <a:gd name="T5" fmla="*/ 1 h 58"/>
                  <a:gd name="T6" fmla="*/ 0 w 7"/>
                  <a:gd name="T7" fmla="*/ 6 h 58"/>
                  <a:gd name="T8" fmla="*/ 0 w 7"/>
                  <a:gd name="T9" fmla="*/ 58 h 58"/>
                  <a:gd name="T10" fmla="*/ 7 w 7"/>
                  <a:gd name="T11" fmla="*/ 58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8"/>
                  <a:gd name="T20" fmla="*/ 7 w 7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8">
                    <a:moveTo>
                      <a:pt x="7" y="58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6"/>
                    </a:lnTo>
                    <a:lnTo>
                      <a:pt x="0" y="58"/>
                    </a:lnTo>
                    <a:lnTo>
                      <a:pt x="7" y="5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6" name="Freeform 1435"/>
              <p:cNvSpPr>
                <a:spLocks/>
              </p:cNvSpPr>
              <p:nvPr/>
            </p:nvSpPr>
            <p:spPr bwMode="auto">
              <a:xfrm>
                <a:off x="3620" y="2829"/>
                <a:ext cx="7" cy="81"/>
              </a:xfrm>
              <a:custGeom>
                <a:avLst/>
                <a:gdLst>
                  <a:gd name="T0" fmla="*/ 7 w 7"/>
                  <a:gd name="T1" fmla="*/ 74 h 81"/>
                  <a:gd name="T2" fmla="*/ 7 w 7"/>
                  <a:gd name="T3" fmla="*/ 2 h 81"/>
                  <a:gd name="T4" fmla="*/ 0 w 7"/>
                  <a:gd name="T5" fmla="*/ 0 h 81"/>
                  <a:gd name="T6" fmla="*/ 0 w 7"/>
                  <a:gd name="T7" fmla="*/ 80 h 81"/>
                  <a:gd name="T8" fmla="*/ 0 w 7"/>
                  <a:gd name="T9" fmla="*/ 81 h 81"/>
                  <a:gd name="T10" fmla="*/ 7 w 7"/>
                  <a:gd name="T11" fmla="*/ 74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1"/>
                  <a:gd name="T20" fmla="*/ 7 w 7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1">
                    <a:moveTo>
                      <a:pt x="7" y="74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7" y="7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7" name="Freeform 1436"/>
              <p:cNvSpPr>
                <a:spLocks/>
              </p:cNvSpPr>
              <p:nvPr/>
            </p:nvSpPr>
            <p:spPr bwMode="auto">
              <a:xfrm>
                <a:off x="3620" y="2829"/>
                <a:ext cx="7" cy="81"/>
              </a:xfrm>
              <a:custGeom>
                <a:avLst/>
                <a:gdLst>
                  <a:gd name="T0" fmla="*/ 7 w 7"/>
                  <a:gd name="T1" fmla="*/ 74 h 81"/>
                  <a:gd name="T2" fmla="*/ 7 w 7"/>
                  <a:gd name="T3" fmla="*/ 2 h 81"/>
                  <a:gd name="T4" fmla="*/ 0 w 7"/>
                  <a:gd name="T5" fmla="*/ 0 h 81"/>
                  <a:gd name="T6" fmla="*/ 0 w 7"/>
                  <a:gd name="T7" fmla="*/ 80 h 81"/>
                  <a:gd name="T8" fmla="*/ 0 w 7"/>
                  <a:gd name="T9" fmla="*/ 81 h 81"/>
                  <a:gd name="T10" fmla="*/ 7 w 7"/>
                  <a:gd name="T11" fmla="*/ 74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1"/>
                  <a:gd name="T20" fmla="*/ 7 w 7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1">
                    <a:moveTo>
                      <a:pt x="7" y="74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7" y="7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8" name="Freeform 1437"/>
              <p:cNvSpPr>
                <a:spLocks/>
              </p:cNvSpPr>
              <p:nvPr/>
            </p:nvSpPr>
            <p:spPr bwMode="auto">
              <a:xfrm>
                <a:off x="3620" y="2457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17 h 17"/>
                  <a:gd name="T4" fmla="*/ 7 w 7"/>
                  <a:gd name="T5" fmla="*/ 3 h 17"/>
                  <a:gd name="T6" fmla="*/ 0 w 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7"/>
                  <a:gd name="T14" fmla="*/ 7 w 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7">
                    <a:moveTo>
                      <a:pt x="0" y="0"/>
                    </a:moveTo>
                    <a:lnTo>
                      <a:pt x="0" y="1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9" name="Freeform 1438"/>
              <p:cNvSpPr>
                <a:spLocks/>
              </p:cNvSpPr>
              <p:nvPr/>
            </p:nvSpPr>
            <p:spPr bwMode="auto">
              <a:xfrm>
                <a:off x="3620" y="2457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17 h 17"/>
                  <a:gd name="T4" fmla="*/ 7 w 7"/>
                  <a:gd name="T5" fmla="*/ 3 h 17"/>
                  <a:gd name="T6" fmla="*/ 0 w 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7"/>
                  <a:gd name="T14" fmla="*/ 7 w 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7">
                    <a:moveTo>
                      <a:pt x="0" y="0"/>
                    </a:moveTo>
                    <a:lnTo>
                      <a:pt x="0" y="17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0" name="Freeform 1439"/>
              <p:cNvSpPr>
                <a:spLocks/>
              </p:cNvSpPr>
              <p:nvPr/>
            </p:nvSpPr>
            <p:spPr bwMode="auto">
              <a:xfrm>
                <a:off x="3600" y="2152"/>
                <a:ext cx="20" cy="45"/>
              </a:xfrm>
              <a:custGeom>
                <a:avLst/>
                <a:gdLst>
                  <a:gd name="T0" fmla="*/ 20 w 20"/>
                  <a:gd name="T1" fmla="*/ 43 h 45"/>
                  <a:gd name="T2" fmla="*/ 20 w 20"/>
                  <a:gd name="T3" fmla="*/ 0 h 45"/>
                  <a:gd name="T4" fmla="*/ 15 w 20"/>
                  <a:gd name="T5" fmla="*/ 2 h 45"/>
                  <a:gd name="T6" fmla="*/ 9 w 20"/>
                  <a:gd name="T7" fmla="*/ 8 h 45"/>
                  <a:gd name="T8" fmla="*/ 6 w 20"/>
                  <a:gd name="T9" fmla="*/ 14 h 45"/>
                  <a:gd name="T10" fmla="*/ 3 w 20"/>
                  <a:gd name="T11" fmla="*/ 22 h 45"/>
                  <a:gd name="T12" fmla="*/ 0 w 20"/>
                  <a:gd name="T13" fmla="*/ 45 h 45"/>
                  <a:gd name="T14" fmla="*/ 20 w 20"/>
                  <a:gd name="T15" fmla="*/ 4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45"/>
                  <a:gd name="T26" fmla="*/ 20 w 2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45">
                    <a:moveTo>
                      <a:pt x="20" y="43"/>
                    </a:moveTo>
                    <a:lnTo>
                      <a:pt x="20" y="0"/>
                    </a:lnTo>
                    <a:lnTo>
                      <a:pt x="15" y="2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3" y="22"/>
                    </a:lnTo>
                    <a:lnTo>
                      <a:pt x="0" y="45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1" name="Freeform 1440"/>
              <p:cNvSpPr>
                <a:spLocks/>
              </p:cNvSpPr>
              <p:nvPr/>
            </p:nvSpPr>
            <p:spPr bwMode="auto">
              <a:xfrm>
                <a:off x="3600" y="2152"/>
                <a:ext cx="20" cy="45"/>
              </a:xfrm>
              <a:custGeom>
                <a:avLst/>
                <a:gdLst>
                  <a:gd name="T0" fmla="*/ 20 w 20"/>
                  <a:gd name="T1" fmla="*/ 43 h 45"/>
                  <a:gd name="T2" fmla="*/ 20 w 20"/>
                  <a:gd name="T3" fmla="*/ 0 h 45"/>
                  <a:gd name="T4" fmla="*/ 15 w 20"/>
                  <a:gd name="T5" fmla="*/ 2 h 45"/>
                  <a:gd name="T6" fmla="*/ 9 w 20"/>
                  <a:gd name="T7" fmla="*/ 8 h 45"/>
                  <a:gd name="T8" fmla="*/ 6 w 20"/>
                  <a:gd name="T9" fmla="*/ 14 h 45"/>
                  <a:gd name="T10" fmla="*/ 3 w 20"/>
                  <a:gd name="T11" fmla="*/ 22 h 45"/>
                  <a:gd name="T12" fmla="*/ 0 w 20"/>
                  <a:gd name="T13" fmla="*/ 45 h 45"/>
                  <a:gd name="T14" fmla="*/ 20 w 20"/>
                  <a:gd name="T15" fmla="*/ 4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45"/>
                  <a:gd name="T26" fmla="*/ 20 w 2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45">
                    <a:moveTo>
                      <a:pt x="20" y="43"/>
                    </a:moveTo>
                    <a:lnTo>
                      <a:pt x="20" y="0"/>
                    </a:lnTo>
                    <a:lnTo>
                      <a:pt x="15" y="2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3" y="22"/>
                    </a:lnTo>
                    <a:lnTo>
                      <a:pt x="0" y="45"/>
                    </a:lnTo>
                    <a:lnTo>
                      <a:pt x="20" y="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2" name="Freeform 1441"/>
              <p:cNvSpPr>
                <a:spLocks/>
              </p:cNvSpPr>
              <p:nvPr/>
            </p:nvSpPr>
            <p:spPr bwMode="auto">
              <a:xfrm>
                <a:off x="3580" y="2235"/>
                <a:ext cx="40" cy="54"/>
              </a:xfrm>
              <a:custGeom>
                <a:avLst/>
                <a:gdLst>
                  <a:gd name="T0" fmla="*/ 40 w 40"/>
                  <a:gd name="T1" fmla="*/ 54 h 54"/>
                  <a:gd name="T2" fmla="*/ 40 w 40"/>
                  <a:gd name="T3" fmla="*/ 17 h 54"/>
                  <a:gd name="T4" fmla="*/ 32 w 40"/>
                  <a:gd name="T5" fmla="*/ 10 h 54"/>
                  <a:gd name="T6" fmla="*/ 26 w 40"/>
                  <a:gd name="T7" fmla="*/ 3 h 54"/>
                  <a:gd name="T8" fmla="*/ 18 w 40"/>
                  <a:gd name="T9" fmla="*/ 2 h 54"/>
                  <a:gd name="T10" fmla="*/ 11 w 40"/>
                  <a:gd name="T11" fmla="*/ 0 h 54"/>
                  <a:gd name="T12" fmla="*/ 0 w 40"/>
                  <a:gd name="T13" fmla="*/ 3 h 54"/>
                  <a:gd name="T14" fmla="*/ 24 w 40"/>
                  <a:gd name="T15" fmla="*/ 43 h 54"/>
                  <a:gd name="T16" fmla="*/ 40 w 40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54"/>
                  <a:gd name="T29" fmla="*/ 40 w 4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54">
                    <a:moveTo>
                      <a:pt x="40" y="54"/>
                    </a:moveTo>
                    <a:lnTo>
                      <a:pt x="40" y="17"/>
                    </a:lnTo>
                    <a:lnTo>
                      <a:pt x="32" y="10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24" y="43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3" name="Freeform 1442"/>
              <p:cNvSpPr>
                <a:spLocks/>
              </p:cNvSpPr>
              <p:nvPr/>
            </p:nvSpPr>
            <p:spPr bwMode="auto">
              <a:xfrm>
                <a:off x="3580" y="2235"/>
                <a:ext cx="40" cy="54"/>
              </a:xfrm>
              <a:custGeom>
                <a:avLst/>
                <a:gdLst>
                  <a:gd name="T0" fmla="*/ 40 w 40"/>
                  <a:gd name="T1" fmla="*/ 54 h 54"/>
                  <a:gd name="T2" fmla="*/ 40 w 40"/>
                  <a:gd name="T3" fmla="*/ 17 h 54"/>
                  <a:gd name="T4" fmla="*/ 32 w 40"/>
                  <a:gd name="T5" fmla="*/ 10 h 54"/>
                  <a:gd name="T6" fmla="*/ 26 w 40"/>
                  <a:gd name="T7" fmla="*/ 3 h 54"/>
                  <a:gd name="T8" fmla="*/ 18 w 40"/>
                  <a:gd name="T9" fmla="*/ 2 h 54"/>
                  <a:gd name="T10" fmla="*/ 11 w 40"/>
                  <a:gd name="T11" fmla="*/ 0 h 54"/>
                  <a:gd name="T12" fmla="*/ 0 w 40"/>
                  <a:gd name="T13" fmla="*/ 3 h 54"/>
                  <a:gd name="T14" fmla="*/ 24 w 40"/>
                  <a:gd name="T15" fmla="*/ 43 h 54"/>
                  <a:gd name="T16" fmla="*/ 40 w 40"/>
                  <a:gd name="T17" fmla="*/ 54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54"/>
                  <a:gd name="T29" fmla="*/ 40 w 4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54">
                    <a:moveTo>
                      <a:pt x="40" y="54"/>
                    </a:moveTo>
                    <a:lnTo>
                      <a:pt x="40" y="17"/>
                    </a:lnTo>
                    <a:lnTo>
                      <a:pt x="32" y="10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24" y="43"/>
                    </a:lnTo>
                    <a:lnTo>
                      <a:pt x="40" y="5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4" name="Freeform 1443"/>
              <p:cNvSpPr>
                <a:spLocks/>
              </p:cNvSpPr>
              <p:nvPr/>
            </p:nvSpPr>
            <p:spPr bwMode="auto">
              <a:xfrm>
                <a:off x="3575" y="2303"/>
                <a:ext cx="45" cy="152"/>
              </a:xfrm>
              <a:custGeom>
                <a:avLst/>
                <a:gdLst>
                  <a:gd name="T0" fmla="*/ 45 w 45"/>
                  <a:gd name="T1" fmla="*/ 143 h 152"/>
                  <a:gd name="T2" fmla="*/ 45 w 45"/>
                  <a:gd name="T3" fmla="*/ 0 h 152"/>
                  <a:gd name="T4" fmla="*/ 32 w 45"/>
                  <a:gd name="T5" fmla="*/ 8 h 152"/>
                  <a:gd name="T6" fmla="*/ 11 w 45"/>
                  <a:gd name="T7" fmla="*/ 23 h 152"/>
                  <a:gd name="T8" fmla="*/ 2 w 45"/>
                  <a:gd name="T9" fmla="*/ 32 h 152"/>
                  <a:gd name="T10" fmla="*/ 0 w 45"/>
                  <a:gd name="T11" fmla="*/ 32 h 152"/>
                  <a:gd name="T12" fmla="*/ 0 w 45"/>
                  <a:gd name="T13" fmla="*/ 71 h 152"/>
                  <a:gd name="T14" fmla="*/ 29 w 45"/>
                  <a:gd name="T15" fmla="*/ 72 h 152"/>
                  <a:gd name="T16" fmla="*/ 40 w 45"/>
                  <a:gd name="T17" fmla="*/ 75 h 152"/>
                  <a:gd name="T18" fmla="*/ 43 w 45"/>
                  <a:gd name="T19" fmla="*/ 82 h 152"/>
                  <a:gd name="T20" fmla="*/ 42 w 45"/>
                  <a:gd name="T21" fmla="*/ 91 h 152"/>
                  <a:gd name="T22" fmla="*/ 37 w 45"/>
                  <a:gd name="T23" fmla="*/ 106 h 152"/>
                  <a:gd name="T24" fmla="*/ 16 w 45"/>
                  <a:gd name="T25" fmla="*/ 152 h 152"/>
                  <a:gd name="T26" fmla="*/ 34 w 45"/>
                  <a:gd name="T27" fmla="*/ 145 h 152"/>
                  <a:gd name="T28" fmla="*/ 45 w 45"/>
                  <a:gd name="T29" fmla="*/ 143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152"/>
                  <a:gd name="T47" fmla="*/ 45 w 45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152">
                    <a:moveTo>
                      <a:pt x="45" y="143"/>
                    </a:moveTo>
                    <a:lnTo>
                      <a:pt x="45" y="0"/>
                    </a:lnTo>
                    <a:lnTo>
                      <a:pt x="32" y="8"/>
                    </a:lnTo>
                    <a:lnTo>
                      <a:pt x="11" y="2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71"/>
                    </a:lnTo>
                    <a:lnTo>
                      <a:pt x="29" y="72"/>
                    </a:lnTo>
                    <a:lnTo>
                      <a:pt x="40" y="75"/>
                    </a:lnTo>
                    <a:lnTo>
                      <a:pt x="43" y="82"/>
                    </a:lnTo>
                    <a:lnTo>
                      <a:pt x="42" y="91"/>
                    </a:lnTo>
                    <a:lnTo>
                      <a:pt x="37" y="106"/>
                    </a:lnTo>
                    <a:lnTo>
                      <a:pt x="16" y="152"/>
                    </a:lnTo>
                    <a:lnTo>
                      <a:pt x="34" y="145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5" name="Freeform 1444"/>
              <p:cNvSpPr>
                <a:spLocks/>
              </p:cNvSpPr>
              <p:nvPr/>
            </p:nvSpPr>
            <p:spPr bwMode="auto">
              <a:xfrm>
                <a:off x="3575" y="2303"/>
                <a:ext cx="45" cy="152"/>
              </a:xfrm>
              <a:custGeom>
                <a:avLst/>
                <a:gdLst>
                  <a:gd name="T0" fmla="*/ 45 w 45"/>
                  <a:gd name="T1" fmla="*/ 143 h 152"/>
                  <a:gd name="T2" fmla="*/ 45 w 45"/>
                  <a:gd name="T3" fmla="*/ 0 h 152"/>
                  <a:gd name="T4" fmla="*/ 32 w 45"/>
                  <a:gd name="T5" fmla="*/ 8 h 152"/>
                  <a:gd name="T6" fmla="*/ 11 w 45"/>
                  <a:gd name="T7" fmla="*/ 23 h 152"/>
                  <a:gd name="T8" fmla="*/ 2 w 45"/>
                  <a:gd name="T9" fmla="*/ 32 h 152"/>
                  <a:gd name="T10" fmla="*/ 0 w 45"/>
                  <a:gd name="T11" fmla="*/ 32 h 152"/>
                  <a:gd name="T12" fmla="*/ 0 w 45"/>
                  <a:gd name="T13" fmla="*/ 71 h 152"/>
                  <a:gd name="T14" fmla="*/ 29 w 45"/>
                  <a:gd name="T15" fmla="*/ 72 h 152"/>
                  <a:gd name="T16" fmla="*/ 40 w 45"/>
                  <a:gd name="T17" fmla="*/ 75 h 152"/>
                  <a:gd name="T18" fmla="*/ 43 w 45"/>
                  <a:gd name="T19" fmla="*/ 82 h 152"/>
                  <a:gd name="T20" fmla="*/ 42 w 45"/>
                  <a:gd name="T21" fmla="*/ 91 h 152"/>
                  <a:gd name="T22" fmla="*/ 37 w 45"/>
                  <a:gd name="T23" fmla="*/ 106 h 152"/>
                  <a:gd name="T24" fmla="*/ 16 w 45"/>
                  <a:gd name="T25" fmla="*/ 152 h 152"/>
                  <a:gd name="T26" fmla="*/ 34 w 45"/>
                  <a:gd name="T27" fmla="*/ 145 h 152"/>
                  <a:gd name="T28" fmla="*/ 45 w 45"/>
                  <a:gd name="T29" fmla="*/ 143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152"/>
                  <a:gd name="T47" fmla="*/ 45 w 45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152">
                    <a:moveTo>
                      <a:pt x="45" y="143"/>
                    </a:moveTo>
                    <a:lnTo>
                      <a:pt x="45" y="0"/>
                    </a:lnTo>
                    <a:lnTo>
                      <a:pt x="32" y="8"/>
                    </a:lnTo>
                    <a:lnTo>
                      <a:pt x="11" y="2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71"/>
                    </a:lnTo>
                    <a:lnTo>
                      <a:pt x="29" y="72"/>
                    </a:lnTo>
                    <a:lnTo>
                      <a:pt x="40" y="75"/>
                    </a:lnTo>
                    <a:lnTo>
                      <a:pt x="43" y="82"/>
                    </a:lnTo>
                    <a:lnTo>
                      <a:pt x="42" y="91"/>
                    </a:lnTo>
                    <a:lnTo>
                      <a:pt x="37" y="106"/>
                    </a:lnTo>
                    <a:lnTo>
                      <a:pt x="16" y="152"/>
                    </a:lnTo>
                    <a:lnTo>
                      <a:pt x="34" y="145"/>
                    </a:lnTo>
                    <a:lnTo>
                      <a:pt x="45" y="1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6" name="Freeform 1445"/>
              <p:cNvSpPr>
                <a:spLocks/>
              </p:cNvSpPr>
              <p:nvPr/>
            </p:nvSpPr>
            <p:spPr bwMode="auto">
              <a:xfrm>
                <a:off x="3612" y="2455"/>
                <a:ext cx="8" cy="20"/>
              </a:xfrm>
              <a:custGeom>
                <a:avLst/>
                <a:gdLst>
                  <a:gd name="T0" fmla="*/ 8 w 8"/>
                  <a:gd name="T1" fmla="*/ 19 h 20"/>
                  <a:gd name="T2" fmla="*/ 8 w 8"/>
                  <a:gd name="T3" fmla="*/ 2 h 20"/>
                  <a:gd name="T4" fmla="*/ 3 w 8"/>
                  <a:gd name="T5" fmla="*/ 0 h 20"/>
                  <a:gd name="T6" fmla="*/ 0 w 8"/>
                  <a:gd name="T7" fmla="*/ 2 h 20"/>
                  <a:gd name="T8" fmla="*/ 6 w 8"/>
                  <a:gd name="T9" fmla="*/ 20 h 20"/>
                  <a:gd name="T10" fmla="*/ 8 w 8"/>
                  <a:gd name="T11" fmla="*/ 19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0"/>
                  <a:gd name="T20" fmla="*/ 8 w 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0">
                    <a:moveTo>
                      <a:pt x="8" y="19"/>
                    </a:moveTo>
                    <a:lnTo>
                      <a:pt x="8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6" y="20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7" name="Freeform 1446"/>
              <p:cNvSpPr>
                <a:spLocks/>
              </p:cNvSpPr>
              <p:nvPr/>
            </p:nvSpPr>
            <p:spPr bwMode="auto">
              <a:xfrm>
                <a:off x="3612" y="2455"/>
                <a:ext cx="8" cy="20"/>
              </a:xfrm>
              <a:custGeom>
                <a:avLst/>
                <a:gdLst>
                  <a:gd name="T0" fmla="*/ 8 w 8"/>
                  <a:gd name="T1" fmla="*/ 19 h 20"/>
                  <a:gd name="T2" fmla="*/ 8 w 8"/>
                  <a:gd name="T3" fmla="*/ 2 h 20"/>
                  <a:gd name="T4" fmla="*/ 3 w 8"/>
                  <a:gd name="T5" fmla="*/ 0 h 20"/>
                  <a:gd name="T6" fmla="*/ 0 w 8"/>
                  <a:gd name="T7" fmla="*/ 2 h 20"/>
                  <a:gd name="T8" fmla="*/ 6 w 8"/>
                  <a:gd name="T9" fmla="*/ 20 h 20"/>
                  <a:gd name="T10" fmla="*/ 8 w 8"/>
                  <a:gd name="T11" fmla="*/ 19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0"/>
                  <a:gd name="T20" fmla="*/ 8 w 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0">
                    <a:moveTo>
                      <a:pt x="8" y="19"/>
                    </a:moveTo>
                    <a:lnTo>
                      <a:pt x="8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6" y="20"/>
                    </a:lnTo>
                    <a:lnTo>
                      <a:pt x="8" y="1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8" name="Freeform 1447"/>
              <p:cNvSpPr>
                <a:spLocks/>
              </p:cNvSpPr>
              <p:nvPr/>
            </p:nvSpPr>
            <p:spPr bwMode="auto">
              <a:xfrm>
                <a:off x="3612" y="2484"/>
                <a:ext cx="8" cy="14"/>
              </a:xfrm>
              <a:custGeom>
                <a:avLst/>
                <a:gdLst>
                  <a:gd name="T0" fmla="*/ 8 w 8"/>
                  <a:gd name="T1" fmla="*/ 14 h 14"/>
                  <a:gd name="T2" fmla="*/ 8 w 8"/>
                  <a:gd name="T3" fmla="*/ 0 h 14"/>
                  <a:gd name="T4" fmla="*/ 0 w 8"/>
                  <a:gd name="T5" fmla="*/ 5 h 14"/>
                  <a:gd name="T6" fmla="*/ 8 w 8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4"/>
                  <a:gd name="T14" fmla="*/ 8 w 8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4">
                    <a:moveTo>
                      <a:pt x="8" y="14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9" name="Freeform 1448"/>
              <p:cNvSpPr>
                <a:spLocks/>
              </p:cNvSpPr>
              <p:nvPr/>
            </p:nvSpPr>
            <p:spPr bwMode="auto">
              <a:xfrm>
                <a:off x="3612" y="2484"/>
                <a:ext cx="8" cy="14"/>
              </a:xfrm>
              <a:custGeom>
                <a:avLst/>
                <a:gdLst>
                  <a:gd name="T0" fmla="*/ 8 w 8"/>
                  <a:gd name="T1" fmla="*/ 14 h 14"/>
                  <a:gd name="T2" fmla="*/ 8 w 8"/>
                  <a:gd name="T3" fmla="*/ 0 h 14"/>
                  <a:gd name="T4" fmla="*/ 0 w 8"/>
                  <a:gd name="T5" fmla="*/ 5 h 14"/>
                  <a:gd name="T6" fmla="*/ 8 w 8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4"/>
                  <a:gd name="T14" fmla="*/ 8 w 8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4">
                    <a:moveTo>
                      <a:pt x="8" y="14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8" y="1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0" name="Freeform 1449"/>
              <p:cNvSpPr>
                <a:spLocks/>
              </p:cNvSpPr>
              <p:nvPr/>
            </p:nvSpPr>
            <p:spPr bwMode="auto">
              <a:xfrm>
                <a:off x="3614" y="2669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0 h 8"/>
                  <a:gd name="T4" fmla="*/ 3 w 6"/>
                  <a:gd name="T5" fmla="*/ 0 h 8"/>
                  <a:gd name="T6" fmla="*/ 0 w 6"/>
                  <a:gd name="T7" fmla="*/ 2 h 8"/>
                  <a:gd name="T8" fmla="*/ 1 w 6"/>
                  <a:gd name="T9" fmla="*/ 5 h 8"/>
                  <a:gd name="T10" fmla="*/ 6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6" y="8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1" name="Freeform 1450"/>
              <p:cNvSpPr>
                <a:spLocks/>
              </p:cNvSpPr>
              <p:nvPr/>
            </p:nvSpPr>
            <p:spPr bwMode="auto">
              <a:xfrm>
                <a:off x="3614" y="2669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0 h 8"/>
                  <a:gd name="T4" fmla="*/ 3 w 6"/>
                  <a:gd name="T5" fmla="*/ 0 h 8"/>
                  <a:gd name="T6" fmla="*/ 0 w 6"/>
                  <a:gd name="T7" fmla="*/ 2 h 8"/>
                  <a:gd name="T8" fmla="*/ 1 w 6"/>
                  <a:gd name="T9" fmla="*/ 5 h 8"/>
                  <a:gd name="T10" fmla="*/ 6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6" y="8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2" name="Freeform 1451"/>
              <p:cNvSpPr>
                <a:spLocks/>
              </p:cNvSpPr>
              <p:nvPr/>
            </p:nvSpPr>
            <p:spPr bwMode="auto">
              <a:xfrm>
                <a:off x="3575" y="2732"/>
                <a:ext cx="45" cy="52"/>
              </a:xfrm>
              <a:custGeom>
                <a:avLst/>
                <a:gdLst>
                  <a:gd name="T0" fmla="*/ 45 w 45"/>
                  <a:gd name="T1" fmla="*/ 52 h 52"/>
                  <a:gd name="T2" fmla="*/ 45 w 45"/>
                  <a:gd name="T3" fmla="*/ 0 h 52"/>
                  <a:gd name="T4" fmla="*/ 42 w 45"/>
                  <a:gd name="T5" fmla="*/ 2 h 52"/>
                  <a:gd name="T6" fmla="*/ 19 w 45"/>
                  <a:gd name="T7" fmla="*/ 11 h 52"/>
                  <a:gd name="T8" fmla="*/ 0 w 45"/>
                  <a:gd name="T9" fmla="*/ 15 h 52"/>
                  <a:gd name="T10" fmla="*/ 0 w 45"/>
                  <a:gd name="T11" fmla="*/ 51 h 52"/>
                  <a:gd name="T12" fmla="*/ 31 w 45"/>
                  <a:gd name="T13" fmla="*/ 52 h 52"/>
                  <a:gd name="T14" fmla="*/ 45 w 45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52"/>
                  <a:gd name="T26" fmla="*/ 45 w 45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52">
                    <a:moveTo>
                      <a:pt x="45" y="52"/>
                    </a:moveTo>
                    <a:lnTo>
                      <a:pt x="45" y="0"/>
                    </a:lnTo>
                    <a:lnTo>
                      <a:pt x="42" y="2"/>
                    </a:lnTo>
                    <a:lnTo>
                      <a:pt x="19" y="11"/>
                    </a:lnTo>
                    <a:lnTo>
                      <a:pt x="0" y="15"/>
                    </a:lnTo>
                    <a:lnTo>
                      <a:pt x="0" y="51"/>
                    </a:lnTo>
                    <a:lnTo>
                      <a:pt x="31" y="52"/>
                    </a:lnTo>
                    <a:lnTo>
                      <a:pt x="45" y="5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3" name="Freeform 1452"/>
              <p:cNvSpPr>
                <a:spLocks/>
              </p:cNvSpPr>
              <p:nvPr/>
            </p:nvSpPr>
            <p:spPr bwMode="auto">
              <a:xfrm>
                <a:off x="3575" y="2732"/>
                <a:ext cx="45" cy="52"/>
              </a:xfrm>
              <a:custGeom>
                <a:avLst/>
                <a:gdLst>
                  <a:gd name="T0" fmla="*/ 45 w 45"/>
                  <a:gd name="T1" fmla="*/ 52 h 52"/>
                  <a:gd name="T2" fmla="*/ 45 w 45"/>
                  <a:gd name="T3" fmla="*/ 0 h 52"/>
                  <a:gd name="T4" fmla="*/ 42 w 45"/>
                  <a:gd name="T5" fmla="*/ 2 h 52"/>
                  <a:gd name="T6" fmla="*/ 19 w 45"/>
                  <a:gd name="T7" fmla="*/ 11 h 52"/>
                  <a:gd name="T8" fmla="*/ 0 w 45"/>
                  <a:gd name="T9" fmla="*/ 15 h 52"/>
                  <a:gd name="T10" fmla="*/ 0 w 45"/>
                  <a:gd name="T11" fmla="*/ 51 h 52"/>
                  <a:gd name="T12" fmla="*/ 31 w 45"/>
                  <a:gd name="T13" fmla="*/ 52 h 52"/>
                  <a:gd name="T14" fmla="*/ 45 w 45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52"/>
                  <a:gd name="T26" fmla="*/ 45 w 45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52">
                    <a:moveTo>
                      <a:pt x="45" y="52"/>
                    </a:moveTo>
                    <a:lnTo>
                      <a:pt x="45" y="0"/>
                    </a:lnTo>
                    <a:lnTo>
                      <a:pt x="42" y="2"/>
                    </a:lnTo>
                    <a:lnTo>
                      <a:pt x="19" y="11"/>
                    </a:lnTo>
                    <a:lnTo>
                      <a:pt x="0" y="15"/>
                    </a:lnTo>
                    <a:lnTo>
                      <a:pt x="0" y="51"/>
                    </a:lnTo>
                    <a:lnTo>
                      <a:pt x="31" y="52"/>
                    </a:lnTo>
                    <a:lnTo>
                      <a:pt x="45" y="5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4" name="Freeform 1453"/>
              <p:cNvSpPr>
                <a:spLocks/>
              </p:cNvSpPr>
              <p:nvPr/>
            </p:nvSpPr>
            <p:spPr bwMode="auto">
              <a:xfrm>
                <a:off x="3575" y="2826"/>
                <a:ext cx="45" cy="83"/>
              </a:xfrm>
              <a:custGeom>
                <a:avLst/>
                <a:gdLst>
                  <a:gd name="T0" fmla="*/ 45 w 45"/>
                  <a:gd name="T1" fmla="*/ 83 h 83"/>
                  <a:gd name="T2" fmla="*/ 45 w 45"/>
                  <a:gd name="T3" fmla="*/ 3 h 83"/>
                  <a:gd name="T4" fmla="*/ 37 w 45"/>
                  <a:gd name="T5" fmla="*/ 0 h 83"/>
                  <a:gd name="T6" fmla="*/ 23 w 45"/>
                  <a:gd name="T7" fmla="*/ 17 h 83"/>
                  <a:gd name="T8" fmla="*/ 17 w 45"/>
                  <a:gd name="T9" fmla="*/ 26 h 83"/>
                  <a:gd name="T10" fmla="*/ 16 w 45"/>
                  <a:gd name="T11" fmla="*/ 32 h 83"/>
                  <a:gd name="T12" fmla="*/ 12 w 45"/>
                  <a:gd name="T13" fmla="*/ 35 h 83"/>
                  <a:gd name="T14" fmla="*/ 0 w 45"/>
                  <a:gd name="T15" fmla="*/ 41 h 83"/>
                  <a:gd name="T16" fmla="*/ 0 w 45"/>
                  <a:gd name="T17" fmla="*/ 75 h 83"/>
                  <a:gd name="T18" fmla="*/ 12 w 45"/>
                  <a:gd name="T19" fmla="*/ 72 h 83"/>
                  <a:gd name="T20" fmla="*/ 28 w 45"/>
                  <a:gd name="T21" fmla="*/ 71 h 83"/>
                  <a:gd name="T22" fmla="*/ 39 w 45"/>
                  <a:gd name="T23" fmla="*/ 74 h 83"/>
                  <a:gd name="T24" fmla="*/ 43 w 45"/>
                  <a:gd name="T25" fmla="*/ 77 h 83"/>
                  <a:gd name="T26" fmla="*/ 45 w 45"/>
                  <a:gd name="T27" fmla="*/ 83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83"/>
                  <a:gd name="T44" fmla="*/ 45 w 45"/>
                  <a:gd name="T45" fmla="*/ 83 h 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83">
                    <a:moveTo>
                      <a:pt x="45" y="83"/>
                    </a:moveTo>
                    <a:lnTo>
                      <a:pt x="45" y="3"/>
                    </a:lnTo>
                    <a:lnTo>
                      <a:pt x="37" y="0"/>
                    </a:lnTo>
                    <a:lnTo>
                      <a:pt x="23" y="17"/>
                    </a:lnTo>
                    <a:lnTo>
                      <a:pt x="17" y="26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0" y="41"/>
                    </a:lnTo>
                    <a:lnTo>
                      <a:pt x="0" y="75"/>
                    </a:lnTo>
                    <a:lnTo>
                      <a:pt x="12" y="72"/>
                    </a:lnTo>
                    <a:lnTo>
                      <a:pt x="28" y="71"/>
                    </a:lnTo>
                    <a:lnTo>
                      <a:pt x="39" y="74"/>
                    </a:lnTo>
                    <a:lnTo>
                      <a:pt x="43" y="77"/>
                    </a:ln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5" name="Freeform 1454"/>
              <p:cNvSpPr>
                <a:spLocks/>
              </p:cNvSpPr>
              <p:nvPr/>
            </p:nvSpPr>
            <p:spPr bwMode="auto">
              <a:xfrm>
                <a:off x="3575" y="2826"/>
                <a:ext cx="45" cy="83"/>
              </a:xfrm>
              <a:custGeom>
                <a:avLst/>
                <a:gdLst>
                  <a:gd name="T0" fmla="*/ 45 w 45"/>
                  <a:gd name="T1" fmla="*/ 83 h 83"/>
                  <a:gd name="T2" fmla="*/ 45 w 45"/>
                  <a:gd name="T3" fmla="*/ 3 h 83"/>
                  <a:gd name="T4" fmla="*/ 37 w 45"/>
                  <a:gd name="T5" fmla="*/ 0 h 83"/>
                  <a:gd name="T6" fmla="*/ 23 w 45"/>
                  <a:gd name="T7" fmla="*/ 17 h 83"/>
                  <a:gd name="T8" fmla="*/ 17 w 45"/>
                  <a:gd name="T9" fmla="*/ 26 h 83"/>
                  <a:gd name="T10" fmla="*/ 16 w 45"/>
                  <a:gd name="T11" fmla="*/ 32 h 83"/>
                  <a:gd name="T12" fmla="*/ 12 w 45"/>
                  <a:gd name="T13" fmla="*/ 35 h 83"/>
                  <a:gd name="T14" fmla="*/ 0 w 45"/>
                  <a:gd name="T15" fmla="*/ 41 h 83"/>
                  <a:gd name="T16" fmla="*/ 0 w 45"/>
                  <a:gd name="T17" fmla="*/ 75 h 83"/>
                  <a:gd name="T18" fmla="*/ 12 w 45"/>
                  <a:gd name="T19" fmla="*/ 72 h 83"/>
                  <a:gd name="T20" fmla="*/ 28 w 45"/>
                  <a:gd name="T21" fmla="*/ 71 h 83"/>
                  <a:gd name="T22" fmla="*/ 39 w 45"/>
                  <a:gd name="T23" fmla="*/ 74 h 83"/>
                  <a:gd name="T24" fmla="*/ 43 w 45"/>
                  <a:gd name="T25" fmla="*/ 77 h 83"/>
                  <a:gd name="T26" fmla="*/ 45 w 45"/>
                  <a:gd name="T27" fmla="*/ 83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83"/>
                  <a:gd name="T44" fmla="*/ 45 w 45"/>
                  <a:gd name="T45" fmla="*/ 83 h 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83">
                    <a:moveTo>
                      <a:pt x="45" y="83"/>
                    </a:moveTo>
                    <a:lnTo>
                      <a:pt x="45" y="3"/>
                    </a:lnTo>
                    <a:lnTo>
                      <a:pt x="37" y="0"/>
                    </a:lnTo>
                    <a:lnTo>
                      <a:pt x="23" y="17"/>
                    </a:lnTo>
                    <a:lnTo>
                      <a:pt x="17" y="26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0" y="41"/>
                    </a:lnTo>
                    <a:lnTo>
                      <a:pt x="0" y="75"/>
                    </a:lnTo>
                    <a:lnTo>
                      <a:pt x="12" y="72"/>
                    </a:lnTo>
                    <a:lnTo>
                      <a:pt x="28" y="71"/>
                    </a:lnTo>
                    <a:lnTo>
                      <a:pt x="39" y="74"/>
                    </a:lnTo>
                    <a:lnTo>
                      <a:pt x="43" y="77"/>
                    </a:lnTo>
                    <a:lnTo>
                      <a:pt x="45" y="8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6" name="Freeform 1455"/>
              <p:cNvSpPr>
                <a:spLocks/>
              </p:cNvSpPr>
              <p:nvPr/>
            </p:nvSpPr>
            <p:spPr bwMode="auto">
              <a:xfrm>
                <a:off x="3575" y="2472"/>
                <a:ext cx="12" cy="76"/>
              </a:xfrm>
              <a:custGeom>
                <a:avLst/>
                <a:gdLst>
                  <a:gd name="T0" fmla="*/ 0 w 12"/>
                  <a:gd name="T1" fmla="*/ 0 h 76"/>
                  <a:gd name="T2" fmla="*/ 0 w 12"/>
                  <a:gd name="T3" fmla="*/ 76 h 76"/>
                  <a:gd name="T4" fmla="*/ 12 w 12"/>
                  <a:gd name="T5" fmla="*/ 65 h 76"/>
                  <a:gd name="T6" fmla="*/ 11 w 12"/>
                  <a:gd name="T7" fmla="*/ 54 h 76"/>
                  <a:gd name="T8" fmla="*/ 8 w 12"/>
                  <a:gd name="T9" fmla="*/ 45 h 76"/>
                  <a:gd name="T10" fmla="*/ 5 w 12"/>
                  <a:gd name="T11" fmla="*/ 37 h 76"/>
                  <a:gd name="T12" fmla="*/ 6 w 12"/>
                  <a:gd name="T13" fmla="*/ 25 h 76"/>
                  <a:gd name="T14" fmla="*/ 5 w 12"/>
                  <a:gd name="T15" fmla="*/ 12 h 76"/>
                  <a:gd name="T16" fmla="*/ 2 w 12"/>
                  <a:gd name="T17" fmla="*/ 2 h 76"/>
                  <a:gd name="T18" fmla="*/ 0 w 12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76"/>
                  <a:gd name="T32" fmla="*/ 12 w 12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76">
                    <a:moveTo>
                      <a:pt x="0" y="0"/>
                    </a:moveTo>
                    <a:lnTo>
                      <a:pt x="0" y="76"/>
                    </a:lnTo>
                    <a:lnTo>
                      <a:pt x="12" y="65"/>
                    </a:lnTo>
                    <a:lnTo>
                      <a:pt x="11" y="54"/>
                    </a:lnTo>
                    <a:lnTo>
                      <a:pt x="8" y="45"/>
                    </a:lnTo>
                    <a:lnTo>
                      <a:pt x="5" y="37"/>
                    </a:lnTo>
                    <a:lnTo>
                      <a:pt x="6" y="25"/>
                    </a:lnTo>
                    <a:lnTo>
                      <a:pt x="5" y="1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7" name="Freeform 1456"/>
              <p:cNvSpPr>
                <a:spLocks/>
              </p:cNvSpPr>
              <p:nvPr/>
            </p:nvSpPr>
            <p:spPr bwMode="auto">
              <a:xfrm>
                <a:off x="3575" y="2472"/>
                <a:ext cx="12" cy="76"/>
              </a:xfrm>
              <a:custGeom>
                <a:avLst/>
                <a:gdLst>
                  <a:gd name="T0" fmla="*/ 0 w 12"/>
                  <a:gd name="T1" fmla="*/ 0 h 76"/>
                  <a:gd name="T2" fmla="*/ 0 w 12"/>
                  <a:gd name="T3" fmla="*/ 76 h 76"/>
                  <a:gd name="T4" fmla="*/ 12 w 12"/>
                  <a:gd name="T5" fmla="*/ 65 h 76"/>
                  <a:gd name="T6" fmla="*/ 11 w 12"/>
                  <a:gd name="T7" fmla="*/ 54 h 76"/>
                  <a:gd name="T8" fmla="*/ 8 w 12"/>
                  <a:gd name="T9" fmla="*/ 45 h 76"/>
                  <a:gd name="T10" fmla="*/ 5 w 12"/>
                  <a:gd name="T11" fmla="*/ 37 h 76"/>
                  <a:gd name="T12" fmla="*/ 6 w 12"/>
                  <a:gd name="T13" fmla="*/ 25 h 76"/>
                  <a:gd name="T14" fmla="*/ 5 w 12"/>
                  <a:gd name="T15" fmla="*/ 12 h 76"/>
                  <a:gd name="T16" fmla="*/ 2 w 12"/>
                  <a:gd name="T17" fmla="*/ 2 h 76"/>
                  <a:gd name="T18" fmla="*/ 0 w 12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76"/>
                  <a:gd name="T32" fmla="*/ 12 w 12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76">
                    <a:moveTo>
                      <a:pt x="0" y="0"/>
                    </a:moveTo>
                    <a:lnTo>
                      <a:pt x="0" y="76"/>
                    </a:lnTo>
                    <a:lnTo>
                      <a:pt x="12" y="65"/>
                    </a:lnTo>
                    <a:lnTo>
                      <a:pt x="11" y="54"/>
                    </a:lnTo>
                    <a:lnTo>
                      <a:pt x="8" y="45"/>
                    </a:lnTo>
                    <a:lnTo>
                      <a:pt x="5" y="37"/>
                    </a:lnTo>
                    <a:lnTo>
                      <a:pt x="6" y="25"/>
                    </a:lnTo>
                    <a:lnTo>
                      <a:pt x="5" y="1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8" name="Freeform 1457"/>
              <p:cNvSpPr>
                <a:spLocks/>
              </p:cNvSpPr>
              <p:nvPr/>
            </p:nvSpPr>
            <p:spPr bwMode="auto">
              <a:xfrm>
                <a:off x="3575" y="2394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18 h 18"/>
                  <a:gd name="T4" fmla="*/ 5 w 14"/>
                  <a:gd name="T5" fmla="*/ 12 h 18"/>
                  <a:gd name="T6" fmla="*/ 11 w 14"/>
                  <a:gd name="T7" fmla="*/ 4 h 18"/>
                  <a:gd name="T8" fmla="*/ 14 w 14"/>
                  <a:gd name="T9" fmla="*/ 0 h 18"/>
                  <a:gd name="T10" fmla="*/ 0 w 14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8"/>
                  <a:gd name="T20" fmla="*/ 14 w 1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8">
                    <a:moveTo>
                      <a:pt x="0" y="0"/>
                    </a:moveTo>
                    <a:lnTo>
                      <a:pt x="0" y="18"/>
                    </a:lnTo>
                    <a:lnTo>
                      <a:pt x="5" y="12"/>
                    </a:lnTo>
                    <a:lnTo>
                      <a:pt x="11" y="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9" name="Freeform 1458"/>
              <p:cNvSpPr>
                <a:spLocks/>
              </p:cNvSpPr>
              <p:nvPr/>
            </p:nvSpPr>
            <p:spPr bwMode="auto">
              <a:xfrm>
                <a:off x="3575" y="2394"/>
                <a:ext cx="14" cy="18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18 h 18"/>
                  <a:gd name="T4" fmla="*/ 5 w 14"/>
                  <a:gd name="T5" fmla="*/ 12 h 18"/>
                  <a:gd name="T6" fmla="*/ 11 w 14"/>
                  <a:gd name="T7" fmla="*/ 4 h 18"/>
                  <a:gd name="T8" fmla="*/ 14 w 14"/>
                  <a:gd name="T9" fmla="*/ 0 h 18"/>
                  <a:gd name="T10" fmla="*/ 0 w 14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8"/>
                  <a:gd name="T20" fmla="*/ 14 w 1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8">
                    <a:moveTo>
                      <a:pt x="0" y="0"/>
                    </a:moveTo>
                    <a:lnTo>
                      <a:pt x="0" y="18"/>
                    </a:lnTo>
                    <a:lnTo>
                      <a:pt x="5" y="12"/>
                    </a:lnTo>
                    <a:lnTo>
                      <a:pt x="11" y="4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0" name="Freeform 1459"/>
              <p:cNvSpPr>
                <a:spLocks/>
              </p:cNvSpPr>
              <p:nvPr/>
            </p:nvSpPr>
            <p:spPr bwMode="auto">
              <a:xfrm>
                <a:off x="3566" y="2335"/>
                <a:ext cx="9" cy="39"/>
              </a:xfrm>
              <a:custGeom>
                <a:avLst/>
                <a:gdLst>
                  <a:gd name="T0" fmla="*/ 9 w 9"/>
                  <a:gd name="T1" fmla="*/ 39 h 39"/>
                  <a:gd name="T2" fmla="*/ 9 w 9"/>
                  <a:gd name="T3" fmla="*/ 0 h 39"/>
                  <a:gd name="T4" fmla="*/ 3 w 9"/>
                  <a:gd name="T5" fmla="*/ 10 h 39"/>
                  <a:gd name="T6" fmla="*/ 0 w 9"/>
                  <a:gd name="T7" fmla="*/ 23 h 39"/>
                  <a:gd name="T8" fmla="*/ 0 w 9"/>
                  <a:gd name="T9" fmla="*/ 37 h 39"/>
                  <a:gd name="T10" fmla="*/ 9 w 9"/>
                  <a:gd name="T11" fmla="*/ 39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"/>
                  <a:gd name="T20" fmla="*/ 9 w 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">
                    <a:moveTo>
                      <a:pt x="9" y="39"/>
                    </a:moveTo>
                    <a:lnTo>
                      <a:pt x="9" y="0"/>
                    </a:lnTo>
                    <a:lnTo>
                      <a:pt x="3" y="10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9" y="3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1" name="Freeform 1460"/>
              <p:cNvSpPr>
                <a:spLocks/>
              </p:cNvSpPr>
              <p:nvPr/>
            </p:nvSpPr>
            <p:spPr bwMode="auto">
              <a:xfrm>
                <a:off x="3566" y="2335"/>
                <a:ext cx="9" cy="39"/>
              </a:xfrm>
              <a:custGeom>
                <a:avLst/>
                <a:gdLst>
                  <a:gd name="T0" fmla="*/ 9 w 9"/>
                  <a:gd name="T1" fmla="*/ 39 h 39"/>
                  <a:gd name="T2" fmla="*/ 9 w 9"/>
                  <a:gd name="T3" fmla="*/ 0 h 39"/>
                  <a:gd name="T4" fmla="*/ 3 w 9"/>
                  <a:gd name="T5" fmla="*/ 10 h 39"/>
                  <a:gd name="T6" fmla="*/ 0 w 9"/>
                  <a:gd name="T7" fmla="*/ 23 h 39"/>
                  <a:gd name="T8" fmla="*/ 0 w 9"/>
                  <a:gd name="T9" fmla="*/ 37 h 39"/>
                  <a:gd name="T10" fmla="*/ 9 w 9"/>
                  <a:gd name="T11" fmla="*/ 39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9"/>
                  <a:gd name="T20" fmla="*/ 9 w 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9">
                    <a:moveTo>
                      <a:pt x="9" y="39"/>
                    </a:moveTo>
                    <a:lnTo>
                      <a:pt x="9" y="0"/>
                    </a:lnTo>
                    <a:lnTo>
                      <a:pt x="3" y="10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9" y="3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2" name="Freeform 1461"/>
              <p:cNvSpPr>
                <a:spLocks/>
              </p:cNvSpPr>
              <p:nvPr/>
            </p:nvSpPr>
            <p:spPr bwMode="auto">
              <a:xfrm>
                <a:off x="3561" y="2392"/>
                <a:ext cx="14" cy="28"/>
              </a:xfrm>
              <a:custGeom>
                <a:avLst/>
                <a:gdLst>
                  <a:gd name="T0" fmla="*/ 14 w 14"/>
                  <a:gd name="T1" fmla="*/ 20 h 28"/>
                  <a:gd name="T2" fmla="*/ 14 w 14"/>
                  <a:gd name="T3" fmla="*/ 2 h 28"/>
                  <a:gd name="T4" fmla="*/ 0 w 14"/>
                  <a:gd name="T5" fmla="*/ 0 h 28"/>
                  <a:gd name="T6" fmla="*/ 2 w 14"/>
                  <a:gd name="T7" fmla="*/ 12 h 28"/>
                  <a:gd name="T8" fmla="*/ 3 w 14"/>
                  <a:gd name="T9" fmla="*/ 20 h 28"/>
                  <a:gd name="T10" fmla="*/ 10 w 14"/>
                  <a:gd name="T11" fmla="*/ 28 h 28"/>
                  <a:gd name="T12" fmla="*/ 13 w 14"/>
                  <a:gd name="T13" fmla="*/ 22 h 28"/>
                  <a:gd name="T14" fmla="*/ 14 w 14"/>
                  <a:gd name="T15" fmla="*/ 2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28"/>
                  <a:gd name="T26" fmla="*/ 14 w 1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28">
                    <a:moveTo>
                      <a:pt x="14" y="20"/>
                    </a:moveTo>
                    <a:lnTo>
                      <a:pt x="14" y="2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3" y="20"/>
                    </a:lnTo>
                    <a:lnTo>
                      <a:pt x="10" y="28"/>
                    </a:lnTo>
                    <a:lnTo>
                      <a:pt x="13" y="22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3" name="Freeform 1462"/>
              <p:cNvSpPr>
                <a:spLocks/>
              </p:cNvSpPr>
              <p:nvPr/>
            </p:nvSpPr>
            <p:spPr bwMode="auto">
              <a:xfrm>
                <a:off x="3561" y="2392"/>
                <a:ext cx="14" cy="28"/>
              </a:xfrm>
              <a:custGeom>
                <a:avLst/>
                <a:gdLst>
                  <a:gd name="T0" fmla="*/ 14 w 14"/>
                  <a:gd name="T1" fmla="*/ 20 h 28"/>
                  <a:gd name="T2" fmla="*/ 14 w 14"/>
                  <a:gd name="T3" fmla="*/ 2 h 28"/>
                  <a:gd name="T4" fmla="*/ 0 w 14"/>
                  <a:gd name="T5" fmla="*/ 0 h 28"/>
                  <a:gd name="T6" fmla="*/ 2 w 14"/>
                  <a:gd name="T7" fmla="*/ 12 h 28"/>
                  <a:gd name="T8" fmla="*/ 3 w 14"/>
                  <a:gd name="T9" fmla="*/ 20 h 28"/>
                  <a:gd name="T10" fmla="*/ 10 w 14"/>
                  <a:gd name="T11" fmla="*/ 28 h 28"/>
                  <a:gd name="T12" fmla="*/ 13 w 14"/>
                  <a:gd name="T13" fmla="*/ 22 h 28"/>
                  <a:gd name="T14" fmla="*/ 14 w 14"/>
                  <a:gd name="T15" fmla="*/ 2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28"/>
                  <a:gd name="T26" fmla="*/ 14 w 1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28">
                    <a:moveTo>
                      <a:pt x="14" y="20"/>
                    </a:moveTo>
                    <a:lnTo>
                      <a:pt x="14" y="2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3" y="20"/>
                    </a:lnTo>
                    <a:lnTo>
                      <a:pt x="10" y="28"/>
                    </a:lnTo>
                    <a:lnTo>
                      <a:pt x="13" y="22"/>
                    </a:lnTo>
                    <a:lnTo>
                      <a:pt x="14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4" name="Freeform 1463"/>
              <p:cNvSpPr>
                <a:spLocks/>
              </p:cNvSpPr>
              <p:nvPr/>
            </p:nvSpPr>
            <p:spPr bwMode="auto">
              <a:xfrm>
                <a:off x="3555" y="2452"/>
                <a:ext cx="20" cy="112"/>
              </a:xfrm>
              <a:custGeom>
                <a:avLst/>
                <a:gdLst>
                  <a:gd name="T0" fmla="*/ 20 w 20"/>
                  <a:gd name="T1" fmla="*/ 96 h 112"/>
                  <a:gd name="T2" fmla="*/ 20 w 20"/>
                  <a:gd name="T3" fmla="*/ 20 h 112"/>
                  <a:gd name="T4" fmla="*/ 11 w 20"/>
                  <a:gd name="T5" fmla="*/ 2 h 112"/>
                  <a:gd name="T6" fmla="*/ 3 w 20"/>
                  <a:gd name="T7" fmla="*/ 0 h 112"/>
                  <a:gd name="T8" fmla="*/ 0 w 20"/>
                  <a:gd name="T9" fmla="*/ 2 h 112"/>
                  <a:gd name="T10" fmla="*/ 0 w 20"/>
                  <a:gd name="T11" fmla="*/ 112 h 112"/>
                  <a:gd name="T12" fmla="*/ 20 w 20"/>
                  <a:gd name="T13" fmla="*/ 96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2"/>
                  <a:gd name="T23" fmla="*/ 20 w 20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2">
                    <a:moveTo>
                      <a:pt x="20" y="96"/>
                    </a:moveTo>
                    <a:lnTo>
                      <a:pt x="20" y="20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11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5" name="Freeform 1464"/>
              <p:cNvSpPr>
                <a:spLocks/>
              </p:cNvSpPr>
              <p:nvPr/>
            </p:nvSpPr>
            <p:spPr bwMode="auto">
              <a:xfrm>
                <a:off x="3555" y="2452"/>
                <a:ext cx="20" cy="112"/>
              </a:xfrm>
              <a:custGeom>
                <a:avLst/>
                <a:gdLst>
                  <a:gd name="T0" fmla="*/ 20 w 20"/>
                  <a:gd name="T1" fmla="*/ 96 h 112"/>
                  <a:gd name="T2" fmla="*/ 20 w 20"/>
                  <a:gd name="T3" fmla="*/ 20 h 112"/>
                  <a:gd name="T4" fmla="*/ 11 w 20"/>
                  <a:gd name="T5" fmla="*/ 2 h 112"/>
                  <a:gd name="T6" fmla="*/ 3 w 20"/>
                  <a:gd name="T7" fmla="*/ 0 h 112"/>
                  <a:gd name="T8" fmla="*/ 0 w 20"/>
                  <a:gd name="T9" fmla="*/ 2 h 112"/>
                  <a:gd name="T10" fmla="*/ 0 w 20"/>
                  <a:gd name="T11" fmla="*/ 112 h 112"/>
                  <a:gd name="T12" fmla="*/ 20 w 20"/>
                  <a:gd name="T13" fmla="*/ 96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2"/>
                  <a:gd name="T23" fmla="*/ 20 w 20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2">
                    <a:moveTo>
                      <a:pt x="20" y="96"/>
                    </a:moveTo>
                    <a:lnTo>
                      <a:pt x="20" y="20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112"/>
                    </a:lnTo>
                    <a:lnTo>
                      <a:pt x="20" y="9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6" name="Freeform 1465"/>
              <p:cNvSpPr>
                <a:spLocks/>
              </p:cNvSpPr>
              <p:nvPr/>
            </p:nvSpPr>
            <p:spPr bwMode="auto">
              <a:xfrm>
                <a:off x="3566" y="2747"/>
                <a:ext cx="9" cy="36"/>
              </a:xfrm>
              <a:custGeom>
                <a:avLst/>
                <a:gdLst>
                  <a:gd name="T0" fmla="*/ 9 w 9"/>
                  <a:gd name="T1" fmla="*/ 36 h 36"/>
                  <a:gd name="T2" fmla="*/ 9 w 9"/>
                  <a:gd name="T3" fmla="*/ 0 h 36"/>
                  <a:gd name="T4" fmla="*/ 5 w 9"/>
                  <a:gd name="T5" fmla="*/ 2 h 36"/>
                  <a:gd name="T6" fmla="*/ 0 w 9"/>
                  <a:gd name="T7" fmla="*/ 36 h 36"/>
                  <a:gd name="T8" fmla="*/ 9 w 9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6"/>
                  <a:gd name="T17" fmla="*/ 9 w 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6">
                    <a:moveTo>
                      <a:pt x="9" y="36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0" y="36"/>
                    </a:ln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7" name="Freeform 1466"/>
              <p:cNvSpPr>
                <a:spLocks/>
              </p:cNvSpPr>
              <p:nvPr/>
            </p:nvSpPr>
            <p:spPr bwMode="auto">
              <a:xfrm>
                <a:off x="3566" y="2747"/>
                <a:ext cx="9" cy="36"/>
              </a:xfrm>
              <a:custGeom>
                <a:avLst/>
                <a:gdLst>
                  <a:gd name="T0" fmla="*/ 9 w 9"/>
                  <a:gd name="T1" fmla="*/ 36 h 36"/>
                  <a:gd name="T2" fmla="*/ 9 w 9"/>
                  <a:gd name="T3" fmla="*/ 0 h 36"/>
                  <a:gd name="T4" fmla="*/ 5 w 9"/>
                  <a:gd name="T5" fmla="*/ 2 h 36"/>
                  <a:gd name="T6" fmla="*/ 0 w 9"/>
                  <a:gd name="T7" fmla="*/ 36 h 36"/>
                  <a:gd name="T8" fmla="*/ 9 w 9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6"/>
                  <a:gd name="T17" fmla="*/ 9 w 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6">
                    <a:moveTo>
                      <a:pt x="9" y="36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0" y="36"/>
                    </a:lnTo>
                    <a:lnTo>
                      <a:pt x="9" y="3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8" name="Freeform 1467"/>
              <p:cNvSpPr>
                <a:spLocks/>
              </p:cNvSpPr>
              <p:nvPr/>
            </p:nvSpPr>
            <p:spPr bwMode="auto">
              <a:xfrm>
                <a:off x="3555" y="2867"/>
                <a:ext cx="20" cy="39"/>
              </a:xfrm>
              <a:custGeom>
                <a:avLst/>
                <a:gdLst>
                  <a:gd name="T0" fmla="*/ 20 w 20"/>
                  <a:gd name="T1" fmla="*/ 34 h 39"/>
                  <a:gd name="T2" fmla="*/ 20 w 20"/>
                  <a:gd name="T3" fmla="*/ 0 h 39"/>
                  <a:gd name="T4" fmla="*/ 12 w 20"/>
                  <a:gd name="T5" fmla="*/ 4 h 39"/>
                  <a:gd name="T6" fmla="*/ 0 w 20"/>
                  <a:gd name="T7" fmla="*/ 8 h 39"/>
                  <a:gd name="T8" fmla="*/ 0 w 20"/>
                  <a:gd name="T9" fmla="*/ 39 h 39"/>
                  <a:gd name="T10" fmla="*/ 16 w 20"/>
                  <a:gd name="T11" fmla="*/ 36 h 39"/>
                  <a:gd name="T12" fmla="*/ 20 w 20"/>
                  <a:gd name="T13" fmla="*/ 3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34"/>
                    </a:moveTo>
                    <a:lnTo>
                      <a:pt x="20" y="0"/>
                    </a:lnTo>
                    <a:lnTo>
                      <a:pt x="12" y="4"/>
                    </a:lnTo>
                    <a:lnTo>
                      <a:pt x="0" y="8"/>
                    </a:lnTo>
                    <a:lnTo>
                      <a:pt x="0" y="39"/>
                    </a:lnTo>
                    <a:lnTo>
                      <a:pt x="16" y="36"/>
                    </a:lnTo>
                    <a:lnTo>
                      <a:pt x="20" y="3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9" name="Freeform 1468"/>
              <p:cNvSpPr>
                <a:spLocks/>
              </p:cNvSpPr>
              <p:nvPr/>
            </p:nvSpPr>
            <p:spPr bwMode="auto">
              <a:xfrm>
                <a:off x="3555" y="2867"/>
                <a:ext cx="20" cy="39"/>
              </a:xfrm>
              <a:custGeom>
                <a:avLst/>
                <a:gdLst>
                  <a:gd name="T0" fmla="*/ 20 w 20"/>
                  <a:gd name="T1" fmla="*/ 34 h 39"/>
                  <a:gd name="T2" fmla="*/ 20 w 20"/>
                  <a:gd name="T3" fmla="*/ 0 h 39"/>
                  <a:gd name="T4" fmla="*/ 12 w 20"/>
                  <a:gd name="T5" fmla="*/ 4 h 39"/>
                  <a:gd name="T6" fmla="*/ 0 w 20"/>
                  <a:gd name="T7" fmla="*/ 8 h 39"/>
                  <a:gd name="T8" fmla="*/ 0 w 20"/>
                  <a:gd name="T9" fmla="*/ 39 h 39"/>
                  <a:gd name="T10" fmla="*/ 16 w 20"/>
                  <a:gd name="T11" fmla="*/ 36 h 39"/>
                  <a:gd name="T12" fmla="*/ 20 w 20"/>
                  <a:gd name="T13" fmla="*/ 3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9"/>
                  <a:gd name="T23" fmla="*/ 20 w 20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9">
                    <a:moveTo>
                      <a:pt x="20" y="34"/>
                    </a:moveTo>
                    <a:lnTo>
                      <a:pt x="20" y="0"/>
                    </a:lnTo>
                    <a:lnTo>
                      <a:pt x="12" y="4"/>
                    </a:lnTo>
                    <a:lnTo>
                      <a:pt x="0" y="8"/>
                    </a:lnTo>
                    <a:lnTo>
                      <a:pt x="0" y="39"/>
                    </a:lnTo>
                    <a:lnTo>
                      <a:pt x="16" y="36"/>
                    </a:lnTo>
                    <a:lnTo>
                      <a:pt x="20" y="3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0" name="Freeform 1469"/>
              <p:cNvSpPr>
                <a:spLocks/>
              </p:cNvSpPr>
              <p:nvPr/>
            </p:nvSpPr>
            <p:spPr bwMode="auto">
              <a:xfrm>
                <a:off x="3555" y="2251"/>
                <a:ext cx="9" cy="20"/>
              </a:xfrm>
              <a:custGeom>
                <a:avLst/>
                <a:gdLst>
                  <a:gd name="T0" fmla="*/ 0 w 9"/>
                  <a:gd name="T1" fmla="*/ 0 h 20"/>
                  <a:gd name="T2" fmla="*/ 0 w 9"/>
                  <a:gd name="T3" fmla="*/ 17 h 20"/>
                  <a:gd name="T4" fmla="*/ 9 w 9"/>
                  <a:gd name="T5" fmla="*/ 20 h 20"/>
                  <a:gd name="T6" fmla="*/ 3 w 9"/>
                  <a:gd name="T7" fmla="*/ 1 h 20"/>
                  <a:gd name="T8" fmla="*/ 0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0" y="0"/>
                    </a:moveTo>
                    <a:lnTo>
                      <a:pt x="0" y="17"/>
                    </a:lnTo>
                    <a:lnTo>
                      <a:pt x="9" y="20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1" name="Freeform 1470"/>
              <p:cNvSpPr>
                <a:spLocks/>
              </p:cNvSpPr>
              <p:nvPr/>
            </p:nvSpPr>
            <p:spPr bwMode="auto">
              <a:xfrm>
                <a:off x="3555" y="2251"/>
                <a:ext cx="9" cy="20"/>
              </a:xfrm>
              <a:custGeom>
                <a:avLst/>
                <a:gdLst>
                  <a:gd name="T0" fmla="*/ 0 w 9"/>
                  <a:gd name="T1" fmla="*/ 0 h 20"/>
                  <a:gd name="T2" fmla="*/ 0 w 9"/>
                  <a:gd name="T3" fmla="*/ 17 h 20"/>
                  <a:gd name="T4" fmla="*/ 9 w 9"/>
                  <a:gd name="T5" fmla="*/ 20 h 20"/>
                  <a:gd name="T6" fmla="*/ 3 w 9"/>
                  <a:gd name="T7" fmla="*/ 1 h 20"/>
                  <a:gd name="T8" fmla="*/ 0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0" y="0"/>
                    </a:moveTo>
                    <a:lnTo>
                      <a:pt x="0" y="17"/>
                    </a:lnTo>
                    <a:lnTo>
                      <a:pt x="9" y="20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2" name="Freeform 1471"/>
              <p:cNvSpPr>
                <a:spLocks/>
              </p:cNvSpPr>
              <p:nvPr/>
            </p:nvSpPr>
            <p:spPr bwMode="auto">
              <a:xfrm>
                <a:off x="3555" y="2197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20 h 20"/>
                  <a:gd name="T4" fmla="*/ 12 w 12"/>
                  <a:gd name="T5" fmla="*/ 20 h 20"/>
                  <a:gd name="T6" fmla="*/ 12 w 12"/>
                  <a:gd name="T7" fmla="*/ 14 h 20"/>
                  <a:gd name="T8" fmla="*/ 8 w 12"/>
                  <a:gd name="T9" fmla="*/ 8 h 20"/>
                  <a:gd name="T10" fmla="*/ 0 w 12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0" y="0"/>
                    </a:moveTo>
                    <a:lnTo>
                      <a:pt x="0" y="20"/>
                    </a:lnTo>
                    <a:lnTo>
                      <a:pt x="12" y="20"/>
                    </a:lnTo>
                    <a:lnTo>
                      <a:pt x="12" y="14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3" name="Freeform 1472"/>
              <p:cNvSpPr>
                <a:spLocks/>
              </p:cNvSpPr>
              <p:nvPr/>
            </p:nvSpPr>
            <p:spPr bwMode="auto">
              <a:xfrm>
                <a:off x="3555" y="2197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20 h 20"/>
                  <a:gd name="T4" fmla="*/ 12 w 12"/>
                  <a:gd name="T5" fmla="*/ 20 h 20"/>
                  <a:gd name="T6" fmla="*/ 12 w 12"/>
                  <a:gd name="T7" fmla="*/ 14 h 20"/>
                  <a:gd name="T8" fmla="*/ 8 w 12"/>
                  <a:gd name="T9" fmla="*/ 8 h 20"/>
                  <a:gd name="T10" fmla="*/ 0 w 12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0" y="0"/>
                    </a:moveTo>
                    <a:lnTo>
                      <a:pt x="0" y="20"/>
                    </a:lnTo>
                    <a:lnTo>
                      <a:pt x="12" y="20"/>
                    </a:lnTo>
                    <a:lnTo>
                      <a:pt x="12" y="14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4" name="Freeform 1473"/>
              <p:cNvSpPr>
                <a:spLocks/>
              </p:cNvSpPr>
              <p:nvPr/>
            </p:nvSpPr>
            <p:spPr bwMode="auto">
              <a:xfrm>
                <a:off x="3547" y="2192"/>
                <a:ext cx="8" cy="25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5 h 25"/>
                  <a:gd name="T4" fmla="*/ 5 w 8"/>
                  <a:gd name="T5" fmla="*/ 2 h 25"/>
                  <a:gd name="T6" fmla="*/ 0 w 8"/>
                  <a:gd name="T7" fmla="*/ 0 h 25"/>
                  <a:gd name="T8" fmla="*/ 0 w 8"/>
                  <a:gd name="T9" fmla="*/ 23 h 25"/>
                  <a:gd name="T10" fmla="*/ 8 w 8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5"/>
                  <a:gd name="T20" fmla="*/ 8 w 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5">
                    <a:moveTo>
                      <a:pt x="8" y="25"/>
                    </a:moveTo>
                    <a:lnTo>
                      <a:pt x="8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5" name="Freeform 1474"/>
              <p:cNvSpPr>
                <a:spLocks/>
              </p:cNvSpPr>
              <p:nvPr/>
            </p:nvSpPr>
            <p:spPr bwMode="auto">
              <a:xfrm>
                <a:off x="3547" y="2192"/>
                <a:ext cx="8" cy="25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5 h 25"/>
                  <a:gd name="T4" fmla="*/ 5 w 8"/>
                  <a:gd name="T5" fmla="*/ 2 h 25"/>
                  <a:gd name="T6" fmla="*/ 0 w 8"/>
                  <a:gd name="T7" fmla="*/ 0 h 25"/>
                  <a:gd name="T8" fmla="*/ 0 w 8"/>
                  <a:gd name="T9" fmla="*/ 23 h 25"/>
                  <a:gd name="T10" fmla="*/ 8 w 8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5"/>
                  <a:gd name="T20" fmla="*/ 8 w 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5">
                    <a:moveTo>
                      <a:pt x="8" y="25"/>
                    </a:moveTo>
                    <a:lnTo>
                      <a:pt x="8" y="5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8" y="2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6" name="Freeform 1475"/>
              <p:cNvSpPr>
                <a:spLocks/>
              </p:cNvSpPr>
              <p:nvPr/>
            </p:nvSpPr>
            <p:spPr bwMode="auto">
              <a:xfrm>
                <a:off x="3547" y="2251"/>
                <a:ext cx="8" cy="17"/>
              </a:xfrm>
              <a:custGeom>
                <a:avLst/>
                <a:gdLst>
                  <a:gd name="T0" fmla="*/ 8 w 8"/>
                  <a:gd name="T1" fmla="*/ 17 h 17"/>
                  <a:gd name="T2" fmla="*/ 8 w 8"/>
                  <a:gd name="T3" fmla="*/ 0 h 17"/>
                  <a:gd name="T4" fmla="*/ 5 w 8"/>
                  <a:gd name="T5" fmla="*/ 0 h 17"/>
                  <a:gd name="T6" fmla="*/ 0 w 8"/>
                  <a:gd name="T7" fmla="*/ 7 h 17"/>
                  <a:gd name="T8" fmla="*/ 2 w 8"/>
                  <a:gd name="T9" fmla="*/ 12 h 17"/>
                  <a:gd name="T10" fmla="*/ 8 w 8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7"/>
                  <a:gd name="T20" fmla="*/ 8 w 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7">
                    <a:moveTo>
                      <a:pt x="8" y="17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7" name="Freeform 1476"/>
              <p:cNvSpPr>
                <a:spLocks/>
              </p:cNvSpPr>
              <p:nvPr/>
            </p:nvSpPr>
            <p:spPr bwMode="auto">
              <a:xfrm>
                <a:off x="3547" y="2251"/>
                <a:ext cx="8" cy="17"/>
              </a:xfrm>
              <a:custGeom>
                <a:avLst/>
                <a:gdLst>
                  <a:gd name="T0" fmla="*/ 8 w 8"/>
                  <a:gd name="T1" fmla="*/ 17 h 17"/>
                  <a:gd name="T2" fmla="*/ 8 w 8"/>
                  <a:gd name="T3" fmla="*/ 0 h 17"/>
                  <a:gd name="T4" fmla="*/ 5 w 8"/>
                  <a:gd name="T5" fmla="*/ 0 h 17"/>
                  <a:gd name="T6" fmla="*/ 0 w 8"/>
                  <a:gd name="T7" fmla="*/ 7 h 17"/>
                  <a:gd name="T8" fmla="*/ 2 w 8"/>
                  <a:gd name="T9" fmla="*/ 12 h 17"/>
                  <a:gd name="T10" fmla="*/ 8 w 8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7"/>
                  <a:gd name="T20" fmla="*/ 8 w 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7">
                    <a:moveTo>
                      <a:pt x="8" y="17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8" y="1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8" name="Freeform 1477"/>
              <p:cNvSpPr>
                <a:spLocks/>
              </p:cNvSpPr>
              <p:nvPr/>
            </p:nvSpPr>
            <p:spPr bwMode="auto">
              <a:xfrm>
                <a:off x="3547" y="2454"/>
                <a:ext cx="8" cy="118"/>
              </a:xfrm>
              <a:custGeom>
                <a:avLst/>
                <a:gdLst>
                  <a:gd name="T0" fmla="*/ 8 w 8"/>
                  <a:gd name="T1" fmla="*/ 110 h 118"/>
                  <a:gd name="T2" fmla="*/ 8 w 8"/>
                  <a:gd name="T3" fmla="*/ 0 h 118"/>
                  <a:gd name="T4" fmla="*/ 5 w 8"/>
                  <a:gd name="T5" fmla="*/ 1 h 118"/>
                  <a:gd name="T6" fmla="*/ 0 w 8"/>
                  <a:gd name="T7" fmla="*/ 4 h 118"/>
                  <a:gd name="T8" fmla="*/ 0 w 8"/>
                  <a:gd name="T9" fmla="*/ 118 h 118"/>
                  <a:gd name="T10" fmla="*/ 8 w 8"/>
                  <a:gd name="T11" fmla="*/ 11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18"/>
                  <a:gd name="T20" fmla="*/ 8 w 8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18">
                    <a:moveTo>
                      <a:pt x="8" y="11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0" y="118"/>
                    </a:lnTo>
                    <a:lnTo>
                      <a:pt x="8" y="11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9" name="Freeform 1478"/>
              <p:cNvSpPr>
                <a:spLocks/>
              </p:cNvSpPr>
              <p:nvPr/>
            </p:nvSpPr>
            <p:spPr bwMode="auto">
              <a:xfrm>
                <a:off x="3547" y="2454"/>
                <a:ext cx="8" cy="118"/>
              </a:xfrm>
              <a:custGeom>
                <a:avLst/>
                <a:gdLst>
                  <a:gd name="T0" fmla="*/ 8 w 8"/>
                  <a:gd name="T1" fmla="*/ 110 h 118"/>
                  <a:gd name="T2" fmla="*/ 8 w 8"/>
                  <a:gd name="T3" fmla="*/ 0 h 118"/>
                  <a:gd name="T4" fmla="*/ 5 w 8"/>
                  <a:gd name="T5" fmla="*/ 1 h 118"/>
                  <a:gd name="T6" fmla="*/ 0 w 8"/>
                  <a:gd name="T7" fmla="*/ 4 h 118"/>
                  <a:gd name="T8" fmla="*/ 0 w 8"/>
                  <a:gd name="T9" fmla="*/ 118 h 118"/>
                  <a:gd name="T10" fmla="*/ 8 w 8"/>
                  <a:gd name="T11" fmla="*/ 11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18"/>
                  <a:gd name="T20" fmla="*/ 8 w 8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18">
                    <a:moveTo>
                      <a:pt x="8" y="11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0" y="4"/>
                    </a:lnTo>
                    <a:lnTo>
                      <a:pt x="0" y="118"/>
                    </a:lnTo>
                    <a:lnTo>
                      <a:pt x="8" y="11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0" name="Freeform 1479"/>
              <p:cNvSpPr>
                <a:spLocks/>
              </p:cNvSpPr>
              <p:nvPr/>
            </p:nvSpPr>
            <p:spPr bwMode="auto">
              <a:xfrm>
                <a:off x="3547" y="2875"/>
                <a:ext cx="8" cy="32"/>
              </a:xfrm>
              <a:custGeom>
                <a:avLst/>
                <a:gdLst>
                  <a:gd name="T0" fmla="*/ 8 w 8"/>
                  <a:gd name="T1" fmla="*/ 31 h 32"/>
                  <a:gd name="T2" fmla="*/ 8 w 8"/>
                  <a:gd name="T3" fmla="*/ 0 h 32"/>
                  <a:gd name="T4" fmla="*/ 0 w 8"/>
                  <a:gd name="T5" fmla="*/ 3 h 32"/>
                  <a:gd name="T6" fmla="*/ 0 w 8"/>
                  <a:gd name="T7" fmla="*/ 32 h 32"/>
                  <a:gd name="T8" fmla="*/ 5 w 8"/>
                  <a:gd name="T9" fmla="*/ 32 h 32"/>
                  <a:gd name="T10" fmla="*/ 8 w 8"/>
                  <a:gd name="T11" fmla="*/ 3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2"/>
                  <a:gd name="T20" fmla="*/ 8 w 8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2">
                    <a:moveTo>
                      <a:pt x="8" y="31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1" name="Freeform 1480"/>
              <p:cNvSpPr>
                <a:spLocks/>
              </p:cNvSpPr>
              <p:nvPr/>
            </p:nvSpPr>
            <p:spPr bwMode="auto">
              <a:xfrm>
                <a:off x="3547" y="2875"/>
                <a:ext cx="8" cy="32"/>
              </a:xfrm>
              <a:custGeom>
                <a:avLst/>
                <a:gdLst>
                  <a:gd name="T0" fmla="*/ 8 w 8"/>
                  <a:gd name="T1" fmla="*/ 31 h 32"/>
                  <a:gd name="T2" fmla="*/ 8 w 8"/>
                  <a:gd name="T3" fmla="*/ 0 h 32"/>
                  <a:gd name="T4" fmla="*/ 0 w 8"/>
                  <a:gd name="T5" fmla="*/ 3 h 32"/>
                  <a:gd name="T6" fmla="*/ 0 w 8"/>
                  <a:gd name="T7" fmla="*/ 32 h 32"/>
                  <a:gd name="T8" fmla="*/ 5 w 8"/>
                  <a:gd name="T9" fmla="*/ 32 h 32"/>
                  <a:gd name="T10" fmla="*/ 8 w 8"/>
                  <a:gd name="T11" fmla="*/ 3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2"/>
                  <a:gd name="T20" fmla="*/ 8 w 8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2">
                    <a:moveTo>
                      <a:pt x="8" y="31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0" y="32"/>
                    </a:lnTo>
                    <a:lnTo>
                      <a:pt x="5" y="32"/>
                    </a:lnTo>
                    <a:lnTo>
                      <a:pt x="8" y="3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2" name="Freeform 1481"/>
              <p:cNvSpPr>
                <a:spLocks/>
              </p:cNvSpPr>
              <p:nvPr/>
            </p:nvSpPr>
            <p:spPr bwMode="auto">
              <a:xfrm>
                <a:off x="3527" y="2192"/>
                <a:ext cx="20" cy="23"/>
              </a:xfrm>
              <a:custGeom>
                <a:avLst/>
                <a:gdLst>
                  <a:gd name="T0" fmla="*/ 20 w 20"/>
                  <a:gd name="T1" fmla="*/ 23 h 23"/>
                  <a:gd name="T2" fmla="*/ 20 w 20"/>
                  <a:gd name="T3" fmla="*/ 0 h 23"/>
                  <a:gd name="T4" fmla="*/ 19 w 20"/>
                  <a:gd name="T5" fmla="*/ 0 h 23"/>
                  <a:gd name="T6" fmla="*/ 11 w 20"/>
                  <a:gd name="T7" fmla="*/ 0 h 23"/>
                  <a:gd name="T8" fmla="*/ 5 w 20"/>
                  <a:gd name="T9" fmla="*/ 3 h 23"/>
                  <a:gd name="T10" fmla="*/ 0 w 20"/>
                  <a:gd name="T11" fmla="*/ 9 h 23"/>
                  <a:gd name="T12" fmla="*/ 8 w 20"/>
                  <a:gd name="T13" fmla="*/ 19 h 23"/>
                  <a:gd name="T14" fmla="*/ 17 w 20"/>
                  <a:gd name="T15" fmla="*/ 23 h 23"/>
                  <a:gd name="T16" fmla="*/ 20 w 20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3"/>
                  <a:gd name="T29" fmla="*/ 20 w 2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3">
                    <a:moveTo>
                      <a:pt x="20" y="23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  <a:lnTo>
                      <a:pt x="8" y="19"/>
                    </a:lnTo>
                    <a:lnTo>
                      <a:pt x="17" y="23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3" name="Freeform 1482"/>
              <p:cNvSpPr>
                <a:spLocks/>
              </p:cNvSpPr>
              <p:nvPr/>
            </p:nvSpPr>
            <p:spPr bwMode="auto">
              <a:xfrm>
                <a:off x="3527" y="2192"/>
                <a:ext cx="20" cy="23"/>
              </a:xfrm>
              <a:custGeom>
                <a:avLst/>
                <a:gdLst>
                  <a:gd name="T0" fmla="*/ 20 w 20"/>
                  <a:gd name="T1" fmla="*/ 23 h 23"/>
                  <a:gd name="T2" fmla="*/ 20 w 20"/>
                  <a:gd name="T3" fmla="*/ 0 h 23"/>
                  <a:gd name="T4" fmla="*/ 19 w 20"/>
                  <a:gd name="T5" fmla="*/ 0 h 23"/>
                  <a:gd name="T6" fmla="*/ 11 w 20"/>
                  <a:gd name="T7" fmla="*/ 0 h 23"/>
                  <a:gd name="T8" fmla="*/ 5 w 20"/>
                  <a:gd name="T9" fmla="*/ 3 h 23"/>
                  <a:gd name="T10" fmla="*/ 0 w 20"/>
                  <a:gd name="T11" fmla="*/ 9 h 23"/>
                  <a:gd name="T12" fmla="*/ 8 w 20"/>
                  <a:gd name="T13" fmla="*/ 19 h 23"/>
                  <a:gd name="T14" fmla="*/ 17 w 20"/>
                  <a:gd name="T15" fmla="*/ 23 h 23"/>
                  <a:gd name="T16" fmla="*/ 20 w 20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3"/>
                  <a:gd name="T29" fmla="*/ 20 w 2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3">
                    <a:moveTo>
                      <a:pt x="20" y="23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  <a:lnTo>
                      <a:pt x="8" y="19"/>
                    </a:lnTo>
                    <a:lnTo>
                      <a:pt x="17" y="23"/>
                    </a:lnTo>
                    <a:lnTo>
                      <a:pt x="20" y="2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4" name="Freeform 1483"/>
              <p:cNvSpPr>
                <a:spLocks/>
              </p:cNvSpPr>
              <p:nvPr/>
            </p:nvSpPr>
            <p:spPr bwMode="auto">
              <a:xfrm>
                <a:off x="3469" y="2448"/>
                <a:ext cx="78" cy="124"/>
              </a:xfrm>
              <a:custGeom>
                <a:avLst/>
                <a:gdLst>
                  <a:gd name="T0" fmla="*/ 78 w 78"/>
                  <a:gd name="T1" fmla="*/ 124 h 124"/>
                  <a:gd name="T2" fmla="*/ 78 w 78"/>
                  <a:gd name="T3" fmla="*/ 10 h 124"/>
                  <a:gd name="T4" fmla="*/ 74 w 78"/>
                  <a:gd name="T5" fmla="*/ 9 h 124"/>
                  <a:gd name="T6" fmla="*/ 62 w 78"/>
                  <a:gd name="T7" fmla="*/ 1 h 124"/>
                  <a:gd name="T8" fmla="*/ 49 w 78"/>
                  <a:gd name="T9" fmla="*/ 0 h 124"/>
                  <a:gd name="T10" fmla="*/ 11 w 78"/>
                  <a:gd name="T11" fmla="*/ 40 h 124"/>
                  <a:gd name="T12" fmla="*/ 17 w 78"/>
                  <a:gd name="T13" fmla="*/ 41 h 124"/>
                  <a:gd name="T14" fmla="*/ 22 w 78"/>
                  <a:gd name="T15" fmla="*/ 43 h 124"/>
                  <a:gd name="T16" fmla="*/ 22 w 78"/>
                  <a:gd name="T17" fmla="*/ 49 h 124"/>
                  <a:gd name="T18" fmla="*/ 17 w 78"/>
                  <a:gd name="T19" fmla="*/ 52 h 124"/>
                  <a:gd name="T20" fmla="*/ 8 w 78"/>
                  <a:gd name="T21" fmla="*/ 49 h 124"/>
                  <a:gd name="T22" fmla="*/ 0 w 78"/>
                  <a:gd name="T23" fmla="*/ 49 h 124"/>
                  <a:gd name="T24" fmla="*/ 2 w 78"/>
                  <a:gd name="T25" fmla="*/ 53 h 124"/>
                  <a:gd name="T26" fmla="*/ 6 w 78"/>
                  <a:gd name="T27" fmla="*/ 64 h 124"/>
                  <a:gd name="T28" fmla="*/ 6 w 78"/>
                  <a:gd name="T29" fmla="*/ 67 h 124"/>
                  <a:gd name="T30" fmla="*/ 8 w 78"/>
                  <a:gd name="T31" fmla="*/ 70 h 124"/>
                  <a:gd name="T32" fmla="*/ 15 w 78"/>
                  <a:gd name="T33" fmla="*/ 76 h 124"/>
                  <a:gd name="T34" fmla="*/ 29 w 78"/>
                  <a:gd name="T35" fmla="*/ 83 h 124"/>
                  <a:gd name="T36" fmla="*/ 34 w 78"/>
                  <a:gd name="T37" fmla="*/ 83 h 124"/>
                  <a:gd name="T38" fmla="*/ 42 w 78"/>
                  <a:gd name="T39" fmla="*/ 80 h 124"/>
                  <a:gd name="T40" fmla="*/ 62 w 78"/>
                  <a:gd name="T41" fmla="*/ 101 h 124"/>
                  <a:gd name="T42" fmla="*/ 77 w 78"/>
                  <a:gd name="T43" fmla="*/ 124 h 124"/>
                  <a:gd name="T44" fmla="*/ 78 w 78"/>
                  <a:gd name="T45" fmla="*/ 124 h 1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124"/>
                  <a:gd name="T71" fmla="*/ 78 w 78"/>
                  <a:gd name="T72" fmla="*/ 124 h 1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124">
                    <a:moveTo>
                      <a:pt x="78" y="124"/>
                    </a:moveTo>
                    <a:lnTo>
                      <a:pt x="78" y="10"/>
                    </a:lnTo>
                    <a:lnTo>
                      <a:pt x="74" y="9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11" y="40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2" y="49"/>
                    </a:lnTo>
                    <a:lnTo>
                      <a:pt x="17" y="52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6" y="64"/>
                    </a:lnTo>
                    <a:lnTo>
                      <a:pt x="6" y="67"/>
                    </a:lnTo>
                    <a:lnTo>
                      <a:pt x="8" y="70"/>
                    </a:lnTo>
                    <a:lnTo>
                      <a:pt x="15" y="76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42" y="80"/>
                    </a:lnTo>
                    <a:lnTo>
                      <a:pt x="62" y="101"/>
                    </a:lnTo>
                    <a:lnTo>
                      <a:pt x="77" y="124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5" name="Freeform 1484"/>
              <p:cNvSpPr>
                <a:spLocks/>
              </p:cNvSpPr>
              <p:nvPr/>
            </p:nvSpPr>
            <p:spPr bwMode="auto">
              <a:xfrm>
                <a:off x="3469" y="2448"/>
                <a:ext cx="78" cy="124"/>
              </a:xfrm>
              <a:custGeom>
                <a:avLst/>
                <a:gdLst>
                  <a:gd name="T0" fmla="*/ 78 w 78"/>
                  <a:gd name="T1" fmla="*/ 124 h 124"/>
                  <a:gd name="T2" fmla="*/ 78 w 78"/>
                  <a:gd name="T3" fmla="*/ 10 h 124"/>
                  <a:gd name="T4" fmla="*/ 74 w 78"/>
                  <a:gd name="T5" fmla="*/ 9 h 124"/>
                  <a:gd name="T6" fmla="*/ 62 w 78"/>
                  <a:gd name="T7" fmla="*/ 1 h 124"/>
                  <a:gd name="T8" fmla="*/ 49 w 78"/>
                  <a:gd name="T9" fmla="*/ 0 h 124"/>
                  <a:gd name="T10" fmla="*/ 11 w 78"/>
                  <a:gd name="T11" fmla="*/ 40 h 124"/>
                  <a:gd name="T12" fmla="*/ 17 w 78"/>
                  <a:gd name="T13" fmla="*/ 41 h 124"/>
                  <a:gd name="T14" fmla="*/ 22 w 78"/>
                  <a:gd name="T15" fmla="*/ 43 h 124"/>
                  <a:gd name="T16" fmla="*/ 22 w 78"/>
                  <a:gd name="T17" fmla="*/ 49 h 124"/>
                  <a:gd name="T18" fmla="*/ 17 w 78"/>
                  <a:gd name="T19" fmla="*/ 52 h 124"/>
                  <a:gd name="T20" fmla="*/ 8 w 78"/>
                  <a:gd name="T21" fmla="*/ 49 h 124"/>
                  <a:gd name="T22" fmla="*/ 0 w 78"/>
                  <a:gd name="T23" fmla="*/ 49 h 124"/>
                  <a:gd name="T24" fmla="*/ 2 w 78"/>
                  <a:gd name="T25" fmla="*/ 53 h 124"/>
                  <a:gd name="T26" fmla="*/ 6 w 78"/>
                  <a:gd name="T27" fmla="*/ 64 h 124"/>
                  <a:gd name="T28" fmla="*/ 6 w 78"/>
                  <a:gd name="T29" fmla="*/ 67 h 124"/>
                  <a:gd name="T30" fmla="*/ 8 w 78"/>
                  <a:gd name="T31" fmla="*/ 70 h 124"/>
                  <a:gd name="T32" fmla="*/ 15 w 78"/>
                  <a:gd name="T33" fmla="*/ 76 h 124"/>
                  <a:gd name="T34" fmla="*/ 29 w 78"/>
                  <a:gd name="T35" fmla="*/ 83 h 124"/>
                  <a:gd name="T36" fmla="*/ 34 w 78"/>
                  <a:gd name="T37" fmla="*/ 83 h 124"/>
                  <a:gd name="T38" fmla="*/ 42 w 78"/>
                  <a:gd name="T39" fmla="*/ 80 h 124"/>
                  <a:gd name="T40" fmla="*/ 62 w 78"/>
                  <a:gd name="T41" fmla="*/ 101 h 124"/>
                  <a:gd name="T42" fmla="*/ 77 w 78"/>
                  <a:gd name="T43" fmla="*/ 124 h 124"/>
                  <a:gd name="T44" fmla="*/ 78 w 78"/>
                  <a:gd name="T45" fmla="*/ 124 h 1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124"/>
                  <a:gd name="T71" fmla="*/ 78 w 78"/>
                  <a:gd name="T72" fmla="*/ 124 h 1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124">
                    <a:moveTo>
                      <a:pt x="78" y="124"/>
                    </a:moveTo>
                    <a:lnTo>
                      <a:pt x="78" y="10"/>
                    </a:lnTo>
                    <a:lnTo>
                      <a:pt x="74" y="9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11" y="40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2" y="49"/>
                    </a:lnTo>
                    <a:lnTo>
                      <a:pt x="17" y="52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6" y="64"/>
                    </a:lnTo>
                    <a:lnTo>
                      <a:pt x="6" y="67"/>
                    </a:lnTo>
                    <a:lnTo>
                      <a:pt x="8" y="70"/>
                    </a:lnTo>
                    <a:lnTo>
                      <a:pt x="15" y="76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42" y="80"/>
                    </a:lnTo>
                    <a:lnTo>
                      <a:pt x="62" y="101"/>
                    </a:lnTo>
                    <a:lnTo>
                      <a:pt x="77" y="124"/>
                    </a:lnTo>
                    <a:lnTo>
                      <a:pt x="78" y="12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6" name="Freeform 1485"/>
              <p:cNvSpPr>
                <a:spLocks/>
              </p:cNvSpPr>
              <p:nvPr/>
            </p:nvSpPr>
            <p:spPr bwMode="auto">
              <a:xfrm>
                <a:off x="3498" y="2878"/>
                <a:ext cx="49" cy="31"/>
              </a:xfrm>
              <a:custGeom>
                <a:avLst/>
                <a:gdLst>
                  <a:gd name="T0" fmla="*/ 49 w 49"/>
                  <a:gd name="T1" fmla="*/ 29 h 31"/>
                  <a:gd name="T2" fmla="*/ 49 w 49"/>
                  <a:gd name="T3" fmla="*/ 0 h 31"/>
                  <a:gd name="T4" fmla="*/ 0 w 49"/>
                  <a:gd name="T5" fmla="*/ 20 h 31"/>
                  <a:gd name="T6" fmla="*/ 8 w 49"/>
                  <a:gd name="T7" fmla="*/ 25 h 31"/>
                  <a:gd name="T8" fmla="*/ 17 w 49"/>
                  <a:gd name="T9" fmla="*/ 29 h 31"/>
                  <a:gd name="T10" fmla="*/ 36 w 49"/>
                  <a:gd name="T11" fmla="*/ 31 h 31"/>
                  <a:gd name="T12" fmla="*/ 49 w 49"/>
                  <a:gd name="T13" fmla="*/ 29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31"/>
                  <a:gd name="T23" fmla="*/ 49 w 4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31">
                    <a:moveTo>
                      <a:pt x="49" y="29"/>
                    </a:moveTo>
                    <a:lnTo>
                      <a:pt x="49" y="0"/>
                    </a:lnTo>
                    <a:lnTo>
                      <a:pt x="0" y="20"/>
                    </a:lnTo>
                    <a:lnTo>
                      <a:pt x="8" y="25"/>
                    </a:lnTo>
                    <a:lnTo>
                      <a:pt x="17" y="29"/>
                    </a:lnTo>
                    <a:lnTo>
                      <a:pt x="36" y="31"/>
                    </a:ln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7" name="Freeform 1486"/>
              <p:cNvSpPr>
                <a:spLocks/>
              </p:cNvSpPr>
              <p:nvPr/>
            </p:nvSpPr>
            <p:spPr bwMode="auto">
              <a:xfrm>
                <a:off x="3498" y="2878"/>
                <a:ext cx="49" cy="31"/>
              </a:xfrm>
              <a:custGeom>
                <a:avLst/>
                <a:gdLst>
                  <a:gd name="T0" fmla="*/ 49 w 49"/>
                  <a:gd name="T1" fmla="*/ 29 h 31"/>
                  <a:gd name="T2" fmla="*/ 49 w 49"/>
                  <a:gd name="T3" fmla="*/ 0 h 31"/>
                  <a:gd name="T4" fmla="*/ 0 w 49"/>
                  <a:gd name="T5" fmla="*/ 20 h 31"/>
                  <a:gd name="T6" fmla="*/ 8 w 49"/>
                  <a:gd name="T7" fmla="*/ 25 h 31"/>
                  <a:gd name="T8" fmla="*/ 17 w 49"/>
                  <a:gd name="T9" fmla="*/ 29 h 31"/>
                  <a:gd name="T10" fmla="*/ 36 w 49"/>
                  <a:gd name="T11" fmla="*/ 31 h 31"/>
                  <a:gd name="T12" fmla="*/ 49 w 49"/>
                  <a:gd name="T13" fmla="*/ 29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31"/>
                  <a:gd name="T23" fmla="*/ 49 w 4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31">
                    <a:moveTo>
                      <a:pt x="49" y="29"/>
                    </a:moveTo>
                    <a:lnTo>
                      <a:pt x="49" y="0"/>
                    </a:lnTo>
                    <a:lnTo>
                      <a:pt x="0" y="20"/>
                    </a:lnTo>
                    <a:lnTo>
                      <a:pt x="8" y="25"/>
                    </a:lnTo>
                    <a:lnTo>
                      <a:pt x="17" y="29"/>
                    </a:lnTo>
                    <a:lnTo>
                      <a:pt x="36" y="31"/>
                    </a:lnTo>
                    <a:lnTo>
                      <a:pt x="49" y="2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8" name="Freeform 1487"/>
              <p:cNvSpPr>
                <a:spLocks/>
              </p:cNvSpPr>
              <p:nvPr/>
            </p:nvSpPr>
            <p:spPr bwMode="auto">
              <a:xfrm>
                <a:off x="3667" y="1820"/>
                <a:ext cx="25" cy="35"/>
              </a:xfrm>
              <a:custGeom>
                <a:avLst/>
                <a:gdLst>
                  <a:gd name="T0" fmla="*/ 4 w 25"/>
                  <a:gd name="T1" fmla="*/ 0 h 35"/>
                  <a:gd name="T2" fmla="*/ 19 w 25"/>
                  <a:gd name="T3" fmla="*/ 3 h 35"/>
                  <a:gd name="T4" fmla="*/ 24 w 25"/>
                  <a:gd name="T5" fmla="*/ 6 h 35"/>
                  <a:gd name="T6" fmla="*/ 25 w 25"/>
                  <a:gd name="T7" fmla="*/ 11 h 35"/>
                  <a:gd name="T8" fmla="*/ 25 w 25"/>
                  <a:gd name="T9" fmla="*/ 22 h 35"/>
                  <a:gd name="T10" fmla="*/ 22 w 25"/>
                  <a:gd name="T11" fmla="*/ 35 h 35"/>
                  <a:gd name="T12" fmla="*/ 11 w 25"/>
                  <a:gd name="T13" fmla="*/ 32 h 35"/>
                  <a:gd name="T14" fmla="*/ 4 w 25"/>
                  <a:gd name="T15" fmla="*/ 25 h 35"/>
                  <a:gd name="T16" fmla="*/ 0 w 25"/>
                  <a:gd name="T17" fmla="*/ 12 h 35"/>
                  <a:gd name="T18" fmla="*/ 0 w 25"/>
                  <a:gd name="T19" fmla="*/ 6 h 35"/>
                  <a:gd name="T20" fmla="*/ 4 w 25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35"/>
                  <a:gd name="T35" fmla="*/ 25 w 25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35">
                    <a:moveTo>
                      <a:pt x="4" y="0"/>
                    </a:moveTo>
                    <a:lnTo>
                      <a:pt x="19" y="3"/>
                    </a:lnTo>
                    <a:lnTo>
                      <a:pt x="24" y="6"/>
                    </a:lnTo>
                    <a:lnTo>
                      <a:pt x="25" y="11"/>
                    </a:lnTo>
                    <a:lnTo>
                      <a:pt x="25" y="22"/>
                    </a:lnTo>
                    <a:lnTo>
                      <a:pt x="22" y="35"/>
                    </a:lnTo>
                    <a:lnTo>
                      <a:pt x="11" y="32"/>
                    </a:lnTo>
                    <a:lnTo>
                      <a:pt x="4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9" name="Freeform 1488"/>
              <p:cNvSpPr>
                <a:spLocks/>
              </p:cNvSpPr>
              <p:nvPr/>
            </p:nvSpPr>
            <p:spPr bwMode="auto">
              <a:xfrm>
                <a:off x="3667" y="1820"/>
                <a:ext cx="25" cy="35"/>
              </a:xfrm>
              <a:custGeom>
                <a:avLst/>
                <a:gdLst>
                  <a:gd name="T0" fmla="*/ 4 w 25"/>
                  <a:gd name="T1" fmla="*/ 0 h 35"/>
                  <a:gd name="T2" fmla="*/ 19 w 25"/>
                  <a:gd name="T3" fmla="*/ 3 h 35"/>
                  <a:gd name="T4" fmla="*/ 24 w 25"/>
                  <a:gd name="T5" fmla="*/ 6 h 35"/>
                  <a:gd name="T6" fmla="*/ 25 w 25"/>
                  <a:gd name="T7" fmla="*/ 11 h 35"/>
                  <a:gd name="T8" fmla="*/ 25 w 25"/>
                  <a:gd name="T9" fmla="*/ 22 h 35"/>
                  <a:gd name="T10" fmla="*/ 22 w 25"/>
                  <a:gd name="T11" fmla="*/ 35 h 35"/>
                  <a:gd name="T12" fmla="*/ 11 w 25"/>
                  <a:gd name="T13" fmla="*/ 32 h 35"/>
                  <a:gd name="T14" fmla="*/ 4 w 25"/>
                  <a:gd name="T15" fmla="*/ 25 h 35"/>
                  <a:gd name="T16" fmla="*/ 0 w 25"/>
                  <a:gd name="T17" fmla="*/ 12 h 35"/>
                  <a:gd name="T18" fmla="*/ 0 w 25"/>
                  <a:gd name="T19" fmla="*/ 6 h 35"/>
                  <a:gd name="T20" fmla="*/ 4 w 25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35"/>
                  <a:gd name="T35" fmla="*/ 25 w 25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35">
                    <a:moveTo>
                      <a:pt x="4" y="0"/>
                    </a:moveTo>
                    <a:lnTo>
                      <a:pt x="19" y="3"/>
                    </a:lnTo>
                    <a:lnTo>
                      <a:pt x="24" y="6"/>
                    </a:lnTo>
                    <a:lnTo>
                      <a:pt x="25" y="11"/>
                    </a:lnTo>
                    <a:lnTo>
                      <a:pt x="25" y="22"/>
                    </a:lnTo>
                    <a:lnTo>
                      <a:pt x="22" y="35"/>
                    </a:lnTo>
                    <a:lnTo>
                      <a:pt x="11" y="32"/>
                    </a:lnTo>
                    <a:lnTo>
                      <a:pt x="4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0" name="Freeform 1489"/>
              <p:cNvSpPr>
                <a:spLocks/>
              </p:cNvSpPr>
              <p:nvPr/>
            </p:nvSpPr>
            <p:spPr bwMode="auto">
              <a:xfrm>
                <a:off x="3866" y="2002"/>
                <a:ext cx="37" cy="76"/>
              </a:xfrm>
              <a:custGeom>
                <a:avLst/>
                <a:gdLst>
                  <a:gd name="T0" fmla="*/ 18 w 37"/>
                  <a:gd name="T1" fmla="*/ 76 h 76"/>
                  <a:gd name="T2" fmla="*/ 17 w 37"/>
                  <a:gd name="T3" fmla="*/ 67 h 76"/>
                  <a:gd name="T4" fmla="*/ 14 w 37"/>
                  <a:gd name="T5" fmla="*/ 61 h 76"/>
                  <a:gd name="T6" fmla="*/ 0 w 37"/>
                  <a:gd name="T7" fmla="*/ 53 h 76"/>
                  <a:gd name="T8" fmla="*/ 12 w 37"/>
                  <a:gd name="T9" fmla="*/ 36 h 76"/>
                  <a:gd name="T10" fmla="*/ 9 w 37"/>
                  <a:gd name="T11" fmla="*/ 33 h 76"/>
                  <a:gd name="T12" fmla="*/ 0 w 37"/>
                  <a:gd name="T13" fmla="*/ 24 h 76"/>
                  <a:gd name="T14" fmla="*/ 18 w 37"/>
                  <a:gd name="T15" fmla="*/ 15 h 76"/>
                  <a:gd name="T16" fmla="*/ 35 w 37"/>
                  <a:gd name="T17" fmla="*/ 0 h 76"/>
                  <a:gd name="T18" fmla="*/ 37 w 37"/>
                  <a:gd name="T19" fmla="*/ 16 h 76"/>
                  <a:gd name="T20" fmla="*/ 35 w 37"/>
                  <a:gd name="T21" fmla="*/ 43 h 76"/>
                  <a:gd name="T22" fmla="*/ 29 w 37"/>
                  <a:gd name="T23" fmla="*/ 66 h 76"/>
                  <a:gd name="T24" fmla="*/ 25 w 37"/>
                  <a:gd name="T25" fmla="*/ 73 h 76"/>
                  <a:gd name="T26" fmla="*/ 18 w 37"/>
                  <a:gd name="T27" fmla="*/ 76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76"/>
                  <a:gd name="T44" fmla="*/ 37 w 37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76">
                    <a:moveTo>
                      <a:pt x="18" y="76"/>
                    </a:moveTo>
                    <a:lnTo>
                      <a:pt x="17" y="67"/>
                    </a:lnTo>
                    <a:lnTo>
                      <a:pt x="14" y="61"/>
                    </a:lnTo>
                    <a:lnTo>
                      <a:pt x="0" y="53"/>
                    </a:lnTo>
                    <a:lnTo>
                      <a:pt x="12" y="36"/>
                    </a:lnTo>
                    <a:lnTo>
                      <a:pt x="9" y="33"/>
                    </a:lnTo>
                    <a:lnTo>
                      <a:pt x="0" y="24"/>
                    </a:lnTo>
                    <a:lnTo>
                      <a:pt x="18" y="15"/>
                    </a:lnTo>
                    <a:lnTo>
                      <a:pt x="35" y="0"/>
                    </a:lnTo>
                    <a:lnTo>
                      <a:pt x="37" y="16"/>
                    </a:lnTo>
                    <a:lnTo>
                      <a:pt x="35" y="43"/>
                    </a:lnTo>
                    <a:lnTo>
                      <a:pt x="29" y="66"/>
                    </a:lnTo>
                    <a:lnTo>
                      <a:pt x="25" y="73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1" name="Freeform 1490"/>
              <p:cNvSpPr>
                <a:spLocks/>
              </p:cNvSpPr>
              <p:nvPr/>
            </p:nvSpPr>
            <p:spPr bwMode="auto">
              <a:xfrm>
                <a:off x="3866" y="2002"/>
                <a:ext cx="37" cy="76"/>
              </a:xfrm>
              <a:custGeom>
                <a:avLst/>
                <a:gdLst>
                  <a:gd name="T0" fmla="*/ 18 w 37"/>
                  <a:gd name="T1" fmla="*/ 76 h 76"/>
                  <a:gd name="T2" fmla="*/ 17 w 37"/>
                  <a:gd name="T3" fmla="*/ 67 h 76"/>
                  <a:gd name="T4" fmla="*/ 14 w 37"/>
                  <a:gd name="T5" fmla="*/ 61 h 76"/>
                  <a:gd name="T6" fmla="*/ 0 w 37"/>
                  <a:gd name="T7" fmla="*/ 53 h 76"/>
                  <a:gd name="T8" fmla="*/ 12 w 37"/>
                  <a:gd name="T9" fmla="*/ 36 h 76"/>
                  <a:gd name="T10" fmla="*/ 9 w 37"/>
                  <a:gd name="T11" fmla="*/ 33 h 76"/>
                  <a:gd name="T12" fmla="*/ 0 w 37"/>
                  <a:gd name="T13" fmla="*/ 24 h 76"/>
                  <a:gd name="T14" fmla="*/ 18 w 37"/>
                  <a:gd name="T15" fmla="*/ 15 h 76"/>
                  <a:gd name="T16" fmla="*/ 35 w 37"/>
                  <a:gd name="T17" fmla="*/ 0 h 76"/>
                  <a:gd name="T18" fmla="*/ 37 w 37"/>
                  <a:gd name="T19" fmla="*/ 16 h 76"/>
                  <a:gd name="T20" fmla="*/ 35 w 37"/>
                  <a:gd name="T21" fmla="*/ 43 h 76"/>
                  <a:gd name="T22" fmla="*/ 29 w 37"/>
                  <a:gd name="T23" fmla="*/ 66 h 76"/>
                  <a:gd name="T24" fmla="*/ 25 w 37"/>
                  <a:gd name="T25" fmla="*/ 73 h 76"/>
                  <a:gd name="T26" fmla="*/ 18 w 37"/>
                  <a:gd name="T27" fmla="*/ 76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76"/>
                  <a:gd name="T44" fmla="*/ 37 w 37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76">
                    <a:moveTo>
                      <a:pt x="18" y="76"/>
                    </a:moveTo>
                    <a:lnTo>
                      <a:pt x="17" y="67"/>
                    </a:lnTo>
                    <a:lnTo>
                      <a:pt x="14" y="61"/>
                    </a:lnTo>
                    <a:lnTo>
                      <a:pt x="0" y="53"/>
                    </a:lnTo>
                    <a:lnTo>
                      <a:pt x="12" y="36"/>
                    </a:lnTo>
                    <a:lnTo>
                      <a:pt x="9" y="33"/>
                    </a:lnTo>
                    <a:lnTo>
                      <a:pt x="0" y="24"/>
                    </a:lnTo>
                    <a:lnTo>
                      <a:pt x="18" y="15"/>
                    </a:lnTo>
                    <a:lnTo>
                      <a:pt x="35" y="0"/>
                    </a:lnTo>
                    <a:lnTo>
                      <a:pt x="37" y="16"/>
                    </a:lnTo>
                    <a:lnTo>
                      <a:pt x="35" y="43"/>
                    </a:lnTo>
                    <a:lnTo>
                      <a:pt x="29" y="66"/>
                    </a:lnTo>
                    <a:lnTo>
                      <a:pt x="25" y="73"/>
                    </a:lnTo>
                    <a:lnTo>
                      <a:pt x="18" y="7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2" name="Freeform 1491"/>
              <p:cNvSpPr>
                <a:spLocks/>
              </p:cNvSpPr>
              <p:nvPr/>
            </p:nvSpPr>
            <p:spPr bwMode="auto">
              <a:xfrm>
                <a:off x="3780" y="2126"/>
                <a:ext cx="15" cy="32"/>
              </a:xfrm>
              <a:custGeom>
                <a:avLst/>
                <a:gdLst>
                  <a:gd name="T0" fmla="*/ 15 w 15"/>
                  <a:gd name="T1" fmla="*/ 32 h 32"/>
                  <a:gd name="T2" fmla="*/ 9 w 15"/>
                  <a:gd name="T3" fmla="*/ 32 h 32"/>
                  <a:gd name="T4" fmla="*/ 4 w 15"/>
                  <a:gd name="T5" fmla="*/ 29 h 32"/>
                  <a:gd name="T6" fmla="*/ 0 w 15"/>
                  <a:gd name="T7" fmla="*/ 20 h 32"/>
                  <a:gd name="T8" fmla="*/ 1 w 15"/>
                  <a:gd name="T9" fmla="*/ 9 h 32"/>
                  <a:gd name="T10" fmla="*/ 9 w 15"/>
                  <a:gd name="T11" fmla="*/ 0 h 32"/>
                  <a:gd name="T12" fmla="*/ 14 w 15"/>
                  <a:gd name="T13" fmla="*/ 16 h 32"/>
                  <a:gd name="T14" fmla="*/ 15 w 15"/>
                  <a:gd name="T15" fmla="*/ 25 h 32"/>
                  <a:gd name="T16" fmla="*/ 15 w 15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2"/>
                  <a:gd name="T29" fmla="*/ 15 w 1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2">
                    <a:moveTo>
                      <a:pt x="15" y="32"/>
                    </a:moveTo>
                    <a:lnTo>
                      <a:pt x="9" y="32"/>
                    </a:lnTo>
                    <a:lnTo>
                      <a:pt x="4" y="29"/>
                    </a:lnTo>
                    <a:lnTo>
                      <a:pt x="0" y="20"/>
                    </a:lnTo>
                    <a:lnTo>
                      <a:pt x="1" y="9"/>
                    </a:lnTo>
                    <a:lnTo>
                      <a:pt x="9" y="0"/>
                    </a:lnTo>
                    <a:lnTo>
                      <a:pt x="14" y="16"/>
                    </a:lnTo>
                    <a:lnTo>
                      <a:pt x="15" y="25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3" name="Freeform 1492"/>
              <p:cNvSpPr>
                <a:spLocks/>
              </p:cNvSpPr>
              <p:nvPr/>
            </p:nvSpPr>
            <p:spPr bwMode="auto">
              <a:xfrm>
                <a:off x="3780" y="2126"/>
                <a:ext cx="15" cy="32"/>
              </a:xfrm>
              <a:custGeom>
                <a:avLst/>
                <a:gdLst>
                  <a:gd name="T0" fmla="*/ 15 w 15"/>
                  <a:gd name="T1" fmla="*/ 32 h 32"/>
                  <a:gd name="T2" fmla="*/ 9 w 15"/>
                  <a:gd name="T3" fmla="*/ 32 h 32"/>
                  <a:gd name="T4" fmla="*/ 4 w 15"/>
                  <a:gd name="T5" fmla="*/ 29 h 32"/>
                  <a:gd name="T6" fmla="*/ 0 w 15"/>
                  <a:gd name="T7" fmla="*/ 20 h 32"/>
                  <a:gd name="T8" fmla="*/ 1 w 15"/>
                  <a:gd name="T9" fmla="*/ 9 h 32"/>
                  <a:gd name="T10" fmla="*/ 9 w 15"/>
                  <a:gd name="T11" fmla="*/ 0 h 32"/>
                  <a:gd name="T12" fmla="*/ 14 w 15"/>
                  <a:gd name="T13" fmla="*/ 16 h 32"/>
                  <a:gd name="T14" fmla="*/ 15 w 15"/>
                  <a:gd name="T15" fmla="*/ 25 h 32"/>
                  <a:gd name="T16" fmla="*/ 15 w 15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2"/>
                  <a:gd name="T29" fmla="*/ 15 w 1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2">
                    <a:moveTo>
                      <a:pt x="15" y="32"/>
                    </a:moveTo>
                    <a:lnTo>
                      <a:pt x="9" y="32"/>
                    </a:lnTo>
                    <a:lnTo>
                      <a:pt x="4" y="29"/>
                    </a:lnTo>
                    <a:lnTo>
                      <a:pt x="0" y="20"/>
                    </a:lnTo>
                    <a:lnTo>
                      <a:pt x="1" y="9"/>
                    </a:lnTo>
                    <a:lnTo>
                      <a:pt x="9" y="0"/>
                    </a:lnTo>
                    <a:lnTo>
                      <a:pt x="14" y="16"/>
                    </a:lnTo>
                    <a:lnTo>
                      <a:pt x="15" y="25"/>
                    </a:lnTo>
                    <a:lnTo>
                      <a:pt x="15" y="3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4" name="Freeform 1493"/>
              <p:cNvSpPr>
                <a:spLocks/>
              </p:cNvSpPr>
              <p:nvPr/>
            </p:nvSpPr>
            <p:spPr bwMode="auto">
              <a:xfrm>
                <a:off x="3527" y="2192"/>
                <a:ext cx="40" cy="25"/>
              </a:xfrm>
              <a:custGeom>
                <a:avLst/>
                <a:gdLst>
                  <a:gd name="T0" fmla="*/ 40 w 40"/>
                  <a:gd name="T1" fmla="*/ 25 h 25"/>
                  <a:gd name="T2" fmla="*/ 17 w 40"/>
                  <a:gd name="T3" fmla="*/ 23 h 25"/>
                  <a:gd name="T4" fmla="*/ 8 w 40"/>
                  <a:gd name="T5" fmla="*/ 19 h 25"/>
                  <a:gd name="T6" fmla="*/ 0 w 40"/>
                  <a:gd name="T7" fmla="*/ 9 h 25"/>
                  <a:gd name="T8" fmla="*/ 5 w 40"/>
                  <a:gd name="T9" fmla="*/ 3 h 25"/>
                  <a:gd name="T10" fmla="*/ 11 w 40"/>
                  <a:gd name="T11" fmla="*/ 0 h 25"/>
                  <a:gd name="T12" fmla="*/ 19 w 40"/>
                  <a:gd name="T13" fmla="*/ 0 h 25"/>
                  <a:gd name="T14" fmla="*/ 25 w 40"/>
                  <a:gd name="T15" fmla="*/ 2 h 25"/>
                  <a:gd name="T16" fmla="*/ 36 w 40"/>
                  <a:gd name="T17" fmla="*/ 13 h 25"/>
                  <a:gd name="T18" fmla="*/ 40 w 40"/>
                  <a:gd name="T19" fmla="*/ 19 h 25"/>
                  <a:gd name="T20" fmla="*/ 40 w 40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25"/>
                  <a:gd name="T35" fmla="*/ 40 w 40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25">
                    <a:moveTo>
                      <a:pt x="40" y="25"/>
                    </a:moveTo>
                    <a:lnTo>
                      <a:pt x="17" y="23"/>
                    </a:lnTo>
                    <a:lnTo>
                      <a:pt x="8" y="19"/>
                    </a:lnTo>
                    <a:lnTo>
                      <a:pt x="0" y="9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5" y="2"/>
                    </a:lnTo>
                    <a:lnTo>
                      <a:pt x="36" y="13"/>
                    </a:lnTo>
                    <a:lnTo>
                      <a:pt x="40" y="19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5" name="Freeform 1494"/>
              <p:cNvSpPr>
                <a:spLocks/>
              </p:cNvSpPr>
              <p:nvPr/>
            </p:nvSpPr>
            <p:spPr bwMode="auto">
              <a:xfrm>
                <a:off x="3527" y="2192"/>
                <a:ext cx="40" cy="25"/>
              </a:xfrm>
              <a:custGeom>
                <a:avLst/>
                <a:gdLst>
                  <a:gd name="T0" fmla="*/ 40 w 40"/>
                  <a:gd name="T1" fmla="*/ 25 h 25"/>
                  <a:gd name="T2" fmla="*/ 17 w 40"/>
                  <a:gd name="T3" fmla="*/ 23 h 25"/>
                  <a:gd name="T4" fmla="*/ 8 w 40"/>
                  <a:gd name="T5" fmla="*/ 19 h 25"/>
                  <a:gd name="T6" fmla="*/ 0 w 40"/>
                  <a:gd name="T7" fmla="*/ 9 h 25"/>
                  <a:gd name="T8" fmla="*/ 5 w 40"/>
                  <a:gd name="T9" fmla="*/ 3 h 25"/>
                  <a:gd name="T10" fmla="*/ 11 w 40"/>
                  <a:gd name="T11" fmla="*/ 0 h 25"/>
                  <a:gd name="T12" fmla="*/ 19 w 40"/>
                  <a:gd name="T13" fmla="*/ 0 h 25"/>
                  <a:gd name="T14" fmla="*/ 25 w 40"/>
                  <a:gd name="T15" fmla="*/ 2 h 25"/>
                  <a:gd name="T16" fmla="*/ 36 w 40"/>
                  <a:gd name="T17" fmla="*/ 13 h 25"/>
                  <a:gd name="T18" fmla="*/ 40 w 40"/>
                  <a:gd name="T19" fmla="*/ 19 h 25"/>
                  <a:gd name="T20" fmla="*/ 40 w 40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25"/>
                  <a:gd name="T35" fmla="*/ 40 w 40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25">
                    <a:moveTo>
                      <a:pt x="40" y="25"/>
                    </a:moveTo>
                    <a:lnTo>
                      <a:pt x="17" y="23"/>
                    </a:lnTo>
                    <a:lnTo>
                      <a:pt x="8" y="19"/>
                    </a:lnTo>
                    <a:lnTo>
                      <a:pt x="0" y="9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5" y="2"/>
                    </a:lnTo>
                    <a:lnTo>
                      <a:pt x="36" y="13"/>
                    </a:lnTo>
                    <a:lnTo>
                      <a:pt x="40" y="19"/>
                    </a:lnTo>
                    <a:lnTo>
                      <a:pt x="40" y="2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" name="Freeform 1495"/>
              <p:cNvSpPr>
                <a:spLocks/>
              </p:cNvSpPr>
              <p:nvPr/>
            </p:nvSpPr>
            <p:spPr bwMode="auto">
              <a:xfrm>
                <a:off x="3600" y="2146"/>
                <a:ext cx="55" cy="51"/>
              </a:xfrm>
              <a:custGeom>
                <a:avLst/>
                <a:gdLst>
                  <a:gd name="T0" fmla="*/ 0 w 55"/>
                  <a:gd name="T1" fmla="*/ 51 h 51"/>
                  <a:gd name="T2" fmla="*/ 3 w 55"/>
                  <a:gd name="T3" fmla="*/ 28 h 51"/>
                  <a:gd name="T4" fmla="*/ 6 w 55"/>
                  <a:gd name="T5" fmla="*/ 20 h 51"/>
                  <a:gd name="T6" fmla="*/ 9 w 55"/>
                  <a:gd name="T7" fmla="*/ 14 h 51"/>
                  <a:gd name="T8" fmla="*/ 15 w 55"/>
                  <a:gd name="T9" fmla="*/ 8 h 51"/>
                  <a:gd name="T10" fmla="*/ 24 w 55"/>
                  <a:gd name="T11" fmla="*/ 5 h 51"/>
                  <a:gd name="T12" fmla="*/ 51 w 55"/>
                  <a:gd name="T13" fmla="*/ 0 h 51"/>
                  <a:gd name="T14" fmla="*/ 55 w 55"/>
                  <a:gd name="T15" fmla="*/ 14 h 51"/>
                  <a:gd name="T16" fmla="*/ 55 w 55"/>
                  <a:gd name="T17" fmla="*/ 25 h 51"/>
                  <a:gd name="T18" fmla="*/ 51 w 55"/>
                  <a:gd name="T19" fmla="*/ 34 h 51"/>
                  <a:gd name="T20" fmla="*/ 43 w 55"/>
                  <a:gd name="T21" fmla="*/ 42 h 51"/>
                  <a:gd name="T22" fmla="*/ 34 w 55"/>
                  <a:gd name="T23" fmla="*/ 46 h 51"/>
                  <a:gd name="T24" fmla="*/ 23 w 55"/>
                  <a:gd name="T25" fmla="*/ 49 h 51"/>
                  <a:gd name="T26" fmla="*/ 0 w 55"/>
                  <a:gd name="T27" fmla="*/ 51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51"/>
                  <a:gd name="T44" fmla="*/ 55 w 55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51">
                    <a:moveTo>
                      <a:pt x="0" y="51"/>
                    </a:moveTo>
                    <a:lnTo>
                      <a:pt x="3" y="28"/>
                    </a:lnTo>
                    <a:lnTo>
                      <a:pt x="6" y="20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4" y="5"/>
                    </a:lnTo>
                    <a:lnTo>
                      <a:pt x="51" y="0"/>
                    </a:lnTo>
                    <a:lnTo>
                      <a:pt x="55" y="14"/>
                    </a:lnTo>
                    <a:lnTo>
                      <a:pt x="55" y="25"/>
                    </a:lnTo>
                    <a:lnTo>
                      <a:pt x="51" y="34"/>
                    </a:lnTo>
                    <a:lnTo>
                      <a:pt x="43" y="42"/>
                    </a:lnTo>
                    <a:lnTo>
                      <a:pt x="34" y="46"/>
                    </a:lnTo>
                    <a:lnTo>
                      <a:pt x="23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" name="Freeform 1496"/>
              <p:cNvSpPr>
                <a:spLocks/>
              </p:cNvSpPr>
              <p:nvPr/>
            </p:nvSpPr>
            <p:spPr bwMode="auto">
              <a:xfrm>
                <a:off x="3600" y="2146"/>
                <a:ext cx="55" cy="51"/>
              </a:xfrm>
              <a:custGeom>
                <a:avLst/>
                <a:gdLst>
                  <a:gd name="T0" fmla="*/ 0 w 55"/>
                  <a:gd name="T1" fmla="*/ 51 h 51"/>
                  <a:gd name="T2" fmla="*/ 3 w 55"/>
                  <a:gd name="T3" fmla="*/ 28 h 51"/>
                  <a:gd name="T4" fmla="*/ 6 w 55"/>
                  <a:gd name="T5" fmla="*/ 20 h 51"/>
                  <a:gd name="T6" fmla="*/ 9 w 55"/>
                  <a:gd name="T7" fmla="*/ 14 h 51"/>
                  <a:gd name="T8" fmla="*/ 15 w 55"/>
                  <a:gd name="T9" fmla="*/ 8 h 51"/>
                  <a:gd name="T10" fmla="*/ 24 w 55"/>
                  <a:gd name="T11" fmla="*/ 5 h 51"/>
                  <a:gd name="T12" fmla="*/ 51 w 55"/>
                  <a:gd name="T13" fmla="*/ 0 h 51"/>
                  <a:gd name="T14" fmla="*/ 55 w 55"/>
                  <a:gd name="T15" fmla="*/ 14 h 51"/>
                  <a:gd name="T16" fmla="*/ 55 w 55"/>
                  <a:gd name="T17" fmla="*/ 25 h 51"/>
                  <a:gd name="T18" fmla="*/ 51 w 55"/>
                  <a:gd name="T19" fmla="*/ 34 h 51"/>
                  <a:gd name="T20" fmla="*/ 43 w 55"/>
                  <a:gd name="T21" fmla="*/ 42 h 51"/>
                  <a:gd name="T22" fmla="*/ 34 w 55"/>
                  <a:gd name="T23" fmla="*/ 46 h 51"/>
                  <a:gd name="T24" fmla="*/ 23 w 55"/>
                  <a:gd name="T25" fmla="*/ 49 h 51"/>
                  <a:gd name="T26" fmla="*/ 0 w 55"/>
                  <a:gd name="T27" fmla="*/ 51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51"/>
                  <a:gd name="T44" fmla="*/ 55 w 55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51">
                    <a:moveTo>
                      <a:pt x="0" y="51"/>
                    </a:moveTo>
                    <a:lnTo>
                      <a:pt x="3" y="28"/>
                    </a:lnTo>
                    <a:lnTo>
                      <a:pt x="6" y="20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4" y="5"/>
                    </a:lnTo>
                    <a:lnTo>
                      <a:pt x="51" y="0"/>
                    </a:lnTo>
                    <a:lnTo>
                      <a:pt x="55" y="14"/>
                    </a:lnTo>
                    <a:lnTo>
                      <a:pt x="55" y="25"/>
                    </a:lnTo>
                    <a:lnTo>
                      <a:pt x="51" y="34"/>
                    </a:lnTo>
                    <a:lnTo>
                      <a:pt x="43" y="42"/>
                    </a:lnTo>
                    <a:lnTo>
                      <a:pt x="34" y="46"/>
                    </a:lnTo>
                    <a:lnTo>
                      <a:pt x="23" y="49"/>
                    </a:lnTo>
                    <a:lnTo>
                      <a:pt x="0" y="5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8" name="Freeform 1497"/>
              <p:cNvSpPr>
                <a:spLocks/>
              </p:cNvSpPr>
              <p:nvPr/>
            </p:nvSpPr>
            <p:spPr bwMode="auto">
              <a:xfrm>
                <a:off x="3547" y="2251"/>
                <a:ext cx="17" cy="20"/>
              </a:xfrm>
              <a:custGeom>
                <a:avLst/>
                <a:gdLst>
                  <a:gd name="T0" fmla="*/ 17 w 17"/>
                  <a:gd name="T1" fmla="*/ 20 h 20"/>
                  <a:gd name="T2" fmla="*/ 2 w 17"/>
                  <a:gd name="T3" fmla="*/ 12 h 20"/>
                  <a:gd name="T4" fmla="*/ 0 w 17"/>
                  <a:gd name="T5" fmla="*/ 7 h 20"/>
                  <a:gd name="T6" fmla="*/ 5 w 17"/>
                  <a:gd name="T7" fmla="*/ 0 h 20"/>
                  <a:gd name="T8" fmla="*/ 8 w 17"/>
                  <a:gd name="T9" fmla="*/ 0 h 20"/>
                  <a:gd name="T10" fmla="*/ 11 w 17"/>
                  <a:gd name="T11" fmla="*/ 1 h 20"/>
                  <a:gd name="T12" fmla="*/ 17 w 1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0"/>
                  <a:gd name="T23" fmla="*/ 17 w 1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0">
                    <a:moveTo>
                      <a:pt x="17" y="20"/>
                    </a:moveTo>
                    <a:lnTo>
                      <a:pt x="2" y="12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9" name="Freeform 1498"/>
              <p:cNvSpPr>
                <a:spLocks/>
              </p:cNvSpPr>
              <p:nvPr/>
            </p:nvSpPr>
            <p:spPr bwMode="auto">
              <a:xfrm>
                <a:off x="3547" y="2251"/>
                <a:ext cx="17" cy="20"/>
              </a:xfrm>
              <a:custGeom>
                <a:avLst/>
                <a:gdLst>
                  <a:gd name="T0" fmla="*/ 17 w 17"/>
                  <a:gd name="T1" fmla="*/ 20 h 20"/>
                  <a:gd name="T2" fmla="*/ 2 w 17"/>
                  <a:gd name="T3" fmla="*/ 12 h 20"/>
                  <a:gd name="T4" fmla="*/ 0 w 17"/>
                  <a:gd name="T5" fmla="*/ 7 h 20"/>
                  <a:gd name="T6" fmla="*/ 5 w 17"/>
                  <a:gd name="T7" fmla="*/ 0 h 20"/>
                  <a:gd name="T8" fmla="*/ 8 w 17"/>
                  <a:gd name="T9" fmla="*/ 0 h 20"/>
                  <a:gd name="T10" fmla="*/ 11 w 17"/>
                  <a:gd name="T11" fmla="*/ 1 h 20"/>
                  <a:gd name="T12" fmla="*/ 17 w 1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0"/>
                  <a:gd name="T23" fmla="*/ 17 w 1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0">
                    <a:moveTo>
                      <a:pt x="17" y="20"/>
                    </a:moveTo>
                    <a:lnTo>
                      <a:pt x="2" y="12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7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0" name="Freeform 1499"/>
              <p:cNvSpPr>
                <a:spLocks/>
              </p:cNvSpPr>
              <p:nvPr/>
            </p:nvSpPr>
            <p:spPr bwMode="auto">
              <a:xfrm>
                <a:off x="3561" y="2392"/>
                <a:ext cx="28" cy="28"/>
              </a:xfrm>
              <a:custGeom>
                <a:avLst/>
                <a:gdLst>
                  <a:gd name="T0" fmla="*/ 10 w 28"/>
                  <a:gd name="T1" fmla="*/ 28 h 28"/>
                  <a:gd name="T2" fmla="*/ 13 w 28"/>
                  <a:gd name="T3" fmla="*/ 22 h 28"/>
                  <a:gd name="T4" fmla="*/ 19 w 28"/>
                  <a:gd name="T5" fmla="*/ 14 h 28"/>
                  <a:gd name="T6" fmla="*/ 25 w 28"/>
                  <a:gd name="T7" fmla="*/ 6 h 28"/>
                  <a:gd name="T8" fmla="*/ 28 w 28"/>
                  <a:gd name="T9" fmla="*/ 2 h 28"/>
                  <a:gd name="T10" fmla="*/ 0 w 28"/>
                  <a:gd name="T11" fmla="*/ 0 h 28"/>
                  <a:gd name="T12" fmla="*/ 2 w 28"/>
                  <a:gd name="T13" fmla="*/ 12 h 28"/>
                  <a:gd name="T14" fmla="*/ 3 w 28"/>
                  <a:gd name="T15" fmla="*/ 20 h 28"/>
                  <a:gd name="T16" fmla="*/ 10 w 28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8"/>
                  <a:gd name="T29" fmla="*/ 28 w 28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8">
                    <a:moveTo>
                      <a:pt x="10" y="28"/>
                    </a:moveTo>
                    <a:lnTo>
                      <a:pt x="13" y="22"/>
                    </a:lnTo>
                    <a:lnTo>
                      <a:pt x="19" y="14"/>
                    </a:lnTo>
                    <a:lnTo>
                      <a:pt x="25" y="6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3" y="2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1" name="Freeform 1500"/>
              <p:cNvSpPr>
                <a:spLocks/>
              </p:cNvSpPr>
              <p:nvPr/>
            </p:nvSpPr>
            <p:spPr bwMode="auto">
              <a:xfrm>
                <a:off x="3561" y="2392"/>
                <a:ext cx="28" cy="28"/>
              </a:xfrm>
              <a:custGeom>
                <a:avLst/>
                <a:gdLst>
                  <a:gd name="T0" fmla="*/ 10 w 28"/>
                  <a:gd name="T1" fmla="*/ 28 h 28"/>
                  <a:gd name="T2" fmla="*/ 13 w 28"/>
                  <a:gd name="T3" fmla="*/ 22 h 28"/>
                  <a:gd name="T4" fmla="*/ 19 w 28"/>
                  <a:gd name="T5" fmla="*/ 14 h 28"/>
                  <a:gd name="T6" fmla="*/ 25 w 28"/>
                  <a:gd name="T7" fmla="*/ 6 h 28"/>
                  <a:gd name="T8" fmla="*/ 28 w 28"/>
                  <a:gd name="T9" fmla="*/ 2 h 28"/>
                  <a:gd name="T10" fmla="*/ 0 w 28"/>
                  <a:gd name="T11" fmla="*/ 0 h 28"/>
                  <a:gd name="T12" fmla="*/ 2 w 28"/>
                  <a:gd name="T13" fmla="*/ 12 h 28"/>
                  <a:gd name="T14" fmla="*/ 3 w 28"/>
                  <a:gd name="T15" fmla="*/ 20 h 28"/>
                  <a:gd name="T16" fmla="*/ 10 w 28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28"/>
                  <a:gd name="T29" fmla="*/ 28 w 28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28">
                    <a:moveTo>
                      <a:pt x="10" y="28"/>
                    </a:moveTo>
                    <a:lnTo>
                      <a:pt x="13" y="22"/>
                    </a:lnTo>
                    <a:lnTo>
                      <a:pt x="19" y="14"/>
                    </a:lnTo>
                    <a:lnTo>
                      <a:pt x="25" y="6"/>
                    </a:lnTo>
                    <a:lnTo>
                      <a:pt x="28" y="2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3" y="20"/>
                    </a:lnTo>
                    <a:lnTo>
                      <a:pt x="10" y="2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2" name="Freeform 1501"/>
              <p:cNvSpPr>
                <a:spLocks/>
              </p:cNvSpPr>
              <p:nvPr/>
            </p:nvSpPr>
            <p:spPr bwMode="auto">
              <a:xfrm>
                <a:off x="3612" y="2455"/>
                <a:ext cx="15" cy="20"/>
              </a:xfrm>
              <a:custGeom>
                <a:avLst/>
                <a:gdLst>
                  <a:gd name="T0" fmla="*/ 0 w 15"/>
                  <a:gd name="T1" fmla="*/ 2 h 20"/>
                  <a:gd name="T2" fmla="*/ 6 w 15"/>
                  <a:gd name="T3" fmla="*/ 20 h 20"/>
                  <a:gd name="T4" fmla="*/ 15 w 15"/>
                  <a:gd name="T5" fmla="*/ 5 h 20"/>
                  <a:gd name="T6" fmla="*/ 8 w 15"/>
                  <a:gd name="T7" fmla="*/ 2 h 20"/>
                  <a:gd name="T8" fmla="*/ 3 w 15"/>
                  <a:gd name="T9" fmla="*/ 0 h 20"/>
                  <a:gd name="T10" fmla="*/ 0 w 15"/>
                  <a:gd name="T11" fmla="*/ 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0" y="2"/>
                    </a:moveTo>
                    <a:lnTo>
                      <a:pt x="6" y="20"/>
                    </a:lnTo>
                    <a:lnTo>
                      <a:pt x="15" y="5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3" name="Freeform 1502"/>
              <p:cNvSpPr>
                <a:spLocks/>
              </p:cNvSpPr>
              <p:nvPr/>
            </p:nvSpPr>
            <p:spPr bwMode="auto">
              <a:xfrm>
                <a:off x="3612" y="2455"/>
                <a:ext cx="15" cy="20"/>
              </a:xfrm>
              <a:custGeom>
                <a:avLst/>
                <a:gdLst>
                  <a:gd name="T0" fmla="*/ 0 w 15"/>
                  <a:gd name="T1" fmla="*/ 2 h 20"/>
                  <a:gd name="T2" fmla="*/ 6 w 15"/>
                  <a:gd name="T3" fmla="*/ 20 h 20"/>
                  <a:gd name="T4" fmla="*/ 15 w 15"/>
                  <a:gd name="T5" fmla="*/ 5 h 20"/>
                  <a:gd name="T6" fmla="*/ 8 w 15"/>
                  <a:gd name="T7" fmla="*/ 2 h 20"/>
                  <a:gd name="T8" fmla="*/ 3 w 15"/>
                  <a:gd name="T9" fmla="*/ 0 h 20"/>
                  <a:gd name="T10" fmla="*/ 0 w 15"/>
                  <a:gd name="T11" fmla="*/ 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0" y="2"/>
                    </a:moveTo>
                    <a:lnTo>
                      <a:pt x="6" y="20"/>
                    </a:lnTo>
                    <a:lnTo>
                      <a:pt x="15" y="5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4" name="Freeform 1503"/>
              <p:cNvSpPr>
                <a:spLocks/>
              </p:cNvSpPr>
              <p:nvPr/>
            </p:nvSpPr>
            <p:spPr bwMode="auto">
              <a:xfrm>
                <a:off x="3631" y="2532"/>
                <a:ext cx="29" cy="28"/>
              </a:xfrm>
              <a:custGeom>
                <a:avLst/>
                <a:gdLst>
                  <a:gd name="T0" fmla="*/ 0 w 29"/>
                  <a:gd name="T1" fmla="*/ 26 h 28"/>
                  <a:gd name="T2" fmla="*/ 4 w 29"/>
                  <a:gd name="T3" fmla="*/ 16 h 28"/>
                  <a:gd name="T4" fmla="*/ 7 w 29"/>
                  <a:gd name="T5" fmla="*/ 8 h 28"/>
                  <a:gd name="T6" fmla="*/ 9 w 29"/>
                  <a:gd name="T7" fmla="*/ 0 h 28"/>
                  <a:gd name="T8" fmla="*/ 20 w 29"/>
                  <a:gd name="T9" fmla="*/ 3 h 28"/>
                  <a:gd name="T10" fmla="*/ 29 w 29"/>
                  <a:gd name="T11" fmla="*/ 6 h 28"/>
                  <a:gd name="T12" fmla="*/ 24 w 29"/>
                  <a:gd name="T13" fmla="*/ 17 h 28"/>
                  <a:gd name="T14" fmla="*/ 20 w 29"/>
                  <a:gd name="T15" fmla="*/ 25 h 28"/>
                  <a:gd name="T16" fmla="*/ 12 w 29"/>
                  <a:gd name="T17" fmla="*/ 28 h 28"/>
                  <a:gd name="T18" fmla="*/ 0 w 29"/>
                  <a:gd name="T19" fmla="*/ 26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8"/>
                  <a:gd name="T32" fmla="*/ 29 w 29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8">
                    <a:moveTo>
                      <a:pt x="0" y="26"/>
                    </a:moveTo>
                    <a:lnTo>
                      <a:pt x="4" y="16"/>
                    </a:lnTo>
                    <a:lnTo>
                      <a:pt x="7" y="8"/>
                    </a:lnTo>
                    <a:lnTo>
                      <a:pt x="9" y="0"/>
                    </a:lnTo>
                    <a:lnTo>
                      <a:pt x="20" y="3"/>
                    </a:lnTo>
                    <a:lnTo>
                      <a:pt x="29" y="6"/>
                    </a:lnTo>
                    <a:lnTo>
                      <a:pt x="24" y="17"/>
                    </a:lnTo>
                    <a:lnTo>
                      <a:pt x="20" y="25"/>
                    </a:lnTo>
                    <a:lnTo>
                      <a:pt x="12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5" name="Freeform 1504"/>
              <p:cNvSpPr>
                <a:spLocks/>
              </p:cNvSpPr>
              <p:nvPr/>
            </p:nvSpPr>
            <p:spPr bwMode="auto">
              <a:xfrm>
                <a:off x="3631" y="2532"/>
                <a:ext cx="29" cy="28"/>
              </a:xfrm>
              <a:custGeom>
                <a:avLst/>
                <a:gdLst>
                  <a:gd name="T0" fmla="*/ 0 w 29"/>
                  <a:gd name="T1" fmla="*/ 26 h 28"/>
                  <a:gd name="T2" fmla="*/ 4 w 29"/>
                  <a:gd name="T3" fmla="*/ 16 h 28"/>
                  <a:gd name="T4" fmla="*/ 7 w 29"/>
                  <a:gd name="T5" fmla="*/ 8 h 28"/>
                  <a:gd name="T6" fmla="*/ 9 w 29"/>
                  <a:gd name="T7" fmla="*/ 0 h 28"/>
                  <a:gd name="T8" fmla="*/ 20 w 29"/>
                  <a:gd name="T9" fmla="*/ 3 h 28"/>
                  <a:gd name="T10" fmla="*/ 29 w 29"/>
                  <a:gd name="T11" fmla="*/ 6 h 28"/>
                  <a:gd name="T12" fmla="*/ 24 w 29"/>
                  <a:gd name="T13" fmla="*/ 17 h 28"/>
                  <a:gd name="T14" fmla="*/ 20 w 29"/>
                  <a:gd name="T15" fmla="*/ 25 h 28"/>
                  <a:gd name="T16" fmla="*/ 12 w 29"/>
                  <a:gd name="T17" fmla="*/ 28 h 28"/>
                  <a:gd name="T18" fmla="*/ 0 w 29"/>
                  <a:gd name="T19" fmla="*/ 26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8"/>
                  <a:gd name="T32" fmla="*/ 29 w 29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8">
                    <a:moveTo>
                      <a:pt x="0" y="26"/>
                    </a:moveTo>
                    <a:lnTo>
                      <a:pt x="4" y="16"/>
                    </a:lnTo>
                    <a:lnTo>
                      <a:pt x="7" y="8"/>
                    </a:lnTo>
                    <a:lnTo>
                      <a:pt x="9" y="0"/>
                    </a:lnTo>
                    <a:lnTo>
                      <a:pt x="20" y="3"/>
                    </a:lnTo>
                    <a:lnTo>
                      <a:pt x="29" y="6"/>
                    </a:lnTo>
                    <a:lnTo>
                      <a:pt x="24" y="17"/>
                    </a:lnTo>
                    <a:lnTo>
                      <a:pt x="20" y="25"/>
                    </a:lnTo>
                    <a:lnTo>
                      <a:pt x="12" y="28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6" name="Freeform 1505"/>
              <p:cNvSpPr>
                <a:spLocks/>
              </p:cNvSpPr>
              <p:nvPr/>
            </p:nvSpPr>
            <p:spPr bwMode="auto">
              <a:xfrm>
                <a:off x="3469" y="2448"/>
                <a:ext cx="118" cy="124"/>
              </a:xfrm>
              <a:custGeom>
                <a:avLst/>
                <a:gdLst>
                  <a:gd name="T0" fmla="*/ 112 w 118"/>
                  <a:gd name="T1" fmla="*/ 49 h 124"/>
                  <a:gd name="T2" fmla="*/ 111 w 118"/>
                  <a:gd name="T3" fmla="*/ 36 h 124"/>
                  <a:gd name="T4" fmla="*/ 108 w 118"/>
                  <a:gd name="T5" fmla="*/ 26 h 124"/>
                  <a:gd name="T6" fmla="*/ 97 w 118"/>
                  <a:gd name="T7" fmla="*/ 6 h 124"/>
                  <a:gd name="T8" fmla="*/ 89 w 118"/>
                  <a:gd name="T9" fmla="*/ 4 h 124"/>
                  <a:gd name="T10" fmla="*/ 83 w 118"/>
                  <a:gd name="T11" fmla="*/ 7 h 124"/>
                  <a:gd name="T12" fmla="*/ 78 w 118"/>
                  <a:gd name="T13" fmla="*/ 10 h 124"/>
                  <a:gd name="T14" fmla="*/ 74 w 118"/>
                  <a:gd name="T15" fmla="*/ 9 h 124"/>
                  <a:gd name="T16" fmla="*/ 62 w 118"/>
                  <a:gd name="T17" fmla="*/ 1 h 124"/>
                  <a:gd name="T18" fmla="*/ 49 w 118"/>
                  <a:gd name="T19" fmla="*/ 0 h 124"/>
                  <a:gd name="T20" fmla="*/ 11 w 118"/>
                  <a:gd name="T21" fmla="*/ 40 h 124"/>
                  <a:gd name="T22" fmla="*/ 17 w 118"/>
                  <a:gd name="T23" fmla="*/ 41 h 124"/>
                  <a:gd name="T24" fmla="*/ 22 w 118"/>
                  <a:gd name="T25" fmla="*/ 43 h 124"/>
                  <a:gd name="T26" fmla="*/ 22 w 118"/>
                  <a:gd name="T27" fmla="*/ 49 h 124"/>
                  <a:gd name="T28" fmla="*/ 17 w 118"/>
                  <a:gd name="T29" fmla="*/ 52 h 124"/>
                  <a:gd name="T30" fmla="*/ 8 w 118"/>
                  <a:gd name="T31" fmla="*/ 49 h 124"/>
                  <a:gd name="T32" fmla="*/ 0 w 118"/>
                  <a:gd name="T33" fmla="*/ 49 h 124"/>
                  <a:gd name="T34" fmla="*/ 2 w 118"/>
                  <a:gd name="T35" fmla="*/ 53 h 124"/>
                  <a:gd name="T36" fmla="*/ 6 w 118"/>
                  <a:gd name="T37" fmla="*/ 64 h 124"/>
                  <a:gd name="T38" fmla="*/ 6 w 118"/>
                  <a:gd name="T39" fmla="*/ 67 h 124"/>
                  <a:gd name="T40" fmla="*/ 8 w 118"/>
                  <a:gd name="T41" fmla="*/ 70 h 124"/>
                  <a:gd name="T42" fmla="*/ 15 w 118"/>
                  <a:gd name="T43" fmla="*/ 76 h 124"/>
                  <a:gd name="T44" fmla="*/ 29 w 118"/>
                  <a:gd name="T45" fmla="*/ 83 h 124"/>
                  <a:gd name="T46" fmla="*/ 34 w 118"/>
                  <a:gd name="T47" fmla="*/ 83 h 124"/>
                  <a:gd name="T48" fmla="*/ 42 w 118"/>
                  <a:gd name="T49" fmla="*/ 80 h 124"/>
                  <a:gd name="T50" fmla="*/ 62 w 118"/>
                  <a:gd name="T51" fmla="*/ 101 h 124"/>
                  <a:gd name="T52" fmla="*/ 77 w 118"/>
                  <a:gd name="T53" fmla="*/ 124 h 124"/>
                  <a:gd name="T54" fmla="*/ 118 w 118"/>
                  <a:gd name="T55" fmla="*/ 89 h 124"/>
                  <a:gd name="T56" fmla="*/ 117 w 118"/>
                  <a:gd name="T57" fmla="*/ 78 h 124"/>
                  <a:gd name="T58" fmla="*/ 114 w 118"/>
                  <a:gd name="T59" fmla="*/ 69 h 124"/>
                  <a:gd name="T60" fmla="*/ 111 w 118"/>
                  <a:gd name="T61" fmla="*/ 61 h 124"/>
                  <a:gd name="T62" fmla="*/ 112 w 118"/>
                  <a:gd name="T63" fmla="*/ 49 h 1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24"/>
                  <a:gd name="T98" fmla="*/ 118 w 118"/>
                  <a:gd name="T99" fmla="*/ 124 h 1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24">
                    <a:moveTo>
                      <a:pt x="112" y="49"/>
                    </a:moveTo>
                    <a:lnTo>
                      <a:pt x="111" y="36"/>
                    </a:lnTo>
                    <a:lnTo>
                      <a:pt x="108" y="26"/>
                    </a:lnTo>
                    <a:lnTo>
                      <a:pt x="97" y="6"/>
                    </a:lnTo>
                    <a:lnTo>
                      <a:pt x="89" y="4"/>
                    </a:lnTo>
                    <a:lnTo>
                      <a:pt x="83" y="7"/>
                    </a:lnTo>
                    <a:lnTo>
                      <a:pt x="78" y="10"/>
                    </a:lnTo>
                    <a:lnTo>
                      <a:pt x="74" y="9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11" y="40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2" y="49"/>
                    </a:lnTo>
                    <a:lnTo>
                      <a:pt x="17" y="52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6" y="64"/>
                    </a:lnTo>
                    <a:lnTo>
                      <a:pt x="6" y="67"/>
                    </a:lnTo>
                    <a:lnTo>
                      <a:pt x="8" y="70"/>
                    </a:lnTo>
                    <a:lnTo>
                      <a:pt x="15" y="76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42" y="80"/>
                    </a:lnTo>
                    <a:lnTo>
                      <a:pt x="62" y="101"/>
                    </a:lnTo>
                    <a:lnTo>
                      <a:pt x="77" y="124"/>
                    </a:lnTo>
                    <a:lnTo>
                      <a:pt x="118" y="89"/>
                    </a:lnTo>
                    <a:lnTo>
                      <a:pt x="117" y="78"/>
                    </a:lnTo>
                    <a:lnTo>
                      <a:pt x="114" y="69"/>
                    </a:lnTo>
                    <a:lnTo>
                      <a:pt x="111" y="61"/>
                    </a:lnTo>
                    <a:lnTo>
                      <a:pt x="112" y="4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7" name="Freeform 1506"/>
              <p:cNvSpPr>
                <a:spLocks/>
              </p:cNvSpPr>
              <p:nvPr/>
            </p:nvSpPr>
            <p:spPr bwMode="auto">
              <a:xfrm>
                <a:off x="3469" y="2448"/>
                <a:ext cx="118" cy="124"/>
              </a:xfrm>
              <a:custGeom>
                <a:avLst/>
                <a:gdLst>
                  <a:gd name="T0" fmla="*/ 112 w 118"/>
                  <a:gd name="T1" fmla="*/ 49 h 124"/>
                  <a:gd name="T2" fmla="*/ 111 w 118"/>
                  <a:gd name="T3" fmla="*/ 36 h 124"/>
                  <a:gd name="T4" fmla="*/ 108 w 118"/>
                  <a:gd name="T5" fmla="*/ 26 h 124"/>
                  <a:gd name="T6" fmla="*/ 97 w 118"/>
                  <a:gd name="T7" fmla="*/ 6 h 124"/>
                  <a:gd name="T8" fmla="*/ 89 w 118"/>
                  <a:gd name="T9" fmla="*/ 4 h 124"/>
                  <a:gd name="T10" fmla="*/ 83 w 118"/>
                  <a:gd name="T11" fmla="*/ 7 h 124"/>
                  <a:gd name="T12" fmla="*/ 78 w 118"/>
                  <a:gd name="T13" fmla="*/ 10 h 124"/>
                  <a:gd name="T14" fmla="*/ 74 w 118"/>
                  <a:gd name="T15" fmla="*/ 9 h 124"/>
                  <a:gd name="T16" fmla="*/ 62 w 118"/>
                  <a:gd name="T17" fmla="*/ 1 h 124"/>
                  <a:gd name="T18" fmla="*/ 49 w 118"/>
                  <a:gd name="T19" fmla="*/ 0 h 124"/>
                  <a:gd name="T20" fmla="*/ 11 w 118"/>
                  <a:gd name="T21" fmla="*/ 40 h 124"/>
                  <a:gd name="T22" fmla="*/ 17 w 118"/>
                  <a:gd name="T23" fmla="*/ 41 h 124"/>
                  <a:gd name="T24" fmla="*/ 22 w 118"/>
                  <a:gd name="T25" fmla="*/ 43 h 124"/>
                  <a:gd name="T26" fmla="*/ 22 w 118"/>
                  <a:gd name="T27" fmla="*/ 49 h 124"/>
                  <a:gd name="T28" fmla="*/ 17 w 118"/>
                  <a:gd name="T29" fmla="*/ 52 h 124"/>
                  <a:gd name="T30" fmla="*/ 8 w 118"/>
                  <a:gd name="T31" fmla="*/ 49 h 124"/>
                  <a:gd name="T32" fmla="*/ 0 w 118"/>
                  <a:gd name="T33" fmla="*/ 49 h 124"/>
                  <a:gd name="T34" fmla="*/ 2 w 118"/>
                  <a:gd name="T35" fmla="*/ 53 h 124"/>
                  <a:gd name="T36" fmla="*/ 6 w 118"/>
                  <a:gd name="T37" fmla="*/ 64 h 124"/>
                  <a:gd name="T38" fmla="*/ 6 w 118"/>
                  <a:gd name="T39" fmla="*/ 67 h 124"/>
                  <a:gd name="T40" fmla="*/ 8 w 118"/>
                  <a:gd name="T41" fmla="*/ 70 h 124"/>
                  <a:gd name="T42" fmla="*/ 15 w 118"/>
                  <a:gd name="T43" fmla="*/ 76 h 124"/>
                  <a:gd name="T44" fmla="*/ 29 w 118"/>
                  <a:gd name="T45" fmla="*/ 83 h 124"/>
                  <a:gd name="T46" fmla="*/ 34 w 118"/>
                  <a:gd name="T47" fmla="*/ 83 h 124"/>
                  <a:gd name="T48" fmla="*/ 42 w 118"/>
                  <a:gd name="T49" fmla="*/ 80 h 124"/>
                  <a:gd name="T50" fmla="*/ 62 w 118"/>
                  <a:gd name="T51" fmla="*/ 101 h 124"/>
                  <a:gd name="T52" fmla="*/ 77 w 118"/>
                  <a:gd name="T53" fmla="*/ 124 h 124"/>
                  <a:gd name="T54" fmla="*/ 118 w 118"/>
                  <a:gd name="T55" fmla="*/ 89 h 124"/>
                  <a:gd name="T56" fmla="*/ 117 w 118"/>
                  <a:gd name="T57" fmla="*/ 78 h 124"/>
                  <a:gd name="T58" fmla="*/ 114 w 118"/>
                  <a:gd name="T59" fmla="*/ 69 h 124"/>
                  <a:gd name="T60" fmla="*/ 111 w 118"/>
                  <a:gd name="T61" fmla="*/ 61 h 124"/>
                  <a:gd name="T62" fmla="*/ 112 w 118"/>
                  <a:gd name="T63" fmla="*/ 49 h 1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24"/>
                  <a:gd name="T98" fmla="*/ 118 w 118"/>
                  <a:gd name="T99" fmla="*/ 124 h 1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24">
                    <a:moveTo>
                      <a:pt x="112" y="49"/>
                    </a:moveTo>
                    <a:lnTo>
                      <a:pt x="111" y="36"/>
                    </a:lnTo>
                    <a:lnTo>
                      <a:pt x="108" y="26"/>
                    </a:lnTo>
                    <a:lnTo>
                      <a:pt x="97" y="6"/>
                    </a:lnTo>
                    <a:lnTo>
                      <a:pt x="89" y="4"/>
                    </a:lnTo>
                    <a:lnTo>
                      <a:pt x="83" y="7"/>
                    </a:lnTo>
                    <a:lnTo>
                      <a:pt x="78" y="10"/>
                    </a:lnTo>
                    <a:lnTo>
                      <a:pt x="74" y="9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11" y="40"/>
                    </a:lnTo>
                    <a:lnTo>
                      <a:pt x="17" y="41"/>
                    </a:lnTo>
                    <a:lnTo>
                      <a:pt x="22" y="43"/>
                    </a:lnTo>
                    <a:lnTo>
                      <a:pt x="22" y="49"/>
                    </a:lnTo>
                    <a:lnTo>
                      <a:pt x="17" y="52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6" y="64"/>
                    </a:lnTo>
                    <a:lnTo>
                      <a:pt x="6" y="67"/>
                    </a:lnTo>
                    <a:lnTo>
                      <a:pt x="8" y="70"/>
                    </a:lnTo>
                    <a:lnTo>
                      <a:pt x="15" y="76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42" y="80"/>
                    </a:lnTo>
                    <a:lnTo>
                      <a:pt x="62" y="101"/>
                    </a:lnTo>
                    <a:lnTo>
                      <a:pt x="77" y="124"/>
                    </a:lnTo>
                    <a:lnTo>
                      <a:pt x="118" y="89"/>
                    </a:lnTo>
                    <a:lnTo>
                      <a:pt x="117" y="78"/>
                    </a:lnTo>
                    <a:lnTo>
                      <a:pt x="114" y="69"/>
                    </a:lnTo>
                    <a:lnTo>
                      <a:pt x="111" y="61"/>
                    </a:lnTo>
                    <a:lnTo>
                      <a:pt x="112" y="4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8" name="Freeform 1507"/>
              <p:cNvSpPr>
                <a:spLocks/>
              </p:cNvSpPr>
              <p:nvPr/>
            </p:nvSpPr>
            <p:spPr bwMode="auto">
              <a:xfrm>
                <a:off x="3498" y="2177"/>
                <a:ext cx="459" cy="743"/>
              </a:xfrm>
              <a:custGeom>
                <a:avLst/>
                <a:gdLst>
                  <a:gd name="T0" fmla="*/ 326 w 459"/>
                  <a:gd name="T1" fmla="*/ 357 h 743"/>
                  <a:gd name="T2" fmla="*/ 313 w 459"/>
                  <a:gd name="T3" fmla="*/ 363 h 743"/>
                  <a:gd name="T4" fmla="*/ 300 w 459"/>
                  <a:gd name="T5" fmla="*/ 327 h 743"/>
                  <a:gd name="T6" fmla="*/ 303 w 459"/>
                  <a:gd name="T7" fmla="*/ 269 h 743"/>
                  <a:gd name="T8" fmla="*/ 274 w 459"/>
                  <a:gd name="T9" fmla="*/ 252 h 743"/>
                  <a:gd name="T10" fmla="*/ 251 w 459"/>
                  <a:gd name="T11" fmla="*/ 223 h 743"/>
                  <a:gd name="T12" fmla="*/ 276 w 459"/>
                  <a:gd name="T13" fmla="*/ 175 h 743"/>
                  <a:gd name="T14" fmla="*/ 325 w 459"/>
                  <a:gd name="T15" fmla="*/ 103 h 743"/>
                  <a:gd name="T16" fmla="*/ 300 w 459"/>
                  <a:gd name="T17" fmla="*/ 91 h 743"/>
                  <a:gd name="T18" fmla="*/ 225 w 459"/>
                  <a:gd name="T19" fmla="*/ 74 h 743"/>
                  <a:gd name="T20" fmla="*/ 286 w 459"/>
                  <a:gd name="T21" fmla="*/ 3 h 743"/>
                  <a:gd name="T22" fmla="*/ 196 w 459"/>
                  <a:gd name="T23" fmla="*/ 3 h 743"/>
                  <a:gd name="T24" fmla="*/ 125 w 459"/>
                  <a:gd name="T25" fmla="*/ 80 h 743"/>
                  <a:gd name="T26" fmla="*/ 100 w 459"/>
                  <a:gd name="T27" fmla="*/ 60 h 743"/>
                  <a:gd name="T28" fmla="*/ 106 w 459"/>
                  <a:gd name="T29" fmla="*/ 101 h 743"/>
                  <a:gd name="T30" fmla="*/ 88 w 459"/>
                  <a:gd name="T31" fmla="*/ 149 h 743"/>
                  <a:gd name="T32" fmla="*/ 68 w 459"/>
                  <a:gd name="T33" fmla="*/ 181 h 743"/>
                  <a:gd name="T34" fmla="*/ 117 w 459"/>
                  <a:gd name="T35" fmla="*/ 201 h 743"/>
                  <a:gd name="T36" fmla="*/ 114 w 459"/>
                  <a:gd name="T37" fmla="*/ 232 h 743"/>
                  <a:gd name="T38" fmla="*/ 125 w 459"/>
                  <a:gd name="T39" fmla="*/ 267 h 743"/>
                  <a:gd name="T40" fmla="*/ 137 w 459"/>
                  <a:gd name="T41" fmla="*/ 283 h 743"/>
                  <a:gd name="T42" fmla="*/ 114 w 459"/>
                  <a:gd name="T43" fmla="*/ 312 h 743"/>
                  <a:gd name="T44" fmla="*/ 142 w 459"/>
                  <a:gd name="T45" fmla="*/ 331 h 743"/>
                  <a:gd name="T46" fmla="*/ 196 w 459"/>
                  <a:gd name="T47" fmla="*/ 320 h 743"/>
                  <a:gd name="T48" fmla="*/ 205 w 459"/>
                  <a:gd name="T49" fmla="*/ 361 h 743"/>
                  <a:gd name="T50" fmla="*/ 213 w 459"/>
                  <a:gd name="T51" fmla="*/ 420 h 743"/>
                  <a:gd name="T52" fmla="*/ 205 w 459"/>
                  <a:gd name="T53" fmla="*/ 451 h 743"/>
                  <a:gd name="T54" fmla="*/ 157 w 459"/>
                  <a:gd name="T55" fmla="*/ 464 h 743"/>
                  <a:gd name="T56" fmla="*/ 123 w 459"/>
                  <a:gd name="T57" fmla="*/ 451 h 743"/>
                  <a:gd name="T58" fmla="*/ 137 w 459"/>
                  <a:gd name="T59" fmla="*/ 490 h 743"/>
                  <a:gd name="T60" fmla="*/ 117 w 459"/>
                  <a:gd name="T61" fmla="*/ 497 h 743"/>
                  <a:gd name="T62" fmla="*/ 137 w 459"/>
                  <a:gd name="T63" fmla="*/ 541 h 743"/>
                  <a:gd name="T64" fmla="*/ 96 w 459"/>
                  <a:gd name="T65" fmla="*/ 566 h 743"/>
                  <a:gd name="T66" fmla="*/ 108 w 459"/>
                  <a:gd name="T67" fmla="*/ 607 h 743"/>
                  <a:gd name="T68" fmla="*/ 149 w 459"/>
                  <a:gd name="T69" fmla="*/ 621 h 743"/>
                  <a:gd name="T70" fmla="*/ 191 w 459"/>
                  <a:gd name="T71" fmla="*/ 626 h 743"/>
                  <a:gd name="T72" fmla="*/ 169 w 459"/>
                  <a:gd name="T73" fmla="*/ 655 h 743"/>
                  <a:gd name="T74" fmla="*/ 114 w 459"/>
                  <a:gd name="T75" fmla="*/ 649 h 743"/>
                  <a:gd name="T76" fmla="*/ 93 w 459"/>
                  <a:gd name="T77" fmla="*/ 681 h 743"/>
                  <a:gd name="T78" fmla="*/ 0 w 459"/>
                  <a:gd name="T79" fmla="*/ 721 h 743"/>
                  <a:gd name="T80" fmla="*/ 36 w 459"/>
                  <a:gd name="T81" fmla="*/ 732 h 743"/>
                  <a:gd name="T82" fmla="*/ 89 w 459"/>
                  <a:gd name="T83" fmla="*/ 721 h 743"/>
                  <a:gd name="T84" fmla="*/ 120 w 459"/>
                  <a:gd name="T85" fmla="*/ 726 h 743"/>
                  <a:gd name="T86" fmla="*/ 146 w 459"/>
                  <a:gd name="T87" fmla="*/ 712 h 743"/>
                  <a:gd name="T88" fmla="*/ 173 w 459"/>
                  <a:gd name="T89" fmla="*/ 710 h 743"/>
                  <a:gd name="T90" fmla="*/ 206 w 459"/>
                  <a:gd name="T91" fmla="*/ 723 h 743"/>
                  <a:gd name="T92" fmla="*/ 249 w 459"/>
                  <a:gd name="T93" fmla="*/ 709 h 743"/>
                  <a:gd name="T94" fmla="*/ 276 w 459"/>
                  <a:gd name="T95" fmla="*/ 738 h 743"/>
                  <a:gd name="T96" fmla="*/ 294 w 459"/>
                  <a:gd name="T97" fmla="*/ 732 h 743"/>
                  <a:gd name="T98" fmla="*/ 322 w 459"/>
                  <a:gd name="T99" fmla="*/ 718 h 743"/>
                  <a:gd name="T100" fmla="*/ 373 w 459"/>
                  <a:gd name="T101" fmla="*/ 715 h 743"/>
                  <a:gd name="T102" fmla="*/ 416 w 459"/>
                  <a:gd name="T103" fmla="*/ 687 h 743"/>
                  <a:gd name="T104" fmla="*/ 379 w 459"/>
                  <a:gd name="T105" fmla="*/ 669 h 743"/>
                  <a:gd name="T106" fmla="*/ 391 w 459"/>
                  <a:gd name="T107" fmla="*/ 638 h 743"/>
                  <a:gd name="T108" fmla="*/ 436 w 459"/>
                  <a:gd name="T109" fmla="*/ 614 h 743"/>
                  <a:gd name="T110" fmla="*/ 448 w 459"/>
                  <a:gd name="T111" fmla="*/ 569 h 743"/>
                  <a:gd name="T112" fmla="*/ 416 w 459"/>
                  <a:gd name="T113" fmla="*/ 550 h 743"/>
                  <a:gd name="T114" fmla="*/ 369 w 459"/>
                  <a:gd name="T115" fmla="*/ 504 h 743"/>
                  <a:gd name="T116" fmla="*/ 374 w 459"/>
                  <a:gd name="T117" fmla="*/ 441 h 743"/>
                  <a:gd name="T118" fmla="*/ 328 w 459"/>
                  <a:gd name="T119" fmla="*/ 384 h 7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59"/>
                  <a:gd name="T181" fmla="*/ 0 h 743"/>
                  <a:gd name="T182" fmla="*/ 459 w 459"/>
                  <a:gd name="T183" fmla="*/ 743 h 7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59" h="743">
                    <a:moveTo>
                      <a:pt x="328" y="384"/>
                    </a:moveTo>
                    <a:lnTo>
                      <a:pt x="328" y="360"/>
                    </a:lnTo>
                    <a:lnTo>
                      <a:pt x="326" y="357"/>
                    </a:lnTo>
                    <a:lnTo>
                      <a:pt x="323" y="358"/>
                    </a:lnTo>
                    <a:lnTo>
                      <a:pt x="320" y="361"/>
                    </a:lnTo>
                    <a:lnTo>
                      <a:pt x="313" y="363"/>
                    </a:lnTo>
                    <a:lnTo>
                      <a:pt x="305" y="360"/>
                    </a:lnTo>
                    <a:lnTo>
                      <a:pt x="296" y="352"/>
                    </a:lnTo>
                    <a:lnTo>
                      <a:pt x="300" y="327"/>
                    </a:lnTo>
                    <a:lnTo>
                      <a:pt x="306" y="295"/>
                    </a:lnTo>
                    <a:lnTo>
                      <a:pt x="306" y="281"/>
                    </a:lnTo>
                    <a:lnTo>
                      <a:pt x="303" y="269"/>
                    </a:lnTo>
                    <a:lnTo>
                      <a:pt x="294" y="260"/>
                    </a:lnTo>
                    <a:lnTo>
                      <a:pt x="277" y="257"/>
                    </a:lnTo>
                    <a:lnTo>
                      <a:pt x="274" y="252"/>
                    </a:lnTo>
                    <a:lnTo>
                      <a:pt x="266" y="246"/>
                    </a:lnTo>
                    <a:lnTo>
                      <a:pt x="249" y="240"/>
                    </a:lnTo>
                    <a:lnTo>
                      <a:pt x="251" y="223"/>
                    </a:lnTo>
                    <a:lnTo>
                      <a:pt x="257" y="206"/>
                    </a:lnTo>
                    <a:lnTo>
                      <a:pt x="265" y="191"/>
                    </a:lnTo>
                    <a:lnTo>
                      <a:pt x="276" y="175"/>
                    </a:lnTo>
                    <a:lnTo>
                      <a:pt x="317" y="121"/>
                    </a:lnTo>
                    <a:lnTo>
                      <a:pt x="322" y="112"/>
                    </a:lnTo>
                    <a:lnTo>
                      <a:pt x="325" y="103"/>
                    </a:lnTo>
                    <a:lnTo>
                      <a:pt x="322" y="97"/>
                    </a:lnTo>
                    <a:lnTo>
                      <a:pt x="314" y="92"/>
                    </a:lnTo>
                    <a:lnTo>
                      <a:pt x="300" y="91"/>
                    </a:lnTo>
                    <a:lnTo>
                      <a:pt x="277" y="91"/>
                    </a:lnTo>
                    <a:lnTo>
                      <a:pt x="209" y="100"/>
                    </a:lnTo>
                    <a:lnTo>
                      <a:pt x="225" y="74"/>
                    </a:lnTo>
                    <a:lnTo>
                      <a:pt x="245" y="51"/>
                    </a:lnTo>
                    <a:lnTo>
                      <a:pt x="291" y="6"/>
                    </a:lnTo>
                    <a:lnTo>
                      <a:pt x="286" y="3"/>
                    </a:lnTo>
                    <a:lnTo>
                      <a:pt x="276" y="0"/>
                    </a:lnTo>
                    <a:lnTo>
                      <a:pt x="248" y="0"/>
                    </a:lnTo>
                    <a:lnTo>
                      <a:pt x="196" y="3"/>
                    </a:lnTo>
                    <a:lnTo>
                      <a:pt x="162" y="41"/>
                    </a:lnTo>
                    <a:lnTo>
                      <a:pt x="131" y="84"/>
                    </a:lnTo>
                    <a:lnTo>
                      <a:pt x="125" y="80"/>
                    </a:lnTo>
                    <a:lnTo>
                      <a:pt x="114" y="68"/>
                    </a:lnTo>
                    <a:lnTo>
                      <a:pt x="108" y="61"/>
                    </a:lnTo>
                    <a:lnTo>
                      <a:pt x="100" y="60"/>
                    </a:lnTo>
                    <a:lnTo>
                      <a:pt x="93" y="58"/>
                    </a:lnTo>
                    <a:lnTo>
                      <a:pt x="82" y="61"/>
                    </a:lnTo>
                    <a:lnTo>
                      <a:pt x="106" y="101"/>
                    </a:lnTo>
                    <a:lnTo>
                      <a:pt x="131" y="120"/>
                    </a:lnTo>
                    <a:lnTo>
                      <a:pt x="109" y="134"/>
                    </a:lnTo>
                    <a:lnTo>
                      <a:pt x="88" y="149"/>
                    </a:lnTo>
                    <a:lnTo>
                      <a:pt x="79" y="158"/>
                    </a:lnTo>
                    <a:lnTo>
                      <a:pt x="71" y="168"/>
                    </a:lnTo>
                    <a:lnTo>
                      <a:pt x="68" y="181"/>
                    </a:lnTo>
                    <a:lnTo>
                      <a:pt x="68" y="195"/>
                    </a:lnTo>
                    <a:lnTo>
                      <a:pt x="106" y="198"/>
                    </a:lnTo>
                    <a:lnTo>
                      <a:pt x="117" y="201"/>
                    </a:lnTo>
                    <a:lnTo>
                      <a:pt x="120" y="208"/>
                    </a:lnTo>
                    <a:lnTo>
                      <a:pt x="119" y="217"/>
                    </a:lnTo>
                    <a:lnTo>
                      <a:pt x="114" y="232"/>
                    </a:lnTo>
                    <a:lnTo>
                      <a:pt x="93" y="278"/>
                    </a:lnTo>
                    <a:lnTo>
                      <a:pt x="111" y="271"/>
                    </a:lnTo>
                    <a:lnTo>
                      <a:pt x="125" y="267"/>
                    </a:lnTo>
                    <a:lnTo>
                      <a:pt x="133" y="271"/>
                    </a:lnTo>
                    <a:lnTo>
                      <a:pt x="137" y="275"/>
                    </a:lnTo>
                    <a:lnTo>
                      <a:pt x="137" y="283"/>
                    </a:lnTo>
                    <a:lnTo>
                      <a:pt x="133" y="292"/>
                    </a:lnTo>
                    <a:lnTo>
                      <a:pt x="125" y="303"/>
                    </a:lnTo>
                    <a:lnTo>
                      <a:pt x="114" y="312"/>
                    </a:lnTo>
                    <a:lnTo>
                      <a:pt x="123" y="324"/>
                    </a:lnTo>
                    <a:lnTo>
                      <a:pt x="133" y="329"/>
                    </a:lnTo>
                    <a:lnTo>
                      <a:pt x="142" y="331"/>
                    </a:lnTo>
                    <a:lnTo>
                      <a:pt x="151" y="331"/>
                    </a:lnTo>
                    <a:lnTo>
                      <a:pt x="173" y="324"/>
                    </a:lnTo>
                    <a:lnTo>
                      <a:pt x="196" y="320"/>
                    </a:lnTo>
                    <a:lnTo>
                      <a:pt x="206" y="334"/>
                    </a:lnTo>
                    <a:lnTo>
                      <a:pt x="209" y="347"/>
                    </a:lnTo>
                    <a:lnTo>
                      <a:pt x="205" y="361"/>
                    </a:lnTo>
                    <a:lnTo>
                      <a:pt x="196" y="380"/>
                    </a:lnTo>
                    <a:lnTo>
                      <a:pt x="209" y="407"/>
                    </a:lnTo>
                    <a:lnTo>
                      <a:pt x="213" y="420"/>
                    </a:lnTo>
                    <a:lnTo>
                      <a:pt x="213" y="429"/>
                    </a:lnTo>
                    <a:lnTo>
                      <a:pt x="211" y="440"/>
                    </a:lnTo>
                    <a:lnTo>
                      <a:pt x="205" y="451"/>
                    </a:lnTo>
                    <a:lnTo>
                      <a:pt x="185" y="474"/>
                    </a:lnTo>
                    <a:lnTo>
                      <a:pt x="171" y="470"/>
                    </a:lnTo>
                    <a:lnTo>
                      <a:pt x="157" y="464"/>
                    </a:lnTo>
                    <a:lnTo>
                      <a:pt x="133" y="452"/>
                    </a:lnTo>
                    <a:lnTo>
                      <a:pt x="125" y="451"/>
                    </a:lnTo>
                    <a:lnTo>
                      <a:pt x="123" y="451"/>
                    </a:lnTo>
                    <a:lnTo>
                      <a:pt x="123" y="455"/>
                    </a:lnTo>
                    <a:lnTo>
                      <a:pt x="126" y="467"/>
                    </a:lnTo>
                    <a:lnTo>
                      <a:pt x="137" y="490"/>
                    </a:lnTo>
                    <a:lnTo>
                      <a:pt x="119" y="492"/>
                    </a:lnTo>
                    <a:lnTo>
                      <a:pt x="116" y="494"/>
                    </a:lnTo>
                    <a:lnTo>
                      <a:pt x="117" y="497"/>
                    </a:lnTo>
                    <a:lnTo>
                      <a:pt x="143" y="515"/>
                    </a:lnTo>
                    <a:lnTo>
                      <a:pt x="142" y="530"/>
                    </a:lnTo>
                    <a:lnTo>
                      <a:pt x="137" y="541"/>
                    </a:lnTo>
                    <a:lnTo>
                      <a:pt x="129" y="550"/>
                    </a:lnTo>
                    <a:lnTo>
                      <a:pt x="119" y="557"/>
                    </a:lnTo>
                    <a:lnTo>
                      <a:pt x="96" y="566"/>
                    </a:lnTo>
                    <a:lnTo>
                      <a:pt x="73" y="572"/>
                    </a:lnTo>
                    <a:lnTo>
                      <a:pt x="68" y="606"/>
                    </a:lnTo>
                    <a:lnTo>
                      <a:pt x="108" y="607"/>
                    </a:lnTo>
                    <a:lnTo>
                      <a:pt x="143" y="609"/>
                    </a:lnTo>
                    <a:lnTo>
                      <a:pt x="145" y="617"/>
                    </a:lnTo>
                    <a:lnTo>
                      <a:pt x="149" y="621"/>
                    </a:lnTo>
                    <a:lnTo>
                      <a:pt x="156" y="624"/>
                    </a:lnTo>
                    <a:lnTo>
                      <a:pt x="163" y="626"/>
                    </a:lnTo>
                    <a:lnTo>
                      <a:pt x="191" y="626"/>
                    </a:lnTo>
                    <a:lnTo>
                      <a:pt x="185" y="638"/>
                    </a:lnTo>
                    <a:lnTo>
                      <a:pt x="179" y="647"/>
                    </a:lnTo>
                    <a:lnTo>
                      <a:pt x="169" y="655"/>
                    </a:lnTo>
                    <a:lnTo>
                      <a:pt x="160" y="661"/>
                    </a:lnTo>
                    <a:lnTo>
                      <a:pt x="137" y="655"/>
                    </a:lnTo>
                    <a:lnTo>
                      <a:pt x="114" y="649"/>
                    </a:lnTo>
                    <a:lnTo>
                      <a:pt x="100" y="666"/>
                    </a:lnTo>
                    <a:lnTo>
                      <a:pt x="94" y="675"/>
                    </a:lnTo>
                    <a:lnTo>
                      <a:pt x="93" y="681"/>
                    </a:lnTo>
                    <a:lnTo>
                      <a:pt x="89" y="684"/>
                    </a:lnTo>
                    <a:lnTo>
                      <a:pt x="69" y="694"/>
                    </a:lnTo>
                    <a:lnTo>
                      <a:pt x="0" y="721"/>
                    </a:lnTo>
                    <a:lnTo>
                      <a:pt x="8" y="726"/>
                    </a:lnTo>
                    <a:lnTo>
                      <a:pt x="17" y="730"/>
                    </a:lnTo>
                    <a:lnTo>
                      <a:pt x="36" y="732"/>
                    </a:lnTo>
                    <a:lnTo>
                      <a:pt x="54" y="730"/>
                    </a:lnTo>
                    <a:lnTo>
                      <a:pt x="73" y="726"/>
                    </a:lnTo>
                    <a:lnTo>
                      <a:pt x="89" y="721"/>
                    </a:lnTo>
                    <a:lnTo>
                      <a:pt x="105" y="720"/>
                    </a:lnTo>
                    <a:lnTo>
                      <a:pt x="116" y="723"/>
                    </a:lnTo>
                    <a:lnTo>
                      <a:pt x="120" y="726"/>
                    </a:lnTo>
                    <a:lnTo>
                      <a:pt x="122" y="733"/>
                    </a:lnTo>
                    <a:lnTo>
                      <a:pt x="139" y="718"/>
                    </a:lnTo>
                    <a:lnTo>
                      <a:pt x="146" y="712"/>
                    </a:lnTo>
                    <a:lnTo>
                      <a:pt x="156" y="709"/>
                    </a:lnTo>
                    <a:lnTo>
                      <a:pt x="163" y="709"/>
                    </a:lnTo>
                    <a:lnTo>
                      <a:pt x="173" y="710"/>
                    </a:lnTo>
                    <a:lnTo>
                      <a:pt x="182" y="715"/>
                    </a:lnTo>
                    <a:lnTo>
                      <a:pt x="193" y="724"/>
                    </a:lnTo>
                    <a:lnTo>
                      <a:pt x="206" y="723"/>
                    </a:lnTo>
                    <a:lnTo>
                      <a:pt x="222" y="717"/>
                    </a:lnTo>
                    <a:lnTo>
                      <a:pt x="236" y="710"/>
                    </a:lnTo>
                    <a:lnTo>
                      <a:pt x="249" y="709"/>
                    </a:lnTo>
                    <a:lnTo>
                      <a:pt x="253" y="710"/>
                    </a:lnTo>
                    <a:lnTo>
                      <a:pt x="257" y="718"/>
                    </a:lnTo>
                    <a:lnTo>
                      <a:pt x="276" y="738"/>
                    </a:lnTo>
                    <a:lnTo>
                      <a:pt x="283" y="743"/>
                    </a:lnTo>
                    <a:lnTo>
                      <a:pt x="291" y="743"/>
                    </a:lnTo>
                    <a:lnTo>
                      <a:pt x="294" y="732"/>
                    </a:lnTo>
                    <a:lnTo>
                      <a:pt x="291" y="709"/>
                    </a:lnTo>
                    <a:lnTo>
                      <a:pt x="306" y="713"/>
                    </a:lnTo>
                    <a:lnTo>
                      <a:pt x="322" y="718"/>
                    </a:lnTo>
                    <a:lnTo>
                      <a:pt x="339" y="720"/>
                    </a:lnTo>
                    <a:lnTo>
                      <a:pt x="356" y="718"/>
                    </a:lnTo>
                    <a:lnTo>
                      <a:pt x="373" y="715"/>
                    </a:lnTo>
                    <a:lnTo>
                      <a:pt x="388" y="709"/>
                    </a:lnTo>
                    <a:lnTo>
                      <a:pt x="403" y="700"/>
                    </a:lnTo>
                    <a:lnTo>
                      <a:pt x="416" y="687"/>
                    </a:lnTo>
                    <a:lnTo>
                      <a:pt x="406" y="680"/>
                    </a:lnTo>
                    <a:lnTo>
                      <a:pt x="394" y="675"/>
                    </a:lnTo>
                    <a:lnTo>
                      <a:pt x="379" y="669"/>
                    </a:lnTo>
                    <a:lnTo>
                      <a:pt x="368" y="661"/>
                    </a:lnTo>
                    <a:lnTo>
                      <a:pt x="383" y="647"/>
                    </a:lnTo>
                    <a:lnTo>
                      <a:pt x="391" y="638"/>
                    </a:lnTo>
                    <a:lnTo>
                      <a:pt x="397" y="629"/>
                    </a:lnTo>
                    <a:lnTo>
                      <a:pt x="417" y="624"/>
                    </a:lnTo>
                    <a:lnTo>
                      <a:pt x="436" y="614"/>
                    </a:lnTo>
                    <a:lnTo>
                      <a:pt x="449" y="598"/>
                    </a:lnTo>
                    <a:lnTo>
                      <a:pt x="459" y="584"/>
                    </a:lnTo>
                    <a:lnTo>
                      <a:pt x="448" y="569"/>
                    </a:lnTo>
                    <a:lnTo>
                      <a:pt x="439" y="560"/>
                    </a:lnTo>
                    <a:lnTo>
                      <a:pt x="428" y="554"/>
                    </a:lnTo>
                    <a:lnTo>
                      <a:pt x="416" y="550"/>
                    </a:lnTo>
                    <a:lnTo>
                      <a:pt x="389" y="549"/>
                    </a:lnTo>
                    <a:lnTo>
                      <a:pt x="360" y="549"/>
                    </a:lnTo>
                    <a:lnTo>
                      <a:pt x="369" y="504"/>
                    </a:lnTo>
                    <a:lnTo>
                      <a:pt x="374" y="483"/>
                    </a:lnTo>
                    <a:lnTo>
                      <a:pt x="377" y="461"/>
                    </a:lnTo>
                    <a:lnTo>
                      <a:pt x="374" y="441"/>
                    </a:lnTo>
                    <a:lnTo>
                      <a:pt x="366" y="423"/>
                    </a:lnTo>
                    <a:lnTo>
                      <a:pt x="351" y="403"/>
                    </a:lnTo>
                    <a:lnTo>
                      <a:pt x="328" y="38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9" name="Freeform 1508"/>
              <p:cNvSpPr>
                <a:spLocks/>
              </p:cNvSpPr>
              <p:nvPr/>
            </p:nvSpPr>
            <p:spPr bwMode="auto">
              <a:xfrm>
                <a:off x="3498" y="2177"/>
                <a:ext cx="459" cy="743"/>
              </a:xfrm>
              <a:custGeom>
                <a:avLst/>
                <a:gdLst>
                  <a:gd name="T0" fmla="*/ 326 w 459"/>
                  <a:gd name="T1" fmla="*/ 357 h 743"/>
                  <a:gd name="T2" fmla="*/ 313 w 459"/>
                  <a:gd name="T3" fmla="*/ 363 h 743"/>
                  <a:gd name="T4" fmla="*/ 300 w 459"/>
                  <a:gd name="T5" fmla="*/ 327 h 743"/>
                  <a:gd name="T6" fmla="*/ 303 w 459"/>
                  <a:gd name="T7" fmla="*/ 269 h 743"/>
                  <a:gd name="T8" fmla="*/ 274 w 459"/>
                  <a:gd name="T9" fmla="*/ 252 h 743"/>
                  <a:gd name="T10" fmla="*/ 251 w 459"/>
                  <a:gd name="T11" fmla="*/ 223 h 743"/>
                  <a:gd name="T12" fmla="*/ 276 w 459"/>
                  <a:gd name="T13" fmla="*/ 175 h 743"/>
                  <a:gd name="T14" fmla="*/ 325 w 459"/>
                  <a:gd name="T15" fmla="*/ 103 h 743"/>
                  <a:gd name="T16" fmla="*/ 300 w 459"/>
                  <a:gd name="T17" fmla="*/ 91 h 743"/>
                  <a:gd name="T18" fmla="*/ 225 w 459"/>
                  <a:gd name="T19" fmla="*/ 74 h 743"/>
                  <a:gd name="T20" fmla="*/ 286 w 459"/>
                  <a:gd name="T21" fmla="*/ 3 h 743"/>
                  <a:gd name="T22" fmla="*/ 196 w 459"/>
                  <a:gd name="T23" fmla="*/ 3 h 743"/>
                  <a:gd name="T24" fmla="*/ 125 w 459"/>
                  <a:gd name="T25" fmla="*/ 80 h 743"/>
                  <a:gd name="T26" fmla="*/ 100 w 459"/>
                  <a:gd name="T27" fmla="*/ 60 h 743"/>
                  <a:gd name="T28" fmla="*/ 106 w 459"/>
                  <a:gd name="T29" fmla="*/ 101 h 743"/>
                  <a:gd name="T30" fmla="*/ 88 w 459"/>
                  <a:gd name="T31" fmla="*/ 149 h 743"/>
                  <a:gd name="T32" fmla="*/ 68 w 459"/>
                  <a:gd name="T33" fmla="*/ 181 h 743"/>
                  <a:gd name="T34" fmla="*/ 117 w 459"/>
                  <a:gd name="T35" fmla="*/ 201 h 743"/>
                  <a:gd name="T36" fmla="*/ 114 w 459"/>
                  <a:gd name="T37" fmla="*/ 232 h 743"/>
                  <a:gd name="T38" fmla="*/ 125 w 459"/>
                  <a:gd name="T39" fmla="*/ 267 h 743"/>
                  <a:gd name="T40" fmla="*/ 137 w 459"/>
                  <a:gd name="T41" fmla="*/ 283 h 743"/>
                  <a:gd name="T42" fmla="*/ 114 w 459"/>
                  <a:gd name="T43" fmla="*/ 312 h 743"/>
                  <a:gd name="T44" fmla="*/ 142 w 459"/>
                  <a:gd name="T45" fmla="*/ 331 h 743"/>
                  <a:gd name="T46" fmla="*/ 196 w 459"/>
                  <a:gd name="T47" fmla="*/ 320 h 743"/>
                  <a:gd name="T48" fmla="*/ 205 w 459"/>
                  <a:gd name="T49" fmla="*/ 361 h 743"/>
                  <a:gd name="T50" fmla="*/ 213 w 459"/>
                  <a:gd name="T51" fmla="*/ 420 h 743"/>
                  <a:gd name="T52" fmla="*/ 205 w 459"/>
                  <a:gd name="T53" fmla="*/ 451 h 743"/>
                  <a:gd name="T54" fmla="*/ 157 w 459"/>
                  <a:gd name="T55" fmla="*/ 464 h 743"/>
                  <a:gd name="T56" fmla="*/ 123 w 459"/>
                  <a:gd name="T57" fmla="*/ 451 h 743"/>
                  <a:gd name="T58" fmla="*/ 137 w 459"/>
                  <a:gd name="T59" fmla="*/ 490 h 743"/>
                  <a:gd name="T60" fmla="*/ 117 w 459"/>
                  <a:gd name="T61" fmla="*/ 497 h 743"/>
                  <a:gd name="T62" fmla="*/ 137 w 459"/>
                  <a:gd name="T63" fmla="*/ 541 h 743"/>
                  <a:gd name="T64" fmla="*/ 96 w 459"/>
                  <a:gd name="T65" fmla="*/ 566 h 743"/>
                  <a:gd name="T66" fmla="*/ 108 w 459"/>
                  <a:gd name="T67" fmla="*/ 607 h 743"/>
                  <a:gd name="T68" fmla="*/ 149 w 459"/>
                  <a:gd name="T69" fmla="*/ 621 h 743"/>
                  <a:gd name="T70" fmla="*/ 191 w 459"/>
                  <a:gd name="T71" fmla="*/ 626 h 743"/>
                  <a:gd name="T72" fmla="*/ 169 w 459"/>
                  <a:gd name="T73" fmla="*/ 655 h 743"/>
                  <a:gd name="T74" fmla="*/ 114 w 459"/>
                  <a:gd name="T75" fmla="*/ 649 h 743"/>
                  <a:gd name="T76" fmla="*/ 93 w 459"/>
                  <a:gd name="T77" fmla="*/ 681 h 743"/>
                  <a:gd name="T78" fmla="*/ 0 w 459"/>
                  <a:gd name="T79" fmla="*/ 721 h 743"/>
                  <a:gd name="T80" fmla="*/ 36 w 459"/>
                  <a:gd name="T81" fmla="*/ 732 h 743"/>
                  <a:gd name="T82" fmla="*/ 89 w 459"/>
                  <a:gd name="T83" fmla="*/ 721 h 743"/>
                  <a:gd name="T84" fmla="*/ 120 w 459"/>
                  <a:gd name="T85" fmla="*/ 726 h 743"/>
                  <a:gd name="T86" fmla="*/ 146 w 459"/>
                  <a:gd name="T87" fmla="*/ 712 h 743"/>
                  <a:gd name="T88" fmla="*/ 173 w 459"/>
                  <a:gd name="T89" fmla="*/ 710 h 743"/>
                  <a:gd name="T90" fmla="*/ 206 w 459"/>
                  <a:gd name="T91" fmla="*/ 723 h 743"/>
                  <a:gd name="T92" fmla="*/ 249 w 459"/>
                  <a:gd name="T93" fmla="*/ 709 h 743"/>
                  <a:gd name="T94" fmla="*/ 276 w 459"/>
                  <a:gd name="T95" fmla="*/ 738 h 743"/>
                  <a:gd name="T96" fmla="*/ 294 w 459"/>
                  <a:gd name="T97" fmla="*/ 732 h 743"/>
                  <a:gd name="T98" fmla="*/ 322 w 459"/>
                  <a:gd name="T99" fmla="*/ 718 h 743"/>
                  <a:gd name="T100" fmla="*/ 373 w 459"/>
                  <a:gd name="T101" fmla="*/ 715 h 743"/>
                  <a:gd name="T102" fmla="*/ 416 w 459"/>
                  <a:gd name="T103" fmla="*/ 687 h 743"/>
                  <a:gd name="T104" fmla="*/ 379 w 459"/>
                  <a:gd name="T105" fmla="*/ 669 h 743"/>
                  <a:gd name="T106" fmla="*/ 391 w 459"/>
                  <a:gd name="T107" fmla="*/ 638 h 743"/>
                  <a:gd name="T108" fmla="*/ 436 w 459"/>
                  <a:gd name="T109" fmla="*/ 614 h 743"/>
                  <a:gd name="T110" fmla="*/ 448 w 459"/>
                  <a:gd name="T111" fmla="*/ 569 h 743"/>
                  <a:gd name="T112" fmla="*/ 416 w 459"/>
                  <a:gd name="T113" fmla="*/ 550 h 743"/>
                  <a:gd name="T114" fmla="*/ 369 w 459"/>
                  <a:gd name="T115" fmla="*/ 504 h 743"/>
                  <a:gd name="T116" fmla="*/ 374 w 459"/>
                  <a:gd name="T117" fmla="*/ 441 h 743"/>
                  <a:gd name="T118" fmla="*/ 328 w 459"/>
                  <a:gd name="T119" fmla="*/ 384 h 7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59"/>
                  <a:gd name="T181" fmla="*/ 0 h 743"/>
                  <a:gd name="T182" fmla="*/ 459 w 459"/>
                  <a:gd name="T183" fmla="*/ 743 h 7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59" h="743">
                    <a:moveTo>
                      <a:pt x="328" y="384"/>
                    </a:moveTo>
                    <a:lnTo>
                      <a:pt x="328" y="360"/>
                    </a:lnTo>
                    <a:lnTo>
                      <a:pt x="326" y="357"/>
                    </a:lnTo>
                    <a:lnTo>
                      <a:pt x="323" y="358"/>
                    </a:lnTo>
                    <a:lnTo>
                      <a:pt x="320" y="361"/>
                    </a:lnTo>
                    <a:lnTo>
                      <a:pt x="313" y="363"/>
                    </a:lnTo>
                    <a:lnTo>
                      <a:pt x="305" y="360"/>
                    </a:lnTo>
                    <a:lnTo>
                      <a:pt x="296" y="352"/>
                    </a:lnTo>
                    <a:lnTo>
                      <a:pt x="300" y="327"/>
                    </a:lnTo>
                    <a:lnTo>
                      <a:pt x="306" y="295"/>
                    </a:lnTo>
                    <a:lnTo>
                      <a:pt x="306" y="281"/>
                    </a:lnTo>
                    <a:lnTo>
                      <a:pt x="303" y="269"/>
                    </a:lnTo>
                    <a:lnTo>
                      <a:pt x="294" y="260"/>
                    </a:lnTo>
                    <a:lnTo>
                      <a:pt x="277" y="257"/>
                    </a:lnTo>
                    <a:lnTo>
                      <a:pt x="274" y="252"/>
                    </a:lnTo>
                    <a:lnTo>
                      <a:pt x="266" y="246"/>
                    </a:lnTo>
                    <a:lnTo>
                      <a:pt x="249" y="240"/>
                    </a:lnTo>
                    <a:lnTo>
                      <a:pt x="251" y="223"/>
                    </a:lnTo>
                    <a:lnTo>
                      <a:pt x="257" y="206"/>
                    </a:lnTo>
                    <a:lnTo>
                      <a:pt x="265" y="191"/>
                    </a:lnTo>
                    <a:lnTo>
                      <a:pt x="276" y="175"/>
                    </a:lnTo>
                    <a:lnTo>
                      <a:pt x="317" y="121"/>
                    </a:lnTo>
                    <a:lnTo>
                      <a:pt x="322" y="112"/>
                    </a:lnTo>
                    <a:lnTo>
                      <a:pt x="325" y="103"/>
                    </a:lnTo>
                    <a:lnTo>
                      <a:pt x="322" y="97"/>
                    </a:lnTo>
                    <a:lnTo>
                      <a:pt x="314" y="92"/>
                    </a:lnTo>
                    <a:lnTo>
                      <a:pt x="300" y="91"/>
                    </a:lnTo>
                    <a:lnTo>
                      <a:pt x="277" y="91"/>
                    </a:lnTo>
                    <a:lnTo>
                      <a:pt x="209" y="100"/>
                    </a:lnTo>
                    <a:lnTo>
                      <a:pt x="225" y="74"/>
                    </a:lnTo>
                    <a:lnTo>
                      <a:pt x="245" y="51"/>
                    </a:lnTo>
                    <a:lnTo>
                      <a:pt x="291" y="6"/>
                    </a:lnTo>
                    <a:lnTo>
                      <a:pt x="286" y="3"/>
                    </a:lnTo>
                    <a:lnTo>
                      <a:pt x="276" y="0"/>
                    </a:lnTo>
                    <a:lnTo>
                      <a:pt x="248" y="0"/>
                    </a:lnTo>
                    <a:lnTo>
                      <a:pt x="196" y="3"/>
                    </a:lnTo>
                    <a:lnTo>
                      <a:pt x="162" y="41"/>
                    </a:lnTo>
                    <a:lnTo>
                      <a:pt x="131" y="84"/>
                    </a:lnTo>
                    <a:lnTo>
                      <a:pt x="125" y="80"/>
                    </a:lnTo>
                    <a:lnTo>
                      <a:pt x="114" y="68"/>
                    </a:lnTo>
                    <a:lnTo>
                      <a:pt x="108" y="61"/>
                    </a:lnTo>
                    <a:lnTo>
                      <a:pt x="100" y="60"/>
                    </a:lnTo>
                    <a:lnTo>
                      <a:pt x="93" y="58"/>
                    </a:lnTo>
                    <a:lnTo>
                      <a:pt x="82" y="61"/>
                    </a:lnTo>
                    <a:lnTo>
                      <a:pt x="106" y="101"/>
                    </a:lnTo>
                    <a:lnTo>
                      <a:pt x="131" y="120"/>
                    </a:lnTo>
                    <a:lnTo>
                      <a:pt x="109" y="134"/>
                    </a:lnTo>
                    <a:lnTo>
                      <a:pt x="88" y="149"/>
                    </a:lnTo>
                    <a:lnTo>
                      <a:pt x="79" y="158"/>
                    </a:lnTo>
                    <a:lnTo>
                      <a:pt x="71" y="168"/>
                    </a:lnTo>
                    <a:lnTo>
                      <a:pt x="68" y="181"/>
                    </a:lnTo>
                    <a:lnTo>
                      <a:pt x="68" y="195"/>
                    </a:lnTo>
                    <a:lnTo>
                      <a:pt x="106" y="198"/>
                    </a:lnTo>
                    <a:lnTo>
                      <a:pt x="117" y="201"/>
                    </a:lnTo>
                    <a:lnTo>
                      <a:pt x="120" y="208"/>
                    </a:lnTo>
                    <a:lnTo>
                      <a:pt x="119" y="217"/>
                    </a:lnTo>
                    <a:lnTo>
                      <a:pt x="114" y="232"/>
                    </a:lnTo>
                    <a:lnTo>
                      <a:pt x="93" y="278"/>
                    </a:lnTo>
                    <a:lnTo>
                      <a:pt x="111" y="271"/>
                    </a:lnTo>
                    <a:lnTo>
                      <a:pt x="125" y="267"/>
                    </a:lnTo>
                    <a:lnTo>
                      <a:pt x="133" y="271"/>
                    </a:lnTo>
                    <a:lnTo>
                      <a:pt x="137" y="275"/>
                    </a:lnTo>
                    <a:lnTo>
                      <a:pt x="137" y="283"/>
                    </a:lnTo>
                    <a:lnTo>
                      <a:pt x="133" y="292"/>
                    </a:lnTo>
                    <a:lnTo>
                      <a:pt x="125" y="303"/>
                    </a:lnTo>
                    <a:lnTo>
                      <a:pt x="114" y="312"/>
                    </a:lnTo>
                    <a:lnTo>
                      <a:pt x="123" y="324"/>
                    </a:lnTo>
                    <a:lnTo>
                      <a:pt x="133" y="329"/>
                    </a:lnTo>
                    <a:lnTo>
                      <a:pt x="142" y="331"/>
                    </a:lnTo>
                    <a:lnTo>
                      <a:pt x="151" y="331"/>
                    </a:lnTo>
                    <a:lnTo>
                      <a:pt x="173" y="324"/>
                    </a:lnTo>
                    <a:lnTo>
                      <a:pt x="196" y="320"/>
                    </a:lnTo>
                    <a:lnTo>
                      <a:pt x="206" y="334"/>
                    </a:lnTo>
                    <a:lnTo>
                      <a:pt x="209" y="347"/>
                    </a:lnTo>
                    <a:lnTo>
                      <a:pt x="205" y="361"/>
                    </a:lnTo>
                    <a:lnTo>
                      <a:pt x="196" y="380"/>
                    </a:lnTo>
                    <a:lnTo>
                      <a:pt x="209" y="407"/>
                    </a:lnTo>
                    <a:lnTo>
                      <a:pt x="213" y="420"/>
                    </a:lnTo>
                    <a:lnTo>
                      <a:pt x="213" y="429"/>
                    </a:lnTo>
                    <a:lnTo>
                      <a:pt x="211" y="440"/>
                    </a:lnTo>
                    <a:lnTo>
                      <a:pt x="205" y="451"/>
                    </a:lnTo>
                    <a:lnTo>
                      <a:pt x="185" y="474"/>
                    </a:lnTo>
                    <a:lnTo>
                      <a:pt x="171" y="470"/>
                    </a:lnTo>
                    <a:lnTo>
                      <a:pt x="157" y="464"/>
                    </a:lnTo>
                    <a:lnTo>
                      <a:pt x="133" y="452"/>
                    </a:lnTo>
                    <a:lnTo>
                      <a:pt x="125" y="451"/>
                    </a:lnTo>
                    <a:lnTo>
                      <a:pt x="123" y="451"/>
                    </a:lnTo>
                    <a:lnTo>
                      <a:pt x="123" y="455"/>
                    </a:lnTo>
                    <a:lnTo>
                      <a:pt x="126" y="467"/>
                    </a:lnTo>
                    <a:lnTo>
                      <a:pt x="137" y="490"/>
                    </a:lnTo>
                    <a:lnTo>
                      <a:pt x="119" y="492"/>
                    </a:lnTo>
                    <a:lnTo>
                      <a:pt x="116" y="494"/>
                    </a:lnTo>
                    <a:lnTo>
                      <a:pt x="117" y="497"/>
                    </a:lnTo>
                    <a:lnTo>
                      <a:pt x="143" y="515"/>
                    </a:lnTo>
                    <a:lnTo>
                      <a:pt x="142" y="530"/>
                    </a:lnTo>
                    <a:lnTo>
                      <a:pt x="137" y="541"/>
                    </a:lnTo>
                    <a:lnTo>
                      <a:pt x="129" y="550"/>
                    </a:lnTo>
                    <a:lnTo>
                      <a:pt x="119" y="557"/>
                    </a:lnTo>
                    <a:lnTo>
                      <a:pt x="96" y="566"/>
                    </a:lnTo>
                    <a:lnTo>
                      <a:pt x="73" y="572"/>
                    </a:lnTo>
                    <a:lnTo>
                      <a:pt x="68" y="606"/>
                    </a:lnTo>
                    <a:lnTo>
                      <a:pt x="108" y="607"/>
                    </a:lnTo>
                    <a:lnTo>
                      <a:pt x="143" y="609"/>
                    </a:lnTo>
                    <a:lnTo>
                      <a:pt x="145" y="617"/>
                    </a:lnTo>
                    <a:lnTo>
                      <a:pt x="149" y="621"/>
                    </a:lnTo>
                    <a:lnTo>
                      <a:pt x="156" y="624"/>
                    </a:lnTo>
                    <a:lnTo>
                      <a:pt x="163" y="626"/>
                    </a:lnTo>
                    <a:lnTo>
                      <a:pt x="191" y="626"/>
                    </a:lnTo>
                    <a:lnTo>
                      <a:pt x="185" y="638"/>
                    </a:lnTo>
                    <a:lnTo>
                      <a:pt x="179" y="647"/>
                    </a:lnTo>
                    <a:lnTo>
                      <a:pt x="169" y="655"/>
                    </a:lnTo>
                    <a:lnTo>
                      <a:pt x="160" y="661"/>
                    </a:lnTo>
                    <a:lnTo>
                      <a:pt x="137" y="655"/>
                    </a:lnTo>
                    <a:lnTo>
                      <a:pt x="114" y="649"/>
                    </a:lnTo>
                    <a:lnTo>
                      <a:pt x="100" y="666"/>
                    </a:lnTo>
                    <a:lnTo>
                      <a:pt x="94" y="675"/>
                    </a:lnTo>
                    <a:lnTo>
                      <a:pt x="93" y="681"/>
                    </a:lnTo>
                    <a:lnTo>
                      <a:pt x="89" y="684"/>
                    </a:lnTo>
                    <a:lnTo>
                      <a:pt x="69" y="694"/>
                    </a:lnTo>
                    <a:lnTo>
                      <a:pt x="0" y="721"/>
                    </a:lnTo>
                    <a:lnTo>
                      <a:pt x="8" y="726"/>
                    </a:lnTo>
                    <a:lnTo>
                      <a:pt x="17" y="730"/>
                    </a:lnTo>
                    <a:lnTo>
                      <a:pt x="36" y="732"/>
                    </a:lnTo>
                    <a:lnTo>
                      <a:pt x="54" y="730"/>
                    </a:lnTo>
                    <a:lnTo>
                      <a:pt x="73" y="726"/>
                    </a:lnTo>
                    <a:lnTo>
                      <a:pt x="89" y="721"/>
                    </a:lnTo>
                    <a:lnTo>
                      <a:pt x="105" y="720"/>
                    </a:lnTo>
                    <a:lnTo>
                      <a:pt x="116" y="723"/>
                    </a:lnTo>
                    <a:lnTo>
                      <a:pt x="120" y="726"/>
                    </a:lnTo>
                    <a:lnTo>
                      <a:pt x="122" y="733"/>
                    </a:lnTo>
                    <a:lnTo>
                      <a:pt x="139" y="718"/>
                    </a:lnTo>
                    <a:lnTo>
                      <a:pt x="146" y="712"/>
                    </a:lnTo>
                    <a:lnTo>
                      <a:pt x="156" y="709"/>
                    </a:lnTo>
                    <a:lnTo>
                      <a:pt x="163" y="709"/>
                    </a:lnTo>
                    <a:lnTo>
                      <a:pt x="173" y="710"/>
                    </a:lnTo>
                    <a:lnTo>
                      <a:pt x="182" y="715"/>
                    </a:lnTo>
                    <a:lnTo>
                      <a:pt x="193" y="724"/>
                    </a:lnTo>
                    <a:lnTo>
                      <a:pt x="206" y="723"/>
                    </a:lnTo>
                    <a:lnTo>
                      <a:pt x="222" y="717"/>
                    </a:lnTo>
                    <a:lnTo>
                      <a:pt x="236" y="710"/>
                    </a:lnTo>
                    <a:lnTo>
                      <a:pt x="249" y="709"/>
                    </a:lnTo>
                    <a:lnTo>
                      <a:pt x="253" y="710"/>
                    </a:lnTo>
                    <a:lnTo>
                      <a:pt x="257" y="718"/>
                    </a:lnTo>
                    <a:lnTo>
                      <a:pt x="276" y="738"/>
                    </a:lnTo>
                    <a:lnTo>
                      <a:pt x="283" y="743"/>
                    </a:lnTo>
                    <a:lnTo>
                      <a:pt x="291" y="743"/>
                    </a:lnTo>
                    <a:lnTo>
                      <a:pt x="294" y="732"/>
                    </a:lnTo>
                    <a:lnTo>
                      <a:pt x="291" y="709"/>
                    </a:lnTo>
                    <a:lnTo>
                      <a:pt x="306" y="713"/>
                    </a:lnTo>
                    <a:lnTo>
                      <a:pt x="322" y="718"/>
                    </a:lnTo>
                    <a:lnTo>
                      <a:pt x="339" y="720"/>
                    </a:lnTo>
                    <a:lnTo>
                      <a:pt x="356" y="718"/>
                    </a:lnTo>
                    <a:lnTo>
                      <a:pt x="373" y="715"/>
                    </a:lnTo>
                    <a:lnTo>
                      <a:pt x="388" y="709"/>
                    </a:lnTo>
                    <a:lnTo>
                      <a:pt x="403" y="700"/>
                    </a:lnTo>
                    <a:lnTo>
                      <a:pt x="416" y="687"/>
                    </a:lnTo>
                    <a:lnTo>
                      <a:pt x="406" y="680"/>
                    </a:lnTo>
                    <a:lnTo>
                      <a:pt x="394" y="675"/>
                    </a:lnTo>
                    <a:lnTo>
                      <a:pt x="379" y="669"/>
                    </a:lnTo>
                    <a:lnTo>
                      <a:pt x="368" y="661"/>
                    </a:lnTo>
                    <a:lnTo>
                      <a:pt x="383" y="647"/>
                    </a:lnTo>
                    <a:lnTo>
                      <a:pt x="391" y="638"/>
                    </a:lnTo>
                    <a:lnTo>
                      <a:pt x="397" y="629"/>
                    </a:lnTo>
                    <a:lnTo>
                      <a:pt x="417" y="624"/>
                    </a:lnTo>
                    <a:lnTo>
                      <a:pt x="436" y="614"/>
                    </a:lnTo>
                    <a:lnTo>
                      <a:pt x="449" y="598"/>
                    </a:lnTo>
                    <a:lnTo>
                      <a:pt x="459" y="584"/>
                    </a:lnTo>
                    <a:lnTo>
                      <a:pt x="448" y="569"/>
                    </a:lnTo>
                    <a:lnTo>
                      <a:pt x="439" y="560"/>
                    </a:lnTo>
                    <a:lnTo>
                      <a:pt x="428" y="554"/>
                    </a:lnTo>
                    <a:lnTo>
                      <a:pt x="416" y="550"/>
                    </a:lnTo>
                    <a:lnTo>
                      <a:pt x="389" y="549"/>
                    </a:lnTo>
                    <a:lnTo>
                      <a:pt x="360" y="549"/>
                    </a:lnTo>
                    <a:lnTo>
                      <a:pt x="369" y="504"/>
                    </a:lnTo>
                    <a:lnTo>
                      <a:pt x="374" y="483"/>
                    </a:lnTo>
                    <a:lnTo>
                      <a:pt x="377" y="461"/>
                    </a:lnTo>
                    <a:lnTo>
                      <a:pt x="374" y="441"/>
                    </a:lnTo>
                    <a:lnTo>
                      <a:pt x="366" y="423"/>
                    </a:lnTo>
                    <a:lnTo>
                      <a:pt x="351" y="403"/>
                    </a:lnTo>
                    <a:lnTo>
                      <a:pt x="328" y="38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0" name="Freeform 1509"/>
              <p:cNvSpPr>
                <a:spLocks/>
              </p:cNvSpPr>
              <p:nvPr/>
            </p:nvSpPr>
            <p:spPr bwMode="auto">
              <a:xfrm>
                <a:off x="4635" y="2546"/>
                <a:ext cx="34" cy="22"/>
              </a:xfrm>
              <a:custGeom>
                <a:avLst/>
                <a:gdLst>
                  <a:gd name="T0" fmla="*/ 19 w 34"/>
                  <a:gd name="T1" fmla="*/ 14 h 22"/>
                  <a:gd name="T2" fmla="*/ 28 w 34"/>
                  <a:gd name="T3" fmla="*/ 15 h 22"/>
                  <a:gd name="T4" fmla="*/ 32 w 34"/>
                  <a:gd name="T5" fmla="*/ 14 h 22"/>
                  <a:gd name="T6" fmla="*/ 34 w 34"/>
                  <a:gd name="T7" fmla="*/ 11 h 22"/>
                  <a:gd name="T8" fmla="*/ 31 w 34"/>
                  <a:gd name="T9" fmla="*/ 5 h 22"/>
                  <a:gd name="T10" fmla="*/ 26 w 34"/>
                  <a:gd name="T11" fmla="*/ 2 h 22"/>
                  <a:gd name="T12" fmla="*/ 20 w 34"/>
                  <a:gd name="T13" fmla="*/ 0 h 22"/>
                  <a:gd name="T14" fmla="*/ 14 w 34"/>
                  <a:gd name="T15" fmla="*/ 0 h 22"/>
                  <a:gd name="T16" fmla="*/ 8 w 34"/>
                  <a:gd name="T17" fmla="*/ 5 h 22"/>
                  <a:gd name="T18" fmla="*/ 0 w 34"/>
                  <a:gd name="T19" fmla="*/ 18 h 22"/>
                  <a:gd name="T20" fmla="*/ 0 w 34"/>
                  <a:gd name="T21" fmla="*/ 22 h 22"/>
                  <a:gd name="T22" fmla="*/ 8 w 34"/>
                  <a:gd name="T23" fmla="*/ 20 h 22"/>
                  <a:gd name="T24" fmla="*/ 19 w 34"/>
                  <a:gd name="T25" fmla="*/ 14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22"/>
                  <a:gd name="T41" fmla="*/ 34 w 3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22">
                    <a:moveTo>
                      <a:pt x="19" y="14"/>
                    </a:moveTo>
                    <a:lnTo>
                      <a:pt x="28" y="15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1" name="Freeform 1510"/>
              <p:cNvSpPr>
                <a:spLocks/>
              </p:cNvSpPr>
              <p:nvPr/>
            </p:nvSpPr>
            <p:spPr bwMode="auto">
              <a:xfrm>
                <a:off x="4635" y="2546"/>
                <a:ext cx="34" cy="22"/>
              </a:xfrm>
              <a:custGeom>
                <a:avLst/>
                <a:gdLst>
                  <a:gd name="T0" fmla="*/ 19 w 34"/>
                  <a:gd name="T1" fmla="*/ 14 h 22"/>
                  <a:gd name="T2" fmla="*/ 28 w 34"/>
                  <a:gd name="T3" fmla="*/ 15 h 22"/>
                  <a:gd name="T4" fmla="*/ 32 w 34"/>
                  <a:gd name="T5" fmla="*/ 14 h 22"/>
                  <a:gd name="T6" fmla="*/ 34 w 34"/>
                  <a:gd name="T7" fmla="*/ 11 h 22"/>
                  <a:gd name="T8" fmla="*/ 31 w 34"/>
                  <a:gd name="T9" fmla="*/ 5 h 22"/>
                  <a:gd name="T10" fmla="*/ 26 w 34"/>
                  <a:gd name="T11" fmla="*/ 2 h 22"/>
                  <a:gd name="T12" fmla="*/ 20 w 34"/>
                  <a:gd name="T13" fmla="*/ 0 h 22"/>
                  <a:gd name="T14" fmla="*/ 14 w 34"/>
                  <a:gd name="T15" fmla="*/ 0 h 22"/>
                  <a:gd name="T16" fmla="*/ 8 w 34"/>
                  <a:gd name="T17" fmla="*/ 5 h 22"/>
                  <a:gd name="T18" fmla="*/ 0 w 34"/>
                  <a:gd name="T19" fmla="*/ 18 h 22"/>
                  <a:gd name="T20" fmla="*/ 0 w 34"/>
                  <a:gd name="T21" fmla="*/ 22 h 22"/>
                  <a:gd name="T22" fmla="*/ 8 w 34"/>
                  <a:gd name="T23" fmla="*/ 20 h 22"/>
                  <a:gd name="T24" fmla="*/ 19 w 34"/>
                  <a:gd name="T25" fmla="*/ 14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22"/>
                  <a:gd name="T41" fmla="*/ 34 w 3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22">
                    <a:moveTo>
                      <a:pt x="19" y="14"/>
                    </a:moveTo>
                    <a:lnTo>
                      <a:pt x="28" y="15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9" y="1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2" name="Freeform 1511"/>
              <p:cNvSpPr>
                <a:spLocks/>
              </p:cNvSpPr>
              <p:nvPr/>
            </p:nvSpPr>
            <p:spPr bwMode="auto">
              <a:xfrm>
                <a:off x="4407" y="2509"/>
                <a:ext cx="19" cy="59"/>
              </a:xfrm>
              <a:custGeom>
                <a:avLst/>
                <a:gdLst>
                  <a:gd name="T0" fmla="*/ 0 w 19"/>
                  <a:gd name="T1" fmla="*/ 3 h 59"/>
                  <a:gd name="T2" fmla="*/ 0 w 19"/>
                  <a:gd name="T3" fmla="*/ 54 h 59"/>
                  <a:gd name="T4" fmla="*/ 19 w 19"/>
                  <a:gd name="T5" fmla="*/ 59 h 59"/>
                  <a:gd name="T6" fmla="*/ 17 w 19"/>
                  <a:gd name="T7" fmla="*/ 28 h 59"/>
                  <a:gd name="T8" fmla="*/ 14 w 19"/>
                  <a:gd name="T9" fmla="*/ 11 h 59"/>
                  <a:gd name="T10" fmla="*/ 11 w 19"/>
                  <a:gd name="T11" fmla="*/ 0 h 59"/>
                  <a:gd name="T12" fmla="*/ 5 w 19"/>
                  <a:gd name="T13" fmla="*/ 0 h 59"/>
                  <a:gd name="T14" fmla="*/ 0 w 19"/>
                  <a:gd name="T15" fmla="*/ 3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59"/>
                  <a:gd name="T26" fmla="*/ 19 w 19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59">
                    <a:moveTo>
                      <a:pt x="0" y="3"/>
                    </a:moveTo>
                    <a:lnTo>
                      <a:pt x="0" y="54"/>
                    </a:lnTo>
                    <a:lnTo>
                      <a:pt x="19" y="59"/>
                    </a:lnTo>
                    <a:lnTo>
                      <a:pt x="17" y="28"/>
                    </a:lnTo>
                    <a:lnTo>
                      <a:pt x="14" y="1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3" name="Freeform 1512"/>
              <p:cNvSpPr>
                <a:spLocks/>
              </p:cNvSpPr>
              <p:nvPr/>
            </p:nvSpPr>
            <p:spPr bwMode="auto">
              <a:xfrm>
                <a:off x="4407" y="2509"/>
                <a:ext cx="19" cy="59"/>
              </a:xfrm>
              <a:custGeom>
                <a:avLst/>
                <a:gdLst>
                  <a:gd name="T0" fmla="*/ 0 w 19"/>
                  <a:gd name="T1" fmla="*/ 3 h 59"/>
                  <a:gd name="T2" fmla="*/ 0 w 19"/>
                  <a:gd name="T3" fmla="*/ 54 h 59"/>
                  <a:gd name="T4" fmla="*/ 19 w 19"/>
                  <a:gd name="T5" fmla="*/ 59 h 59"/>
                  <a:gd name="T6" fmla="*/ 17 w 19"/>
                  <a:gd name="T7" fmla="*/ 28 h 59"/>
                  <a:gd name="T8" fmla="*/ 14 w 19"/>
                  <a:gd name="T9" fmla="*/ 11 h 59"/>
                  <a:gd name="T10" fmla="*/ 11 w 19"/>
                  <a:gd name="T11" fmla="*/ 0 h 59"/>
                  <a:gd name="T12" fmla="*/ 5 w 19"/>
                  <a:gd name="T13" fmla="*/ 0 h 59"/>
                  <a:gd name="T14" fmla="*/ 0 w 19"/>
                  <a:gd name="T15" fmla="*/ 3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59"/>
                  <a:gd name="T26" fmla="*/ 19 w 19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59">
                    <a:moveTo>
                      <a:pt x="0" y="3"/>
                    </a:moveTo>
                    <a:lnTo>
                      <a:pt x="0" y="54"/>
                    </a:lnTo>
                    <a:lnTo>
                      <a:pt x="19" y="59"/>
                    </a:lnTo>
                    <a:lnTo>
                      <a:pt x="17" y="28"/>
                    </a:lnTo>
                    <a:lnTo>
                      <a:pt x="14" y="1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4" name="Freeform 1513"/>
              <p:cNvSpPr>
                <a:spLocks/>
              </p:cNvSpPr>
              <p:nvPr/>
            </p:nvSpPr>
            <p:spPr bwMode="auto">
              <a:xfrm>
                <a:off x="4407" y="2426"/>
                <a:ext cx="22" cy="23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23 h 23"/>
                  <a:gd name="T4" fmla="*/ 3 w 22"/>
                  <a:gd name="T5" fmla="*/ 20 h 23"/>
                  <a:gd name="T6" fmla="*/ 14 w 22"/>
                  <a:gd name="T7" fmla="*/ 14 h 23"/>
                  <a:gd name="T8" fmla="*/ 22 w 22"/>
                  <a:gd name="T9" fmla="*/ 11 h 23"/>
                  <a:gd name="T10" fmla="*/ 19 w 22"/>
                  <a:gd name="T11" fmla="*/ 6 h 23"/>
                  <a:gd name="T12" fmla="*/ 13 w 22"/>
                  <a:gd name="T13" fmla="*/ 3 h 23"/>
                  <a:gd name="T14" fmla="*/ 0 w 2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0" y="0"/>
                    </a:moveTo>
                    <a:lnTo>
                      <a:pt x="0" y="23"/>
                    </a:lnTo>
                    <a:lnTo>
                      <a:pt x="3" y="20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19" y="6"/>
                    </a:lnTo>
                    <a:lnTo>
                      <a:pt x="1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5" name="Freeform 1514"/>
              <p:cNvSpPr>
                <a:spLocks/>
              </p:cNvSpPr>
              <p:nvPr/>
            </p:nvSpPr>
            <p:spPr bwMode="auto">
              <a:xfrm>
                <a:off x="4407" y="2426"/>
                <a:ext cx="22" cy="23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23 h 23"/>
                  <a:gd name="T4" fmla="*/ 3 w 22"/>
                  <a:gd name="T5" fmla="*/ 20 h 23"/>
                  <a:gd name="T6" fmla="*/ 14 w 22"/>
                  <a:gd name="T7" fmla="*/ 14 h 23"/>
                  <a:gd name="T8" fmla="*/ 22 w 22"/>
                  <a:gd name="T9" fmla="*/ 11 h 23"/>
                  <a:gd name="T10" fmla="*/ 19 w 22"/>
                  <a:gd name="T11" fmla="*/ 6 h 23"/>
                  <a:gd name="T12" fmla="*/ 13 w 22"/>
                  <a:gd name="T13" fmla="*/ 3 h 23"/>
                  <a:gd name="T14" fmla="*/ 0 w 2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0" y="0"/>
                    </a:moveTo>
                    <a:lnTo>
                      <a:pt x="0" y="23"/>
                    </a:lnTo>
                    <a:lnTo>
                      <a:pt x="3" y="20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19" y="6"/>
                    </a:lnTo>
                    <a:lnTo>
                      <a:pt x="1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6" name="Freeform 1515"/>
              <p:cNvSpPr>
                <a:spLocks/>
              </p:cNvSpPr>
              <p:nvPr/>
            </p:nvSpPr>
            <p:spPr bwMode="auto">
              <a:xfrm>
                <a:off x="4447" y="2452"/>
                <a:ext cx="71" cy="105"/>
              </a:xfrm>
              <a:custGeom>
                <a:avLst/>
                <a:gdLst>
                  <a:gd name="T0" fmla="*/ 0 w 71"/>
                  <a:gd name="T1" fmla="*/ 96 h 105"/>
                  <a:gd name="T2" fmla="*/ 0 w 71"/>
                  <a:gd name="T3" fmla="*/ 59 h 105"/>
                  <a:gd name="T4" fmla="*/ 3 w 71"/>
                  <a:gd name="T5" fmla="*/ 46 h 105"/>
                  <a:gd name="T6" fmla="*/ 7 w 71"/>
                  <a:gd name="T7" fmla="*/ 43 h 105"/>
                  <a:gd name="T8" fmla="*/ 13 w 71"/>
                  <a:gd name="T9" fmla="*/ 43 h 105"/>
                  <a:gd name="T10" fmla="*/ 31 w 71"/>
                  <a:gd name="T11" fmla="*/ 36 h 105"/>
                  <a:gd name="T12" fmla="*/ 36 w 71"/>
                  <a:gd name="T13" fmla="*/ 29 h 105"/>
                  <a:gd name="T14" fmla="*/ 42 w 71"/>
                  <a:gd name="T15" fmla="*/ 14 h 105"/>
                  <a:gd name="T16" fmla="*/ 45 w 71"/>
                  <a:gd name="T17" fmla="*/ 8 h 105"/>
                  <a:gd name="T18" fmla="*/ 51 w 71"/>
                  <a:gd name="T19" fmla="*/ 3 h 105"/>
                  <a:gd name="T20" fmla="*/ 57 w 71"/>
                  <a:gd name="T21" fmla="*/ 0 h 105"/>
                  <a:gd name="T22" fmla="*/ 67 w 71"/>
                  <a:gd name="T23" fmla="*/ 2 h 105"/>
                  <a:gd name="T24" fmla="*/ 62 w 71"/>
                  <a:gd name="T25" fmla="*/ 6 h 105"/>
                  <a:gd name="T26" fmla="*/ 60 w 71"/>
                  <a:gd name="T27" fmla="*/ 12 h 105"/>
                  <a:gd name="T28" fmla="*/ 59 w 71"/>
                  <a:gd name="T29" fmla="*/ 31 h 105"/>
                  <a:gd name="T30" fmla="*/ 59 w 71"/>
                  <a:gd name="T31" fmla="*/ 49 h 105"/>
                  <a:gd name="T32" fmla="*/ 56 w 71"/>
                  <a:gd name="T33" fmla="*/ 57 h 105"/>
                  <a:gd name="T34" fmla="*/ 53 w 71"/>
                  <a:gd name="T35" fmla="*/ 63 h 105"/>
                  <a:gd name="T36" fmla="*/ 56 w 71"/>
                  <a:gd name="T37" fmla="*/ 71 h 105"/>
                  <a:gd name="T38" fmla="*/ 62 w 71"/>
                  <a:gd name="T39" fmla="*/ 79 h 105"/>
                  <a:gd name="T40" fmla="*/ 68 w 71"/>
                  <a:gd name="T41" fmla="*/ 85 h 105"/>
                  <a:gd name="T42" fmla="*/ 71 w 71"/>
                  <a:gd name="T43" fmla="*/ 92 h 105"/>
                  <a:gd name="T44" fmla="*/ 51 w 71"/>
                  <a:gd name="T45" fmla="*/ 103 h 105"/>
                  <a:gd name="T46" fmla="*/ 47 w 71"/>
                  <a:gd name="T47" fmla="*/ 105 h 105"/>
                  <a:gd name="T48" fmla="*/ 45 w 71"/>
                  <a:gd name="T49" fmla="*/ 103 h 105"/>
                  <a:gd name="T50" fmla="*/ 34 w 71"/>
                  <a:gd name="T51" fmla="*/ 99 h 105"/>
                  <a:gd name="T52" fmla="*/ 22 w 71"/>
                  <a:gd name="T53" fmla="*/ 96 h 105"/>
                  <a:gd name="T54" fmla="*/ 0 w 71"/>
                  <a:gd name="T55" fmla="*/ 96 h 1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105"/>
                  <a:gd name="T86" fmla="*/ 71 w 71"/>
                  <a:gd name="T87" fmla="*/ 105 h 1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105">
                    <a:moveTo>
                      <a:pt x="0" y="96"/>
                    </a:moveTo>
                    <a:lnTo>
                      <a:pt x="0" y="5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13" y="43"/>
                    </a:lnTo>
                    <a:lnTo>
                      <a:pt x="31" y="36"/>
                    </a:lnTo>
                    <a:lnTo>
                      <a:pt x="36" y="29"/>
                    </a:lnTo>
                    <a:lnTo>
                      <a:pt x="42" y="14"/>
                    </a:lnTo>
                    <a:lnTo>
                      <a:pt x="45" y="8"/>
                    </a:lnTo>
                    <a:lnTo>
                      <a:pt x="51" y="3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62" y="6"/>
                    </a:lnTo>
                    <a:lnTo>
                      <a:pt x="60" y="12"/>
                    </a:lnTo>
                    <a:lnTo>
                      <a:pt x="59" y="31"/>
                    </a:lnTo>
                    <a:lnTo>
                      <a:pt x="59" y="49"/>
                    </a:lnTo>
                    <a:lnTo>
                      <a:pt x="56" y="57"/>
                    </a:lnTo>
                    <a:lnTo>
                      <a:pt x="53" y="63"/>
                    </a:lnTo>
                    <a:lnTo>
                      <a:pt x="56" y="71"/>
                    </a:lnTo>
                    <a:lnTo>
                      <a:pt x="62" y="79"/>
                    </a:lnTo>
                    <a:lnTo>
                      <a:pt x="68" y="85"/>
                    </a:lnTo>
                    <a:lnTo>
                      <a:pt x="71" y="92"/>
                    </a:lnTo>
                    <a:lnTo>
                      <a:pt x="51" y="103"/>
                    </a:lnTo>
                    <a:lnTo>
                      <a:pt x="47" y="105"/>
                    </a:lnTo>
                    <a:lnTo>
                      <a:pt x="45" y="103"/>
                    </a:lnTo>
                    <a:lnTo>
                      <a:pt x="34" y="99"/>
                    </a:lnTo>
                    <a:lnTo>
                      <a:pt x="22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7" name="Freeform 1516"/>
              <p:cNvSpPr>
                <a:spLocks/>
              </p:cNvSpPr>
              <p:nvPr/>
            </p:nvSpPr>
            <p:spPr bwMode="auto">
              <a:xfrm>
                <a:off x="4447" y="2452"/>
                <a:ext cx="71" cy="105"/>
              </a:xfrm>
              <a:custGeom>
                <a:avLst/>
                <a:gdLst>
                  <a:gd name="T0" fmla="*/ 0 w 71"/>
                  <a:gd name="T1" fmla="*/ 96 h 105"/>
                  <a:gd name="T2" fmla="*/ 0 w 71"/>
                  <a:gd name="T3" fmla="*/ 59 h 105"/>
                  <a:gd name="T4" fmla="*/ 3 w 71"/>
                  <a:gd name="T5" fmla="*/ 46 h 105"/>
                  <a:gd name="T6" fmla="*/ 7 w 71"/>
                  <a:gd name="T7" fmla="*/ 43 h 105"/>
                  <a:gd name="T8" fmla="*/ 13 w 71"/>
                  <a:gd name="T9" fmla="*/ 43 h 105"/>
                  <a:gd name="T10" fmla="*/ 31 w 71"/>
                  <a:gd name="T11" fmla="*/ 36 h 105"/>
                  <a:gd name="T12" fmla="*/ 36 w 71"/>
                  <a:gd name="T13" fmla="*/ 29 h 105"/>
                  <a:gd name="T14" fmla="*/ 42 w 71"/>
                  <a:gd name="T15" fmla="*/ 14 h 105"/>
                  <a:gd name="T16" fmla="*/ 45 w 71"/>
                  <a:gd name="T17" fmla="*/ 8 h 105"/>
                  <a:gd name="T18" fmla="*/ 51 w 71"/>
                  <a:gd name="T19" fmla="*/ 3 h 105"/>
                  <a:gd name="T20" fmla="*/ 57 w 71"/>
                  <a:gd name="T21" fmla="*/ 0 h 105"/>
                  <a:gd name="T22" fmla="*/ 67 w 71"/>
                  <a:gd name="T23" fmla="*/ 2 h 105"/>
                  <a:gd name="T24" fmla="*/ 62 w 71"/>
                  <a:gd name="T25" fmla="*/ 6 h 105"/>
                  <a:gd name="T26" fmla="*/ 60 w 71"/>
                  <a:gd name="T27" fmla="*/ 12 h 105"/>
                  <a:gd name="T28" fmla="*/ 59 w 71"/>
                  <a:gd name="T29" fmla="*/ 31 h 105"/>
                  <a:gd name="T30" fmla="*/ 59 w 71"/>
                  <a:gd name="T31" fmla="*/ 49 h 105"/>
                  <a:gd name="T32" fmla="*/ 56 w 71"/>
                  <a:gd name="T33" fmla="*/ 57 h 105"/>
                  <a:gd name="T34" fmla="*/ 53 w 71"/>
                  <a:gd name="T35" fmla="*/ 63 h 105"/>
                  <a:gd name="T36" fmla="*/ 56 w 71"/>
                  <a:gd name="T37" fmla="*/ 71 h 105"/>
                  <a:gd name="T38" fmla="*/ 62 w 71"/>
                  <a:gd name="T39" fmla="*/ 79 h 105"/>
                  <a:gd name="T40" fmla="*/ 68 w 71"/>
                  <a:gd name="T41" fmla="*/ 85 h 105"/>
                  <a:gd name="T42" fmla="*/ 71 w 71"/>
                  <a:gd name="T43" fmla="*/ 92 h 105"/>
                  <a:gd name="T44" fmla="*/ 51 w 71"/>
                  <a:gd name="T45" fmla="*/ 103 h 105"/>
                  <a:gd name="T46" fmla="*/ 47 w 71"/>
                  <a:gd name="T47" fmla="*/ 105 h 105"/>
                  <a:gd name="T48" fmla="*/ 45 w 71"/>
                  <a:gd name="T49" fmla="*/ 103 h 105"/>
                  <a:gd name="T50" fmla="*/ 34 w 71"/>
                  <a:gd name="T51" fmla="*/ 99 h 105"/>
                  <a:gd name="T52" fmla="*/ 22 w 71"/>
                  <a:gd name="T53" fmla="*/ 96 h 105"/>
                  <a:gd name="T54" fmla="*/ 0 w 71"/>
                  <a:gd name="T55" fmla="*/ 96 h 1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105"/>
                  <a:gd name="T86" fmla="*/ 71 w 71"/>
                  <a:gd name="T87" fmla="*/ 105 h 1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105">
                    <a:moveTo>
                      <a:pt x="0" y="96"/>
                    </a:moveTo>
                    <a:lnTo>
                      <a:pt x="0" y="5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13" y="43"/>
                    </a:lnTo>
                    <a:lnTo>
                      <a:pt x="31" y="36"/>
                    </a:lnTo>
                    <a:lnTo>
                      <a:pt x="36" y="29"/>
                    </a:lnTo>
                    <a:lnTo>
                      <a:pt x="42" y="14"/>
                    </a:lnTo>
                    <a:lnTo>
                      <a:pt x="45" y="8"/>
                    </a:lnTo>
                    <a:lnTo>
                      <a:pt x="51" y="3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62" y="6"/>
                    </a:lnTo>
                    <a:lnTo>
                      <a:pt x="60" y="12"/>
                    </a:lnTo>
                    <a:lnTo>
                      <a:pt x="59" y="31"/>
                    </a:lnTo>
                    <a:lnTo>
                      <a:pt x="59" y="49"/>
                    </a:lnTo>
                    <a:lnTo>
                      <a:pt x="56" y="57"/>
                    </a:lnTo>
                    <a:lnTo>
                      <a:pt x="53" y="63"/>
                    </a:lnTo>
                    <a:lnTo>
                      <a:pt x="56" y="71"/>
                    </a:lnTo>
                    <a:lnTo>
                      <a:pt x="62" y="79"/>
                    </a:lnTo>
                    <a:lnTo>
                      <a:pt x="68" y="85"/>
                    </a:lnTo>
                    <a:lnTo>
                      <a:pt x="71" y="92"/>
                    </a:lnTo>
                    <a:lnTo>
                      <a:pt x="51" y="103"/>
                    </a:lnTo>
                    <a:lnTo>
                      <a:pt x="47" y="105"/>
                    </a:lnTo>
                    <a:lnTo>
                      <a:pt x="45" y="103"/>
                    </a:lnTo>
                    <a:lnTo>
                      <a:pt x="34" y="99"/>
                    </a:lnTo>
                    <a:lnTo>
                      <a:pt x="22" y="96"/>
                    </a:lnTo>
                    <a:lnTo>
                      <a:pt x="0" y="9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8" name="Freeform 1517"/>
              <p:cNvSpPr>
                <a:spLocks/>
              </p:cNvSpPr>
              <p:nvPr/>
            </p:nvSpPr>
            <p:spPr bwMode="auto">
              <a:xfrm>
                <a:off x="4472" y="2574"/>
                <a:ext cx="40" cy="34"/>
              </a:xfrm>
              <a:custGeom>
                <a:avLst/>
                <a:gdLst>
                  <a:gd name="T0" fmla="*/ 40 w 40"/>
                  <a:gd name="T1" fmla="*/ 0 h 34"/>
                  <a:gd name="T2" fmla="*/ 32 w 40"/>
                  <a:gd name="T3" fmla="*/ 7 h 34"/>
                  <a:gd name="T4" fmla="*/ 28 w 40"/>
                  <a:gd name="T5" fmla="*/ 17 h 34"/>
                  <a:gd name="T6" fmla="*/ 25 w 40"/>
                  <a:gd name="T7" fmla="*/ 34 h 34"/>
                  <a:gd name="T8" fmla="*/ 20 w 40"/>
                  <a:gd name="T9" fmla="*/ 34 h 34"/>
                  <a:gd name="T10" fmla="*/ 18 w 40"/>
                  <a:gd name="T11" fmla="*/ 32 h 34"/>
                  <a:gd name="T12" fmla="*/ 20 w 40"/>
                  <a:gd name="T13" fmla="*/ 26 h 34"/>
                  <a:gd name="T14" fmla="*/ 22 w 40"/>
                  <a:gd name="T15" fmla="*/ 20 h 34"/>
                  <a:gd name="T16" fmla="*/ 20 w 40"/>
                  <a:gd name="T17" fmla="*/ 17 h 34"/>
                  <a:gd name="T18" fmla="*/ 15 w 40"/>
                  <a:gd name="T19" fmla="*/ 14 h 34"/>
                  <a:gd name="T20" fmla="*/ 9 w 40"/>
                  <a:gd name="T21" fmla="*/ 10 h 34"/>
                  <a:gd name="T22" fmla="*/ 0 w 40"/>
                  <a:gd name="T23" fmla="*/ 7 h 34"/>
                  <a:gd name="T24" fmla="*/ 0 w 40"/>
                  <a:gd name="T25" fmla="*/ 4 h 34"/>
                  <a:gd name="T26" fmla="*/ 5 w 40"/>
                  <a:gd name="T27" fmla="*/ 3 h 34"/>
                  <a:gd name="T28" fmla="*/ 40 w 40"/>
                  <a:gd name="T29" fmla="*/ 0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34"/>
                  <a:gd name="T47" fmla="*/ 40 w 40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34">
                    <a:moveTo>
                      <a:pt x="40" y="0"/>
                    </a:moveTo>
                    <a:lnTo>
                      <a:pt x="32" y="7"/>
                    </a:lnTo>
                    <a:lnTo>
                      <a:pt x="28" y="17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20" y="26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9" name="Freeform 1518"/>
              <p:cNvSpPr>
                <a:spLocks/>
              </p:cNvSpPr>
              <p:nvPr/>
            </p:nvSpPr>
            <p:spPr bwMode="auto">
              <a:xfrm>
                <a:off x="4472" y="2574"/>
                <a:ext cx="40" cy="34"/>
              </a:xfrm>
              <a:custGeom>
                <a:avLst/>
                <a:gdLst>
                  <a:gd name="T0" fmla="*/ 40 w 40"/>
                  <a:gd name="T1" fmla="*/ 0 h 34"/>
                  <a:gd name="T2" fmla="*/ 32 w 40"/>
                  <a:gd name="T3" fmla="*/ 7 h 34"/>
                  <a:gd name="T4" fmla="*/ 28 w 40"/>
                  <a:gd name="T5" fmla="*/ 17 h 34"/>
                  <a:gd name="T6" fmla="*/ 25 w 40"/>
                  <a:gd name="T7" fmla="*/ 34 h 34"/>
                  <a:gd name="T8" fmla="*/ 20 w 40"/>
                  <a:gd name="T9" fmla="*/ 34 h 34"/>
                  <a:gd name="T10" fmla="*/ 18 w 40"/>
                  <a:gd name="T11" fmla="*/ 32 h 34"/>
                  <a:gd name="T12" fmla="*/ 20 w 40"/>
                  <a:gd name="T13" fmla="*/ 26 h 34"/>
                  <a:gd name="T14" fmla="*/ 22 w 40"/>
                  <a:gd name="T15" fmla="*/ 20 h 34"/>
                  <a:gd name="T16" fmla="*/ 20 w 40"/>
                  <a:gd name="T17" fmla="*/ 17 h 34"/>
                  <a:gd name="T18" fmla="*/ 15 w 40"/>
                  <a:gd name="T19" fmla="*/ 14 h 34"/>
                  <a:gd name="T20" fmla="*/ 9 w 40"/>
                  <a:gd name="T21" fmla="*/ 10 h 34"/>
                  <a:gd name="T22" fmla="*/ 0 w 40"/>
                  <a:gd name="T23" fmla="*/ 7 h 34"/>
                  <a:gd name="T24" fmla="*/ 0 w 40"/>
                  <a:gd name="T25" fmla="*/ 4 h 34"/>
                  <a:gd name="T26" fmla="*/ 5 w 40"/>
                  <a:gd name="T27" fmla="*/ 3 h 34"/>
                  <a:gd name="T28" fmla="*/ 40 w 40"/>
                  <a:gd name="T29" fmla="*/ 0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34"/>
                  <a:gd name="T47" fmla="*/ 40 w 40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34">
                    <a:moveTo>
                      <a:pt x="40" y="0"/>
                    </a:moveTo>
                    <a:lnTo>
                      <a:pt x="32" y="7"/>
                    </a:lnTo>
                    <a:lnTo>
                      <a:pt x="28" y="17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20" y="26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0" name="Freeform 1519"/>
              <p:cNvSpPr>
                <a:spLocks/>
              </p:cNvSpPr>
              <p:nvPr/>
            </p:nvSpPr>
            <p:spPr bwMode="auto">
              <a:xfrm>
                <a:off x="4430" y="2568"/>
                <a:ext cx="39" cy="35"/>
              </a:xfrm>
              <a:custGeom>
                <a:avLst/>
                <a:gdLst>
                  <a:gd name="T0" fmla="*/ 11 w 39"/>
                  <a:gd name="T1" fmla="*/ 0 h 35"/>
                  <a:gd name="T2" fmla="*/ 10 w 39"/>
                  <a:gd name="T3" fmla="*/ 6 h 35"/>
                  <a:gd name="T4" fmla="*/ 7 w 39"/>
                  <a:gd name="T5" fmla="*/ 12 h 35"/>
                  <a:gd name="T6" fmla="*/ 0 w 39"/>
                  <a:gd name="T7" fmla="*/ 18 h 35"/>
                  <a:gd name="T8" fmla="*/ 8 w 39"/>
                  <a:gd name="T9" fmla="*/ 23 h 35"/>
                  <a:gd name="T10" fmla="*/ 8 w 39"/>
                  <a:gd name="T11" fmla="*/ 29 h 35"/>
                  <a:gd name="T12" fmla="*/ 10 w 39"/>
                  <a:gd name="T13" fmla="*/ 33 h 35"/>
                  <a:gd name="T14" fmla="*/ 17 w 39"/>
                  <a:gd name="T15" fmla="*/ 35 h 35"/>
                  <a:gd name="T16" fmla="*/ 19 w 39"/>
                  <a:gd name="T17" fmla="*/ 30 h 35"/>
                  <a:gd name="T18" fmla="*/ 24 w 39"/>
                  <a:gd name="T19" fmla="*/ 29 h 35"/>
                  <a:gd name="T20" fmla="*/ 31 w 39"/>
                  <a:gd name="T21" fmla="*/ 29 h 35"/>
                  <a:gd name="T22" fmla="*/ 39 w 39"/>
                  <a:gd name="T23" fmla="*/ 23 h 35"/>
                  <a:gd name="T24" fmla="*/ 30 w 39"/>
                  <a:gd name="T25" fmla="*/ 20 h 35"/>
                  <a:gd name="T26" fmla="*/ 19 w 39"/>
                  <a:gd name="T27" fmla="*/ 10 h 35"/>
                  <a:gd name="T28" fmla="*/ 11 w 39"/>
                  <a:gd name="T29" fmla="*/ 3 h 35"/>
                  <a:gd name="T30" fmla="*/ 10 w 39"/>
                  <a:gd name="T31" fmla="*/ 0 h 35"/>
                  <a:gd name="T32" fmla="*/ 11 w 39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11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0" y="18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10" y="33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24" y="29"/>
                    </a:lnTo>
                    <a:lnTo>
                      <a:pt x="31" y="29"/>
                    </a:lnTo>
                    <a:lnTo>
                      <a:pt x="39" y="23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1" name="Freeform 1520"/>
              <p:cNvSpPr>
                <a:spLocks/>
              </p:cNvSpPr>
              <p:nvPr/>
            </p:nvSpPr>
            <p:spPr bwMode="auto">
              <a:xfrm>
                <a:off x="4430" y="2568"/>
                <a:ext cx="39" cy="35"/>
              </a:xfrm>
              <a:custGeom>
                <a:avLst/>
                <a:gdLst>
                  <a:gd name="T0" fmla="*/ 11 w 39"/>
                  <a:gd name="T1" fmla="*/ 0 h 35"/>
                  <a:gd name="T2" fmla="*/ 10 w 39"/>
                  <a:gd name="T3" fmla="*/ 6 h 35"/>
                  <a:gd name="T4" fmla="*/ 7 w 39"/>
                  <a:gd name="T5" fmla="*/ 12 h 35"/>
                  <a:gd name="T6" fmla="*/ 0 w 39"/>
                  <a:gd name="T7" fmla="*/ 18 h 35"/>
                  <a:gd name="T8" fmla="*/ 8 w 39"/>
                  <a:gd name="T9" fmla="*/ 23 h 35"/>
                  <a:gd name="T10" fmla="*/ 8 w 39"/>
                  <a:gd name="T11" fmla="*/ 29 h 35"/>
                  <a:gd name="T12" fmla="*/ 10 w 39"/>
                  <a:gd name="T13" fmla="*/ 33 h 35"/>
                  <a:gd name="T14" fmla="*/ 17 w 39"/>
                  <a:gd name="T15" fmla="*/ 35 h 35"/>
                  <a:gd name="T16" fmla="*/ 19 w 39"/>
                  <a:gd name="T17" fmla="*/ 30 h 35"/>
                  <a:gd name="T18" fmla="*/ 24 w 39"/>
                  <a:gd name="T19" fmla="*/ 29 h 35"/>
                  <a:gd name="T20" fmla="*/ 31 w 39"/>
                  <a:gd name="T21" fmla="*/ 29 h 35"/>
                  <a:gd name="T22" fmla="*/ 39 w 39"/>
                  <a:gd name="T23" fmla="*/ 23 h 35"/>
                  <a:gd name="T24" fmla="*/ 30 w 39"/>
                  <a:gd name="T25" fmla="*/ 20 h 35"/>
                  <a:gd name="T26" fmla="*/ 19 w 39"/>
                  <a:gd name="T27" fmla="*/ 10 h 35"/>
                  <a:gd name="T28" fmla="*/ 11 w 39"/>
                  <a:gd name="T29" fmla="*/ 3 h 35"/>
                  <a:gd name="T30" fmla="*/ 10 w 39"/>
                  <a:gd name="T31" fmla="*/ 0 h 35"/>
                  <a:gd name="T32" fmla="*/ 11 w 39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11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0" y="18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10" y="33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24" y="29"/>
                    </a:lnTo>
                    <a:lnTo>
                      <a:pt x="31" y="29"/>
                    </a:lnTo>
                    <a:lnTo>
                      <a:pt x="39" y="23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2" name="Freeform 1521"/>
              <p:cNvSpPr>
                <a:spLocks/>
              </p:cNvSpPr>
              <p:nvPr/>
            </p:nvSpPr>
            <p:spPr bwMode="auto">
              <a:xfrm>
                <a:off x="4281" y="2338"/>
                <a:ext cx="126" cy="243"/>
              </a:xfrm>
              <a:custGeom>
                <a:avLst/>
                <a:gdLst>
                  <a:gd name="T0" fmla="*/ 126 w 126"/>
                  <a:gd name="T1" fmla="*/ 111 h 243"/>
                  <a:gd name="T2" fmla="*/ 126 w 126"/>
                  <a:gd name="T3" fmla="*/ 88 h 243"/>
                  <a:gd name="T4" fmla="*/ 125 w 126"/>
                  <a:gd name="T5" fmla="*/ 88 h 243"/>
                  <a:gd name="T6" fmla="*/ 109 w 126"/>
                  <a:gd name="T7" fmla="*/ 83 h 243"/>
                  <a:gd name="T8" fmla="*/ 103 w 126"/>
                  <a:gd name="T9" fmla="*/ 80 h 243"/>
                  <a:gd name="T10" fmla="*/ 102 w 126"/>
                  <a:gd name="T11" fmla="*/ 76 h 243"/>
                  <a:gd name="T12" fmla="*/ 111 w 126"/>
                  <a:gd name="T13" fmla="*/ 39 h 243"/>
                  <a:gd name="T14" fmla="*/ 114 w 126"/>
                  <a:gd name="T15" fmla="*/ 17 h 243"/>
                  <a:gd name="T16" fmla="*/ 113 w 126"/>
                  <a:gd name="T17" fmla="*/ 0 h 243"/>
                  <a:gd name="T18" fmla="*/ 96 w 126"/>
                  <a:gd name="T19" fmla="*/ 11 h 243"/>
                  <a:gd name="T20" fmla="*/ 91 w 126"/>
                  <a:gd name="T21" fmla="*/ 19 h 243"/>
                  <a:gd name="T22" fmla="*/ 89 w 126"/>
                  <a:gd name="T23" fmla="*/ 30 h 243"/>
                  <a:gd name="T24" fmla="*/ 31 w 126"/>
                  <a:gd name="T25" fmla="*/ 31 h 243"/>
                  <a:gd name="T26" fmla="*/ 26 w 126"/>
                  <a:gd name="T27" fmla="*/ 40 h 243"/>
                  <a:gd name="T28" fmla="*/ 17 w 126"/>
                  <a:gd name="T29" fmla="*/ 57 h 243"/>
                  <a:gd name="T30" fmla="*/ 11 w 126"/>
                  <a:gd name="T31" fmla="*/ 70 h 243"/>
                  <a:gd name="T32" fmla="*/ 13 w 126"/>
                  <a:gd name="T33" fmla="*/ 71 h 243"/>
                  <a:gd name="T34" fmla="*/ 20 w 126"/>
                  <a:gd name="T35" fmla="*/ 66 h 243"/>
                  <a:gd name="T36" fmla="*/ 30 w 126"/>
                  <a:gd name="T37" fmla="*/ 60 h 243"/>
                  <a:gd name="T38" fmla="*/ 40 w 126"/>
                  <a:gd name="T39" fmla="*/ 59 h 243"/>
                  <a:gd name="T40" fmla="*/ 60 w 126"/>
                  <a:gd name="T41" fmla="*/ 60 h 243"/>
                  <a:gd name="T42" fmla="*/ 74 w 126"/>
                  <a:gd name="T43" fmla="*/ 66 h 243"/>
                  <a:gd name="T44" fmla="*/ 80 w 126"/>
                  <a:gd name="T45" fmla="*/ 71 h 243"/>
                  <a:gd name="T46" fmla="*/ 65 w 126"/>
                  <a:gd name="T47" fmla="*/ 83 h 243"/>
                  <a:gd name="T48" fmla="*/ 48 w 126"/>
                  <a:gd name="T49" fmla="*/ 90 h 243"/>
                  <a:gd name="T50" fmla="*/ 26 w 126"/>
                  <a:gd name="T51" fmla="*/ 91 h 243"/>
                  <a:gd name="T52" fmla="*/ 0 w 126"/>
                  <a:gd name="T53" fmla="*/ 83 h 243"/>
                  <a:gd name="T54" fmla="*/ 3 w 126"/>
                  <a:gd name="T55" fmla="*/ 113 h 243"/>
                  <a:gd name="T56" fmla="*/ 5 w 126"/>
                  <a:gd name="T57" fmla="*/ 150 h 243"/>
                  <a:gd name="T58" fmla="*/ 11 w 126"/>
                  <a:gd name="T59" fmla="*/ 183 h 243"/>
                  <a:gd name="T60" fmla="*/ 16 w 126"/>
                  <a:gd name="T61" fmla="*/ 197 h 243"/>
                  <a:gd name="T62" fmla="*/ 23 w 126"/>
                  <a:gd name="T63" fmla="*/ 205 h 243"/>
                  <a:gd name="T64" fmla="*/ 28 w 126"/>
                  <a:gd name="T65" fmla="*/ 243 h 243"/>
                  <a:gd name="T66" fmla="*/ 99 w 126"/>
                  <a:gd name="T67" fmla="*/ 243 h 243"/>
                  <a:gd name="T68" fmla="*/ 77 w 126"/>
                  <a:gd name="T69" fmla="*/ 233 h 243"/>
                  <a:gd name="T70" fmla="*/ 65 w 126"/>
                  <a:gd name="T71" fmla="*/ 230 h 243"/>
                  <a:gd name="T72" fmla="*/ 63 w 126"/>
                  <a:gd name="T73" fmla="*/ 225 h 243"/>
                  <a:gd name="T74" fmla="*/ 62 w 126"/>
                  <a:gd name="T75" fmla="*/ 223 h 243"/>
                  <a:gd name="T76" fmla="*/ 57 w 126"/>
                  <a:gd name="T77" fmla="*/ 225 h 243"/>
                  <a:gd name="T78" fmla="*/ 56 w 126"/>
                  <a:gd name="T79" fmla="*/ 225 h 243"/>
                  <a:gd name="T80" fmla="*/ 65 w 126"/>
                  <a:gd name="T81" fmla="*/ 217 h 243"/>
                  <a:gd name="T82" fmla="*/ 73 w 126"/>
                  <a:gd name="T83" fmla="*/ 210 h 243"/>
                  <a:gd name="T84" fmla="*/ 82 w 126"/>
                  <a:gd name="T85" fmla="*/ 197 h 243"/>
                  <a:gd name="T86" fmla="*/ 97 w 126"/>
                  <a:gd name="T87" fmla="*/ 166 h 243"/>
                  <a:gd name="T88" fmla="*/ 109 w 126"/>
                  <a:gd name="T89" fmla="*/ 137 h 243"/>
                  <a:gd name="T90" fmla="*/ 113 w 126"/>
                  <a:gd name="T91" fmla="*/ 117 h 243"/>
                  <a:gd name="T92" fmla="*/ 119 w 126"/>
                  <a:gd name="T93" fmla="*/ 114 h 243"/>
                  <a:gd name="T94" fmla="*/ 126 w 126"/>
                  <a:gd name="T95" fmla="*/ 111 h 2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6"/>
                  <a:gd name="T145" fmla="*/ 0 h 243"/>
                  <a:gd name="T146" fmla="*/ 126 w 126"/>
                  <a:gd name="T147" fmla="*/ 243 h 2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6" h="243">
                    <a:moveTo>
                      <a:pt x="126" y="111"/>
                    </a:moveTo>
                    <a:lnTo>
                      <a:pt x="126" y="88"/>
                    </a:lnTo>
                    <a:lnTo>
                      <a:pt x="125" y="88"/>
                    </a:lnTo>
                    <a:lnTo>
                      <a:pt x="109" y="83"/>
                    </a:lnTo>
                    <a:lnTo>
                      <a:pt x="103" y="80"/>
                    </a:lnTo>
                    <a:lnTo>
                      <a:pt x="102" y="76"/>
                    </a:lnTo>
                    <a:lnTo>
                      <a:pt x="111" y="39"/>
                    </a:lnTo>
                    <a:lnTo>
                      <a:pt x="114" y="17"/>
                    </a:lnTo>
                    <a:lnTo>
                      <a:pt x="113" y="0"/>
                    </a:lnTo>
                    <a:lnTo>
                      <a:pt x="96" y="11"/>
                    </a:lnTo>
                    <a:lnTo>
                      <a:pt x="91" y="19"/>
                    </a:lnTo>
                    <a:lnTo>
                      <a:pt x="89" y="30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17" y="57"/>
                    </a:lnTo>
                    <a:lnTo>
                      <a:pt x="11" y="70"/>
                    </a:lnTo>
                    <a:lnTo>
                      <a:pt x="13" y="71"/>
                    </a:lnTo>
                    <a:lnTo>
                      <a:pt x="20" y="66"/>
                    </a:lnTo>
                    <a:lnTo>
                      <a:pt x="30" y="60"/>
                    </a:lnTo>
                    <a:lnTo>
                      <a:pt x="40" y="59"/>
                    </a:lnTo>
                    <a:lnTo>
                      <a:pt x="60" y="60"/>
                    </a:lnTo>
                    <a:lnTo>
                      <a:pt x="74" y="66"/>
                    </a:lnTo>
                    <a:lnTo>
                      <a:pt x="80" y="71"/>
                    </a:lnTo>
                    <a:lnTo>
                      <a:pt x="65" y="83"/>
                    </a:lnTo>
                    <a:lnTo>
                      <a:pt x="48" y="90"/>
                    </a:lnTo>
                    <a:lnTo>
                      <a:pt x="26" y="91"/>
                    </a:lnTo>
                    <a:lnTo>
                      <a:pt x="0" y="83"/>
                    </a:lnTo>
                    <a:lnTo>
                      <a:pt x="3" y="113"/>
                    </a:lnTo>
                    <a:lnTo>
                      <a:pt x="5" y="150"/>
                    </a:lnTo>
                    <a:lnTo>
                      <a:pt x="11" y="183"/>
                    </a:lnTo>
                    <a:lnTo>
                      <a:pt x="16" y="197"/>
                    </a:lnTo>
                    <a:lnTo>
                      <a:pt x="23" y="205"/>
                    </a:lnTo>
                    <a:lnTo>
                      <a:pt x="28" y="243"/>
                    </a:lnTo>
                    <a:lnTo>
                      <a:pt x="99" y="243"/>
                    </a:lnTo>
                    <a:lnTo>
                      <a:pt x="77" y="233"/>
                    </a:lnTo>
                    <a:lnTo>
                      <a:pt x="65" y="230"/>
                    </a:lnTo>
                    <a:lnTo>
                      <a:pt x="63" y="225"/>
                    </a:lnTo>
                    <a:lnTo>
                      <a:pt x="62" y="223"/>
                    </a:lnTo>
                    <a:lnTo>
                      <a:pt x="57" y="225"/>
                    </a:lnTo>
                    <a:lnTo>
                      <a:pt x="56" y="225"/>
                    </a:lnTo>
                    <a:lnTo>
                      <a:pt x="65" y="217"/>
                    </a:lnTo>
                    <a:lnTo>
                      <a:pt x="73" y="210"/>
                    </a:lnTo>
                    <a:lnTo>
                      <a:pt x="82" y="197"/>
                    </a:lnTo>
                    <a:lnTo>
                      <a:pt x="97" y="166"/>
                    </a:lnTo>
                    <a:lnTo>
                      <a:pt x="109" y="137"/>
                    </a:lnTo>
                    <a:lnTo>
                      <a:pt x="113" y="117"/>
                    </a:lnTo>
                    <a:lnTo>
                      <a:pt x="119" y="114"/>
                    </a:lnTo>
                    <a:lnTo>
                      <a:pt x="126" y="1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3" name="Freeform 1522"/>
              <p:cNvSpPr>
                <a:spLocks/>
              </p:cNvSpPr>
              <p:nvPr/>
            </p:nvSpPr>
            <p:spPr bwMode="auto">
              <a:xfrm>
                <a:off x="4281" y="2338"/>
                <a:ext cx="126" cy="243"/>
              </a:xfrm>
              <a:custGeom>
                <a:avLst/>
                <a:gdLst>
                  <a:gd name="T0" fmla="*/ 126 w 126"/>
                  <a:gd name="T1" fmla="*/ 111 h 243"/>
                  <a:gd name="T2" fmla="*/ 126 w 126"/>
                  <a:gd name="T3" fmla="*/ 88 h 243"/>
                  <a:gd name="T4" fmla="*/ 125 w 126"/>
                  <a:gd name="T5" fmla="*/ 88 h 243"/>
                  <a:gd name="T6" fmla="*/ 109 w 126"/>
                  <a:gd name="T7" fmla="*/ 83 h 243"/>
                  <a:gd name="T8" fmla="*/ 103 w 126"/>
                  <a:gd name="T9" fmla="*/ 80 h 243"/>
                  <a:gd name="T10" fmla="*/ 102 w 126"/>
                  <a:gd name="T11" fmla="*/ 76 h 243"/>
                  <a:gd name="T12" fmla="*/ 111 w 126"/>
                  <a:gd name="T13" fmla="*/ 39 h 243"/>
                  <a:gd name="T14" fmla="*/ 114 w 126"/>
                  <a:gd name="T15" fmla="*/ 17 h 243"/>
                  <a:gd name="T16" fmla="*/ 113 w 126"/>
                  <a:gd name="T17" fmla="*/ 0 h 243"/>
                  <a:gd name="T18" fmla="*/ 96 w 126"/>
                  <a:gd name="T19" fmla="*/ 11 h 243"/>
                  <a:gd name="T20" fmla="*/ 91 w 126"/>
                  <a:gd name="T21" fmla="*/ 19 h 243"/>
                  <a:gd name="T22" fmla="*/ 89 w 126"/>
                  <a:gd name="T23" fmla="*/ 30 h 243"/>
                  <a:gd name="T24" fmla="*/ 31 w 126"/>
                  <a:gd name="T25" fmla="*/ 31 h 243"/>
                  <a:gd name="T26" fmla="*/ 26 w 126"/>
                  <a:gd name="T27" fmla="*/ 40 h 243"/>
                  <a:gd name="T28" fmla="*/ 17 w 126"/>
                  <a:gd name="T29" fmla="*/ 57 h 243"/>
                  <a:gd name="T30" fmla="*/ 11 w 126"/>
                  <a:gd name="T31" fmla="*/ 70 h 243"/>
                  <a:gd name="T32" fmla="*/ 13 w 126"/>
                  <a:gd name="T33" fmla="*/ 71 h 243"/>
                  <a:gd name="T34" fmla="*/ 20 w 126"/>
                  <a:gd name="T35" fmla="*/ 66 h 243"/>
                  <a:gd name="T36" fmla="*/ 30 w 126"/>
                  <a:gd name="T37" fmla="*/ 60 h 243"/>
                  <a:gd name="T38" fmla="*/ 40 w 126"/>
                  <a:gd name="T39" fmla="*/ 59 h 243"/>
                  <a:gd name="T40" fmla="*/ 60 w 126"/>
                  <a:gd name="T41" fmla="*/ 60 h 243"/>
                  <a:gd name="T42" fmla="*/ 74 w 126"/>
                  <a:gd name="T43" fmla="*/ 66 h 243"/>
                  <a:gd name="T44" fmla="*/ 80 w 126"/>
                  <a:gd name="T45" fmla="*/ 71 h 243"/>
                  <a:gd name="T46" fmla="*/ 65 w 126"/>
                  <a:gd name="T47" fmla="*/ 83 h 243"/>
                  <a:gd name="T48" fmla="*/ 48 w 126"/>
                  <a:gd name="T49" fmla="*/ 90 h 243"/>
                  <a:gd name="T50" fmla="*/ 26 w 126"/>
                  <a:gd name="T51" fmla="*/ 91 h 243"/>
                  <a:gd name="T52" fmla="*/ 0 w 126"/>
                  <a:gd name="T53" fmla="*/ 83 h 243"/>
                  <a:gd name="T54" fmla="*/ 3 w 126"/>
                  <a:gd name="T55" fmla="*/ 113 h 243"/>
                  <a:gd name="T56" fmla="*/ 5 w 126"/>
                  <a:gd name="T57" fmla="*/ 150 h 243"/>
                  <a:gd name="T58" fmla="*/ 11 w 126"/>
                  <a:gd name="T59" fmla="*/ 183 h 243"/>
                  <a:gd name="T60" fmla="*/ 16 w 126"/>
                  <a:gd name="T61" fmla="*/ 197 h 243"/>
                  <a:gd name="T62" fmla="*/ 23 w 126"/>
                  <a:gd name="T63" fmla="*/ 205 h 243"/>
                  <a:gd name="T64" fmla="*/ 28 w 126"/>
                  <a:gd name="T65" fmla="*/ 243 h 243"/>
                  <a:gd name="T66" fmla="*/ 99 w 126"/>
                  <a:gd name="T67" fmla="*/ 243 h 243"/>
                  <a:gd name="T68" fmla="*/ 77 w 126"/>
                  <a:gd name="T69" fmla="*/ 233 h 243"/>
                  <a:gd name="T70" fmla="*/ 65 w 126"/>
                  <a:gd name="T71" fmla="*/ 230 h 243"/>
                  <a:gd name="T72" fmla="*/ 63 w 126"/>
                  <a:gd name="T73" fmla="*/ 225 h 243"/>
                  <a:gd name="T74" fmla="*/ 62 w 126"/>
                  <a:gd name="T75" fmla="*/ 223 h 243"/>
                  <a:gd name="T76" fmla="*/ 57 w 126"/>
                  <a:gd name="T77" fmla="*/ 225 h 243"/>
                  <a:gd name="T78" fmla="*/ 56 w 126"/>
                  <a:gd name="T79" fmla="*/ 225 h 243"/>
                  <a:gd name="T80" fmla="*/ 65 w 126"/>
                  <a:gd name="T81" fmla="*/ 217 h 243"/>
                  <a:gd name="T82" fmla="*/ 73 w 126"/>
                  <a:gd name="T83" fmla="*/ 210 h 243"/>
                  <a:gd name="T84" fmla="*/ 82 w 126"/>
                  <a:gd name="T85" fmla="*/ 197 h 243"/>
                  <a:gd name="T86" fmla="*/ 97 w 126"/>
                  <a:gd name="T87" fmla="*/ 166 h 243"/>
                  <a:gd name="T88" fmla="*/ 109 w 126"/>
                  <a:gd name="T89" fmla="*/ 137 h 243"/>
                  <a:gd name="T90" fmla="*/ 113 w 126"/>
                  <a:gd name="T91" fmla="*/ 117 h 243"/>
                  <a:gd name="T92" fmla="*/ 119 w 126"/>
                  <a:gd name="T93" fmla="*/ 114 h 243"/>
                  <a:gd name="T94" fmla="*/ 126 w 126"/>
                  <a:gd name="T95" fmla="*/ 111 h 2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6"/>
                  <a:gd name="T145" fmla="*/ 0 h 243"/>
                  <a:gd name="T146" fmla="*/ 126 w 126"/>
                  <a:gd name="T147" fmla="*/ 243 h 2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6" h="243">
                    <a:moveTo>
                      <a:pt x="126" y="111"/>
                    </a:moveTo>
                    <a:lnTo>
                      <a:pt x="126" y="88"/>
                    </a:lnTo>
                    <a:lnTo>
                      <a:pt x="125" y="88"/>
                    </a:lnTo>
                    <a:lnTo>
                      <a:pt x="109" y="83"/>
                    </a:lnTo>
                    <a:lnTo>
                      <a:pt x="103" y="80"/>
                    </a:lnTo>
                    <a:lnTo>
                      <a:pt x="102" y="76"/>
                    </a:lnTo>
                    <a:lnTo>
                      <a:pt x="111" y="39"/>
                    </a:lnTo>
                    <a:lnTo>
                      <a:pt x="114" y="17"/>
                    </a:lnTo>
                    <a:lnTo>
                      <a:pt x="113" y="0"/>
                    </a:lnTo>
                    <a:lnTo>
                      <a:pt x="96" y="11"/>
                    </a:lnTo>
                    <a:lnTo>
                      <a:pt x="91" y="19"/>
                    </a:lnTo>
                    <a:lnTo>
                      <a:pt x="89" y="30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17" y="57"/>
                    </a:lnTo>
                    <a:lnTo>
                      <a:pt x="11" y="70"/>
                    </a:lnTo>
                    <a:lnTo>
                      <a:pt x="13" y="71"/>
                    </a:lnTo>
                    <a:lnTo>
                      <a:pt x="20" y="66"/>
                    </a:lnTo>
                    <a:lnTo>
                      <a:pt x="30" y="60"/>
                    </a:lnTo>
                    <a:lnTo>
                      <a:pt x="40" y="59"/>
                    </a:lnTo>
                    <a:lnTo>
                      <a:pt x="60" y="60"/>
                    </a:lnTo>
                    <a:lnTo>
                      <a:pt x="74" y="66"/>
                    </a:lnTo>
                    <a:lnTo>
                      <a:pt x="80" y="71"/>
                    </a:lnTo>
                    <a:lnTo>
                      <a:pt x="65" y="83"/>
                    </a:lnTo>
                    <a:lnTo>
                      <a:pt x="48" y="90"/>
                    </a:lnTo>
                    <a:lnTo>
                      <a:pt x="26" y="91"/>
                    </a:lnTo>
                    <a:lnTo>
                      <a:pt x="0" y="83"/>
                    </a:lnTo>
                    <a:lnTo>
                      <a:pt x="3" y="113"/>
                    </a:lnTo>
                    <a:lnTo>
                      <a:pt x="5" y="150"/>
                    </a:lnTo>
                    <a:lnTo>
                      <a:pt x="11" y="183"/>
                    </a:lnTo>
                    <a:lnTo>
                      <a:pt x="16" y="197"/>
                    </a:lnTo>
                    <a:lnTo>
                      <a:pt x="23" y="205"/>
                    </a:lnTo>
                    <a:lnTo>
                      <a:pt x="28" y="243"/>
                    </a:lnTo>
                    <a:lnTo>
                      <a:pt x="99" y="243"/>
                    </a:lnTo>
                    <a:lnTo>
                      <a:pt x="77" y="233"/>
                    </a:lnTo>
                    <a:lnTo>
                      <a:pt x="65" y="230"/>
                    </a:lnTo>
                    <a:lnTo>
                      <a:pt x="63" y="225"/>
                    </a:lnTo>
                    <a:lnTo>
                      <a:pt x="62" y="223"/>
                    </a:lnTo>
                    <a:lnTo>
                      <a:pt x="57" y="225"/>
                    </a:lnTo>
                    <a:lnTo>
                      <a:pt x="56" y="225"/>
                    </a:lnTo>
                    <a:lnTo>
                      <a:pt x="65" y="217"/>
                    </a:lnTo>
                    <a:lnTo>
                      <a:pt x="73" y="210"/>
                    </a:lnTo>
                    <a:lnTo>
                      <a:pt x="82" y="197"/>
                    </a:lnTo>
                    <a:lnTo>
                      <a:pt x="97" y="166"/>
                    </a:lnTo>
                    <a:lnTo>
                      <a:pt x="109" y="137"/>
                    </a:lnTo>
                    <a:lnTo>
                      <a:pt x="113" y="117"/>
                    </a:lnTo>
                    <a:lnTo>
                      <a:pt x="119" y="114"/>
                    </a:lnTo>
                    <a:lnTo>
                      <a:pt x="126" y="11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4" name="Freeform 1523"/>
              <p:cNvSpPr>
                <a:spLocks/>
              </p:cNvSpPr>
              <p:nvPr/>
            </p:nvSpPr>
            <p:spPr bwMode="auto">
              <a:xfrm>
                <a:off x="4387" y="2512"/>
                <a:ext cx="20" cy="51"/>
              </a:xfrm>
              <a:custGeom>
                <a:avLst/>
                <a:gdLst>
                  <a:gd name="T0" fmla="*/ 20 w 20"/>
                  <a:gd name="T1" fmla="*/ 51 h 51"/>
                  <a:gd name="T2" fmla="*/ 20 w 20"/>
                  <a:gd name="T3" fmla="*/ 0 h 51"/>
                  <a:gd name="T4" fmla="*/ 19 w 20"/>
                  <a:gd name="T5" fmla="*/ 0 h 51"/>
                  <a:gd name="T6" fmla="*/ 7 w 20"/>
                  <a:gd name="T7" fmla="*/ 14 h 51"/>
                  <a:gd name="T8" fmla="*/ 3 w 20"/>
                  <a:gd name="T9" fmla="*/ 23 h 51"/>
                  <a:gd name="T10" fmla="*/ 0 w 20"/>
                  <a:gd name="T11" fmla="*/ 31 h 51"/>
                  <a:gd name="T12" fmla="*/ 2 w 20"/>
                  <a:gd name="T13" fmla="*/ 40 h 51"/>
                  <a:gd name="T14" fmla="*/ 7 w 20"/>
                  <a:gd name="T15" fmla="*/ 48 h 51"/>
                  <a:gd name="T16" fmla="*/ 20 w 20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1"/>
                  <a:gd name="T29" fmla="*/ 20 w 2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1">
                    <a:moveTo>
                      <a:pt x="20" y="51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7" y="14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7" y="48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5" name="Freeform 1524"/>
              <p:cNvSpPr>
                <a:spLocks/>
              </p:cNvSpPr>
              <p:nvPr/>
            </p:nvSpPr>
            <p:spPr bwMode="auto">
              <a:xfrm>
                <a:off x="4387" y="2512"/>
                <a:ext cx="20" cy="51"/>
              </a:xfrm>
              <a:custGeom>
                <a:avLst/>
                <a:gdLst>
                  <a:gd name="T0" fmla="*/ 20 w 20"/>
                  <a:gd name="T1" fmla="*/ 51 h 51"/>
                  <a:gd name="T2" fmla="*/ 20 w 20"/>
                  <a:gd name="T3" fmla="*/ 0 h 51"/>
                  <a:gd name="T4" fmla="*/ 19 w 20"/>
                  <a:gd name="T5" fmla="*/ 0 h 51"/>
                  <a:gd name="T6" fmla="*/ 7 w 20"/>
                  <a:gd name="T7" fmla="*/ 14 h 51"/>
                  <a:gd name="T8" fmla="*/ 3 w 20"/>
                  <a:gd name="T9" fmla="*/ 23 h 51"/>
                  <a:gd name="T10" fmla="*/ 0 w 20"/>
                  <a:gd name="T11" fmla="*/ 31 h 51"/>
                  <a:gd name="T12" fmla="*/ 2 w 20"/>
                  <a:gd name="T13" fmla="*/ 40 h 51"/>
                  <a:gd name="T14" fmla="*/ 7 w 20"/>
                  <a:gd name="T15" fmla="*/ 48 h 51"/>
                  <a:gd name="T16" fmla="*/ 20 w 20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1"/>
                  <a:gd name="T29" fmla="*/ 20 w 2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1">
                    <a:moveTo>
                      <a:pt x="20" y="51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7" y="14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7" y="48"/>
                    </a:lnTo>
                    <a:lnTo>
                      <a:pt x="20" y="5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6" name="Freeform 1525"/>
              <p:cNvSpPr>
                <a:spLocks/>
              </p:cNvSpPr>
              <p:nvPr/>
            </p:nvSpPr>
            <p:spPr bwMode="auto">
              <a:xfrm>
                <a:off x="4635" y="2546"/>
                <a:ext cx="34" cy="22"/>
              </a:xfrm>
              <a:custGeom>
                <a:avLst/>
                <a:gdLst>
                  <a:gd name="T0" fmla="*/ 19 w 34"/>
                  <a:gd name="T1" fmla="*/ 14 h 22"/>
                  <a:gd name="T2" fmla="*/ 28 w 34"/>
                  <a:gd name="T3" fmla="*/ 15 h 22"/>
                  <a:gd name="T4" fmla="*/ 32 w 34"/>
                  <a:gd name="T5" fmla="*/ 14 h 22"/>
                  <a:gd name="T6" fmla="*/ 34 w 34"/>
                  <a:gd name="T7" fmla="*/ 11 h 22"/>
                  <a:gd name="T8" fmla="*/ 31 w 34"/>
                  <a:gd name="T9" fmla="*/ 5 h 22"/>
                  <a:gd name="T10" fmla="*/ 26 w 34"/>
                  <a:gd name="T11" fmla="*/ 2 h 22"/>
                  <a:gd name="T12" fmla="*/ 20 w 34"/>
                  <a:gd name="T13" fmla="*/ 0 h 22"/>
                  <a:gd name="T14" fmla="*/ 14 w 34"/>
                  <a:gd name="T15" fmla="*/ 0 h 22"/>
                  <a:gd name="T16" fmla="*/ 8 w 34"/>
                  <a:gd name="T17" fmla="*/ 5 h 22"/>
                  <a:gd name="T18" fmla="*/ 0 w 34"/>
                  <a:gd name="T19" fmla="*/ 18 h 22"/>
                  <a:gd name="T20" fmla="*/ 0 w 34"/>
                  <a:gd name="T21" fmla="*/ 22 h 22"/>
                  <a:gd name="T22" fmla="*/ 8 w 34"/>
                  <a:gd name="T23" fmla="*/ 20 h 22"/>
                  <a:gd name="T24" fmla="*/ 19 w 34"/>
                  <a:gd name="T25" fmla="*/ 14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22"/>
                  <a:gd name="T41" fmla="*/ 34 w 3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22">
                    <a:moveTo>
                      <a:pt x="19" y="14"/>
                    </a:moveTo>
                    <a:lnTo>
                      <a:pt x="28" y="15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7" name="Freeform 1526"/>
              <p:cNvSpPr>
                <a:spLocks/>
              </p:cNvSpPr>
              <p:nvPr/>
            </p:nvSpPr>
            <p:spPr bwMode="auto">
              <a:xfrm>
                <a:off x="4635" y="2546"/>
                <a:ext cx="34" cy="22"/>
              </a:xfrm>
              <a:custGeom>
                <a:avLst/>
                <a:gdLst>
                  <a:gd name="T0" fmla="*/ 19 w 34"/>
                  <a:gd name="T1" fmla="*/ 14 h 22"/>
                  <a:gd name="T2" fmla="*/ 28 w 34"/>
                  <a:gd name="T3" fmla="*/ 15 h 22"/>
                  <a:gd name="T4" fmla="*/ 32 w 34"/>
                  <a:gd name="T5" fmla="*/ 14 h 22"/>
                  <a:gd name="T6" fmla="*/ 34 w 34"/>
                  <a:gd name="T7" fmla="*/ 11 h 22"/>
                  <a:gd name="T8" fmla="*/ 31 w 34"/>
                  <a:gd name="T9" fmla="*/ 5 h 22"/>
                  <a:gd name="T10" fmla="*/ 26 w 34"/>
                  <a:gd name="T11" fmla="*/ 2 h 22"/>
                  <a:gd name="T12" fmla="*/ 20 w 34"/>
                  <a:gd name="T13" fmla="*/ 0 h 22"/>
                  <a:gd name="T14" fmla="*/ 14 w 34"/>
                  <a:gd name="T15" fmla="*/ 0 h 22"/>
                  <a:gd name="T16" fmla="*/ 8 w 34"/>
                  <a:gd name="T17" fmla="*/ 5 h 22"/>
                  <a:gd name="T18" fmla="*/ 0 w 34"/>
                  <a:gd name="T19" fmla="*/ 18 h 22"/>
                  <a:gd name="T20" fmla="*/ 0 w 34"/>
                  <a:gd name="T21" fmla="*/ 22 h 22"/>
                  <a:gd name="T22" fmla="*/ 8 w 34"/>
                  <a:gd name="T23" fmla="*/ 20 h 22"/>
                  <a:gd name="T24" fmla="*/ 19 w 34"/>
                  <a:gd name="T25" fmla="*/ 14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22"/>
                  <a:gd name="T41" fmla="*/ 34 w 3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22">
                    <a:moveTo>
                      <a:pt x="19" y="14"/>
                    </a:moveTo>
                    <a:lnTo>
                      <a:pt x="28" y="15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8" y="20"/>
                    </a:lnTo>
                    <a:lnTo>
                      <a:pt x="19" y="1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8" name="Freeform 1527"/>
              <p:cNvSpPr>
                <a:spLocks/>
              </p:cNvSpPr>
              <p:nvPr/>
            </p:nvSpPr>
            <p:spPr bwMode="auto">
              <a:xfrm>
                <a:off x="4447" y="2452"/>
                <a:ext cx="71" cy="105"/>
              </a:xfrm>
              <a:custGeom>
                <a:avLst/>
                <a:gdLst>
                  <a:gd name="T0" fmla="*/ 0 w 71"/>
                  <a:gd name="T1" fmla="*/ 96 h 105"/>
                  <a:gd name="T2" fmla="*/ 0 w 71"/>
                  <a:gd name="T3" fmla="*/ 59 h 105"/>
                  <a:gd name="T4" fmla="*/ 3 w 71"/>
                  <a:gd name="T5" fmla="*/ 46 h 105"/>
                  <a:gd name="T6" fmla="*/ 7 w 71"/>
                  <a:gd name="T7" fmla="*/ 43 h 105"/>
                  <a:gd name="T8" fmla="*/ 13 w 71"/>
                  <a:gd name="T9" fmla="*/ 43 h 105"/>
                  <a:gd name="T10" fmla="*/ 31 w 71"/>
                  <a:gd name="T11" fmla="*/ 36 h 105"/>
                  <a:gd name="T12" fmla="*/ 36 w 71"/>
                  <a:gd name="T13" fmla="*/ 29 h 105"/>
                  <a:gd name="T14" fmla="*/ 42 w 71"/>
                  <a:gd name="T15" fmla="*/ 14 h 105"/>
                  <a:gd name="T16" fmla="*/ 45 w 71"/>
                  <a:gd name="T17" fmla="*/ 8 h 105"/>
                  <a:gd name="T18" fmla="*/ 51 w 71"/>
                  <a:gd name="T19" fmla="*/ 3 h 105"/>
                  <a:gd name="T20" fmla="*/ 57 w 71"/>
                  <a:gd name="T21" fmla="*/ 0 h 105"/>
                  <a:gd name="T22" fmla="*/ 67 w 71"/>
                  <a:gd name="T23" fmla="*/ 2 h 105"/>
                  <a:gd name="T24" fmla="*/ 62 w 71"/>
                  <a:gd name="T25" fmla="*/ 6 h 105"/>
                  <a:gd name="T26" fmla="*/ 60 w 71"/>
                  <a:gd name="T27" fmla="*/ 12 h 105"/>
                  <a:gd name="T28" fmla="*/ 59 w 71"/>
                  <a:gd name="T29" fmla="*/ 31 h 105"/>
                  <a:gd name="T30" fmla="*/ 59 w 71"/>
                  <a:gd name="T31" fmla="*/ 49 h 105"/>
                  <a:gd name="T32" fmla="*/ 56 w 71"/>
                  <a:gd name="T33" fmla="*/ 57 h 105"/>
                  <a:gd name="T34" fmla="*/ 53 w 71"/>
                  <a:gd name="T35" fmla="*/ 63 h 105"/>
                  <a:gd name="T36" fmla="*/ 56 w 71"/>
                  <a:gd name="T37" fmla="*/ 71 h 105"/>
                  <a:gd name="T38" fmla="*/ 62 w 71"/>
                  <a:gd name="T39" fmla="*/ 79 h 105"/>
                  <a:gd name="T40" fmla="*/ 68 w 71"/>
                  <a:gd name="T41" fmla="*/ 85 h 105"/>
                  <a:gd name="T42" fmla="*/ 71 w 71"/>
                  <a:gd name="T43" fmla="*/ 92 h 105"/>
                  <a:gd name="T44" fmla="*/ 51 w 71"/>
                  <a:gd name="T45" fmla="*/ 103 h 105"/>
                  <a:gd name="T46" fmla="*/ 47 w 71"/>
                  <a:gd name="T47" fmla="*/ 105 h 105"/>
                  <a:gd name="T48" fmla="*/ 45 w 71"/>
                  <a:gd name="T49" fmla="*/ 103 h 105"/>
                  <a:gd name="T50" fmla="*/ 34 w 71"/>
                  <a:gd name="T51" fmla="*/ 99 h 105"/>
                  <a:gd name="T52" fmla="*/ 22 w 71"/>
                  <a:gd name="T53" fmla="*/ 96 h 105"/>
                  <a:gd name="T54" fmla="*/ 0 w 71"/>
                  <a:gd name="T55" fmla="*/ 96 h 1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105"/>
                  <a:gd name="T86" fmla="*/ 71 w 71"/>
                  <a:gd name="T87" fmla="*/ 105 h 1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105">
                    <a:moveTo>
                      <a:pt x="0" y="96"/>
                    </a:moveTo>
                    <a:lnTo>
                      <a:pt x="0" y="5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13" y="43"/>
                    </a:lnTo>
                    <a:lnTo>
                      <a:pt x="31" y="36"/>
                    </a:lnTo>
                    <a:lnTo>
                      <a:pt x="36" y="29"/>
                    </a:lnTo>
                    <a:lnTo>
                      <a:pt x="42" y="14"/>
                    </a:lnTo>
                    <a:lnTo>
                      <a:pt x="45" y="8"/>
                    </a:lnTo>
                    <a:lnTo>
                      <a:pt x="51" y="3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62" y="6"/>
                    </a:lnTo>
                    <a:lnTo>
                      <a:pt x="60" y="12"/>
                    </a:lnTo>
                    <a:lnTo>
                      <a:pt x="59" y="31"/>
                    </a:lnTo>
                    <a:lnTo>
                      <a:pt x="59" y="49"/>
                    </a:lnTo>
                    <a:lnTo>
                      <a:pt x="56" y="57"/>
                    </a:lnTo>
                    <a:lnTo>
                      <a:pt x="53" y="63"/>
                    </a:lnTo>
                    <a:lnTo>
                      <a:pt x="56" y="71"/>
                    </a:lnTo>
                    <a:lnTo>
                      <a:pt x="62" y="79"/>
                    </a:lnTo>
                    <a:lnTo>
                      <a:pt x="68" y="85"/>
                    </a:lnTo>
                    <a:lnTo>
                      <a:pt x="71" y="92"/>
                    </a:lnTo>
                    <a:lnTo>
                      <a:pt x="51" y="103"/>
                    </a:lnTo>
                    <a:lnTo>
                      <a:pt x="47" y="105"/>
                    </a:lnTo>
                    <a:lnTo>
                      <a:pt x="45" y="103"/>
                    </a:lnTo>
                    <a:lnTo>
                      <a:pt x="34" y="99"/>
                    </a:lnTo>
                    <a:lnTo>
                      <a:pt x="22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9" name="Freeform 1528"/>
              <p:cNvSpPr>
                <a:spLocks/>
              </p:cNvSpPr>
              <p:nvPr/>
            </p:nvSpPr>
            <p:spPr bwMode="auto">
              <a:xfrm>
                <a:off x="4447" y="2452"/>
                <a:ext cx="71" cy="105"/>
              </a:xfrm>
              <a:custGeom>
                <a:avLst/>
                <a:gdLst>
                  <a:gd name="T0" fmla="*/ 0 w 71"/>
                  <a:gd name="T1" fmla="*/ 96 h 105"/>
                  <a:gd name="T2" fmla="*/ 0 w 71"/>
                  <a:gd name="T3" fmla="*/ 59 h 105"/>
                  <a:gd name="T4" fmla="*/ 3 w 71"/>
                  <a:gd name="T5" fmla="*/ 46 h 105"/>
                  <a:gd name="T6" fmla="*/ 7 w 71"/>
                  <a:gd name="T7" fmla="*/ 43 h 105"/>
                  <a:gd name="T8" fmla="*/ 13 w 71"/>
                  <a:gd name="T9" fmla="*/ 43 h 105"/>
                  <a:gd name="T10" fmla="*/ 31 w 71"/>
                  <a:gd name="T11" fmla="*/ 36 h 105"/>
                  <a:gd name="T12" fmla="*/ 36 w 71"/>
                  <a:gd name="T13" fmla="*/ 29 h 105"/>
                  <a:gd name="T14" fmla="*/ 42 w 71"/>
                  <a:gd name="T15" fmla="*/ 14 h 105"/>
                  <a:gd name="T16" fmla="*/ 45 w 71"/>
                  <a:gd name="T17" fmla="*/ 8 h 105"/>
                  <a:gd name="T18" fmla="*/ 51 w 71"/>
                  <a:gd name="T19" fmla="*/ 3 h 105"/>
                  <a:gd name="T20" fmla="*/ 57 w 71"/>
                  <a:gd name="T21" fmla="*/ 0 h 105"/>
                  <a:gd name="T22" fmla="*/ 67 w 71"/>
                  <a:gd name="T23" fmla="*/ 2 h 105"/>
                  <a:gd name="T24" fmla="*/ 62 w 71"/>
                  <a:gd name="T25" fmla="*/ 6 h 105"/>
                  <a:gd name="T26" fmla="*/ 60 w 71"/>
                  <a:gd name="T27" fmla="*/ 12 h 105"/>
                  <a:gd name="T28" fmla="*/ 59 w 71"/>
                  <a:gd name="T29" fmla="*/ 31 h 105"/>
                  <a:gd name="T30" fmla="*/ 59 w 71"/>
                  <a:gd name="T31" fmla="*/ 49 h 105"/>
                  <a:gd name="T32" fmla="*/ 56 w 71"/>
                  <a:gd name="T33" fmla="*/ 57 h 105"/>
                  <a:gd name="T34" fmla="*/ 53 w 71"/>
                  <a:gd name="T35" fmla="*/ 63 h 105"/>
                  <a:gd name="T36" fmla="*/ 56 w 71"/>
                  <a:gd name="T37" fmla="*/ 71 h 105"/>
                  <a:gd name="T38" fmla="*/ 62 w 71"/>
                  <a:gd name="T39" fmla="*/ 79 h 105"/>
                  <a:gd name="T40" fmla="*/ 68 w 71"/>
                  <a:gd name="T41" fmla="*/ 85 h 105"/>
                  <a:gd name="T42" fmla="*/ 71 w 71"/>
                  <a:gd name="T43" fmla="*/ 92 h 105"/>
                  <a:gd name="T44" fmla="*/ 51 w 71"/>
                  <a:gd name="T45" fmla="*/ 103 h 105"/>
                  <a:gd name="T46" fmla="*/ 47 w 71"/>
                  <a:gd name="T47" fmla="*/ 105 h 105"/>
                  <a:gd name="T48" fmla="*/ 45 w 71"/>
                  <a:gd name="T49" fmla="*/ 103 h 105"/>
                  <a:gd name="T50" fmla="*/ 34 w 71"/>
                  <a:gd name="T51" fmla="*/ 99 h 105"/>
                  <a:gd name="T52" fmla="*/ 22 w 71"/>
                  <a:gd name="T53" fmla="*/ 96 h 105"/>
                  <a:gd name="T54" fmla="*/ 0 w 71"/>
                  <a:gd name="T55" fmla="*/ 96 h 1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1"/>
                  <a:gd name="T85" fmla="*/ 0 h 105"/>
                  <a:gd name="T86" fmla="*/ 71 w 71"/>
                  <a:gd name="T87" fmla="*/ 105 h 1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1" h="105">
                    <a:moveTo>
                      <a:pt x="0" y="96"/>
                    </a:moveTo>
                    <a:lnTo>
                      <a:pt x="0" y="5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13" y="43"/>
                    </a:lnTo>
                    <a:lnTo>
                      <a:pt x="31" y="36"/>
                    </a:lnTo>
                    <a:lnTo>
                      <a:pt x="36" y="29"/>
                    </a:lnTo>
                    <a:lnTo>
                      <a:pt x="42" y="14"/>
                    </a:lnTo>
                    <a:lnTo>
                      <a:pt x="45" y="8"/>
                    </a:lnTo>
                    <a:lnTo>
                      <a:pt x="51" y="3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62" y="6"/>
                    </a:lnTo>
                    <a:lnTo>
                      <a:pt x="60" y="12"/>
                    </a:lnTo>
                    <a:lnTo>
                      <a:pt x="59" y="31"/>
                    </a:lnTo>
                    <a:lnTo>
                      <a:pt x="59" y="49"/>
                    </a:lnTo>
                    <a:lnTo>
                      <a:pt x="56" y="57"/>
                    </a:lnTo>
                    <a:lnTo>
                      <a:pt x="53" y="63"/>
                    </a:lnTo>
                    <a:lnTo>
                      <a:pt x="56" y="71"/>
                    </a:lnTo>
                    <a:lnTo>
                      <a:pt x="62" y="79"/>
                    </a:lnTo>
                    <a:lnTo>
                      <a:pt x="68" y="85"/>
                    </a:lnTo>
                    <a:lnTo>
                      <a:pt x="71" y="92"/>
                    </a:lnTo>
                    <a:lnTo>
                      <a:pt x="51" y="103"/>
                    </a:lnTo>
                    <a:lnTo>
                      <a:pt x="47" y="105"/>
                    </a:lnTo>
                    <a:lnTo>
                      <a:pt x="45" y="103"/>
                    </a:lnTo>
                    <a:lnTo>
                      <a:pt x="34" y="99"/>
                    </a:lnTo>
                    <a:lnTo>
                      <a:pt x="22" y="96"/>
                    </a:lnTo>
                    <a:lnTo>
                      <a:pt x="0" y="9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0" name="Freeform 1529"/>
              <p:cNvSpPr>
                <a:spLocks/>
              </p:cNvSpPr>
              <p:nvPr/>
            </p:nvSpPr>
            <p:spPr bwMode="auto">
              <a:xfrm>
                <a:off x="4472" y="2574"/>
                <a:ext cx="40" cy="34"/>
              </a:xfrm>
              <a:custGeom>
                <a:avLst/>
                <a:gdLst>
                  <a:gd name="T0" fmla="*/ 40 w 40"/>
                  <a:gd name="T1" fmla="*/ 0 h 34"/>
                  <a:gd name="T2" fmla="*/ 32 w 40"/>
                  <a:gd name="T3" fmla="*/ 7 h 34"/>
                  <a:gd name="T4" fmla="*/ 28 w 40"/>
                  <a:gd name="T5" fmla="*/ 17 h 34"/>
                  <a:gd name="T6" fmla="*/ 25 w 40"/>
                  <a:gd name="T7" fmla="*/ 34 h 34"/>
                  <a:gd name="T8" fmla="*/ 20 w 40"/>
                  <a:gd name="T9" fmla="*/ 34 h 34"/>
                  <a:gd name="T10" fmla="*/ 18 w 40"/>
                  <a:gd name="T11" fmla="*/ 32 h 34"/>
                  <a:gd name="T12" fmla="*/ 20 w 40"/>
                  <a:gd name="T13" fmla="*/ 26 h 34"/>
                  <a:gd name="T14" fmla="*/ 22 w 40"/>
                  <a:gd name="T15" fmla="*/ 20 h 34"/>
                  <a:gd name="T16" fmla="*/ 20 w 40"/>
                  <a:gd name="T17" fmla="*/ 17 h 34"/>
                  <a:gd name="T18" fmla="*/ 15 w 40"/>
                  <a:gd name="T19" fmla="*/ 14 h 34"/>
                  <a:gd name="T20" fmla="*/ 9 w 40"/>
                  <a:gd name="T21" fmla="*/ 10 h 34"/>
                  <a:gd name="T22" fmla="*/ 0 w 40"/>
                  <a:gd name="T23" fmla="*/ 7 h 34"/>
                  <a:gd name="T24" fmla="*/ 0 w 40"/>
                  <a:gd name="T25" fmla="*/ 4 h 34"/>
                  <a:gd name="T26" fmla="*/ 5 w 40"/>
                  <a:gd name="T27" fmla="*/ 3 h 34"/>
                  <a:gd name="T28" fmla="*/ 40 w 40"/>
                  <a:gd name="T29" fmla="*/ 0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34"/>
                  <a:gd name="T47" fmla="*/ 40 w 40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34">
                    <a:moveTo>
                      <a:pt x="40" y="0"/>
                    </a:moveTo>
                    <a:lnTo>
                      <a:pt x="32" y="7"/>
                    </a:lnTo>
                    <a:lnTo>
                      <a:pt x="28" y="17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20" y="26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1" name="Freeform 1530"/>
              <p:cNvSpPr>
                <a:spLocks/>
              </p:cNvSpPr>
              <p:nvPr/>
            </p:nvSpPr>
            <p:spPr bwMode="auto">
              <a:xfrm>
                <a:off x="4472" y="2574"/>
                <a:ext cx="40" cy="34"/>
              </a:xfrm>
              <a:custGeom>
                <a:avLst/>
                <a:gdLst>
                  <a:gd name="T0" fmla="*/ 40 w 40"/>
                  <a:gd name="T1" fmla="*/ 0 h 34"/>
                  <a:gd name="T2" fmla="*/ 32 w 40"/>
                  <a:gd name="T3" fmla="*/ 7 h 34"/>
                  <a:gd name="T4" fmla="*/ 28 w 40"/>
                  <a:gd name="T5" fmla="*/ 17 h 34"/>
                  <a:gd name="T6" fmla="*/ 25 w 40"/>
                  <a:gd name="T7" fmla="*/ 34 h 34"/>
                  <a:gd name="T8" fmla="*/ 20 w 40"/>
                  <a:gd name="T9" fmla="*/ 34 h 34"/>
                  <a:gd name="T10" fmla="*/ 18 w 40"/>
                  <a:gd name="T11" fmla="*/ 32 h 34"/>
                  <a:gd name="T12" fmla="*/ 20 w 40"/>
                  <a:gd name="T13" fmla="*/ 26 h 34"/>
                  <a:gd name="T14" fmla="*/ 22 w 40"/>
                  <a:gd name="T15" fmla="*/ 20 h 34"/>
                  <a:gd name="T16" fmla="*/ 20 w 40"/>
                  <a:gd name="T17" fmla="*/ 17 h 34"/>
                  <a:gd name="T18" fmla="*/ 15 w 40"/>
                  <a:gd name="T19" fmla="*/ 14 h 34"/>
                  <a:gd name="T20" fmla="*/ 9 w 40"/>
                  <a:gd name="T21" fmla="*/ 10 h 34"/>
                  <a:gd name="T22" fmla="*/ 0 w 40"/>
                  <a:gd name="T23" fmla="*/ 7 h 34"/>
                  <a:gd name="T24" fmla="*/ 0 w 40"/>
                  <a:gd name="T25" fmla="*/ 4 h 34"/>
                  <a:gd name="T26" fmla="*/ 5 w 40"/>
                  <a:gd name="T27" fmla="*/ 3 h 34"/>
                  <a:gd name="T28" fmla="*/ 40 w 40"/>
                  <a:gd name="T29" fmla="*/ 0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34"/>
                  <a:gd name="T47" fmla="*/ 40 w 40"/>
                  <a:gd name="T48" fmla="*/ 34 h 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34">
                    <a:moveTo>
                      <a:pt x="40" y="0"/>
                    </a:moveTo>
                    <a:lnTo>
                      <a:pt x="32" y="7"/>
                    </a:lnTo>
                    <a:lnTo>
                      <a:pt x="28" y="17"/>
                    </a:lnTo>
                    <a:lnTo>
                      <a:pt x="25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20" y="26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5" y="14"/>
                    </a:lnTo>
                    <a:lnTo>
                      <a:pt x="9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2" name="Freeform 1531"/>
              <p:cNvSpPr>
                <a:spLocks/>
              </p:cNvSpPr>
              <p:nvPr/>
            </p:nvSpPr>
            <p:spPr bwMode="auto">
              <a:xfrm>
                <a:off x="4430" y="2568"/>
                <a:ext cx="39" cy="35"/>
              </a:xfrm>
              <a:custGeom>
                <a:avLst/>
                <a:gdLst>
                  <a:gd name="T0" fmla="*/ 11 w 39"/>
                  <a:gd name="T1" fmla="*/ 0 h 35"/>
                  <a:gd name="T2" fmla="*/ 10 w 39"/>
                  <a:gd name="T3" fmla="*/ 6 h 35"/>
                  <a:gd name="T4" fmla="*/ 7 w 39"/>
                  <a:gd name="T5" fmla="*/ 12 h 35"/>
                  <a:gd name="T6" fmla="*/ 0 w 39"/>
                  <a:gd name="T7" fmla="*/ 18 h 35"/>
                  <a:gd name="T8" fmla="*/ 8 w 39"/>
                  <a:gd name="T9" fmla="*/ 23 h 35"/>
                  <a:gd name="T10" fmla="*/ 8 w 39"/>
                  <a:gd name="T11" fmla="*/ 29 h 35"/>
                  <a:gd name="T12" fmla="*/ 10 w 39"/>
                  <a:gd name="T13" fmla="*/ 33 h 35"/>
                  <a:gd name="T14" fmla="*/ 17 w 39"/>
                  <a:gd name="T15" fmla="*/ 35 h 35"/>
                  <a:gd name="T16" fmla="*/ 19 w 39"/>
                  <a:gd name="T17" fmla="*/ 30 h 35"/>
                  <a:gd name="T18" fmla="*/ 24 w 39"/>
                  <a:gd name="T19" fmla="*/ 29 h 35"/>
                  <a:gd name="T20" fmla="*/ 31 w 39"/>
                  <a:gd name="T21" fmla="*/ 29 h 35"/>
                  <a:gd name="T22" fmla="*/ 39 w 39"/>
                  <a:gd name="T23" fmla="*/ 23 h 35"/>
                  <a:gd name="T24" fmla="*/ 30 w 39"/>
                  <a:gd name="T25" fmla="*/ 20 h 35"/>
                  <a:gd name="T26" fmla="*/ 19 w 39"/>
                  <a:gd name="T27" fmla="*/ 10 h 35"/>
                  <a:gd name="T28" fmla="*/ 11 w 39"/>
                  <a:gd name="T29" fmla="*/ 3 h 35"/>
                  <a:gd name="T30" fmla="*/ 10 w 39"/>
                  <a:gd name="T31" fmla="*/ 0 h 35"/>
                  <a:gd name="T32" fmla="*/ 11 w 39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11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0" y="18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10" y="33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24" y="29"/>
                    </a:lnTo>
                    <a:lnTo>
                      <a:pt x="31" y="29"/>
                    </a:lnTo>
                    <a:lnTo>
                      <a:pt x="39" y="23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3" name="Freeform 1532"/>
              <p:cNvSpPr>
                <a:spLocks/>
              </p:cNvSpPr>
              <p:nvPr/>
            </p:nvSpPr>
            <p:spPr bwMode="auto">
              <a:xfrm>
                <a:off x="4430" y="2568"/>
                <a:ext cx="39" cy="35"/>
              </a:xfrm>
              <a:custGeom>
                <a:avLst/>
                <a:gdLst>
                  <a:gd name="T0" fmla="*/ 11 w 39"/>
                  <a:gd name="T1" fmla="*/ 0 h 35"/>
                  <a:gd name="T2" fmla="*/ 10 w 39"/>
                  <a:gd name="T3" fmla="*/ 6 h 35"/>
                  <a:gd name="T4" fmla="*/ 7 w 39"/>
                  <a:gd name="T5" fmla="*/ 12 h 35"/>
                  <a:gd name="T6" fmla="*/ 0 w 39"/>
                  <a:gd name="T7" fmla="*/ 18 h 35"/>
                  <a:gd name="T8" fmla="*/ 8 w 39"/>
                  <a:gd name="T9" fmla="*/ 23 h 35"/>
                  <a:gd name="T10" fmla="*/ 8 w 39"/>
                  <a:gd name="T11" fmla="*/ 29 h 35"/>
                  <a:gd name="T12" fmla="*/ 10 w 39"/>
                  <a:gd name="T13" fmla="*/ 33 h 35"/>
                  <a:gd name="T14" fmla="*/ 17 w 39"/>
                  <a:gd name="T15" fmla="*/ 35 h 35"/>
                  <a:gd name="T16" fmla="*/ 19 w 39"/>
                  <a:gd name="T17" fmla="*/ 30 h 35"/>
                  <a:gd name="T18" fmla="*/ 24 w 39"/>
                  <a:gd name="T19" fmla="*/ 29 h 35"/>
                  <a:gd name="T20" fmla="*/ 31 w 39"/>
                  <a:gd name="T21" fmla="*/ 29 h 35"/>
                  <a:gd name="T22" fmla="*/ 39 w 39"/>
                  <a:gd name="T23" fmla="*/ 23 h 35"/>
                  <a:gd name="T24" fmla="*/ 30 w 39"/>
                  <a:gd name="T25" fmla="*/ 20 h 35"/>
                  <a:gd name="T26" fmla="*/ 19 w 39"/>
                  <a:gd name="T27" fmla="*/ 10 h 35"/>
                  <a:gd name="T28" fmla="*/ 11 w 39"/>
                  <a:gd name="T29" fmla="*/ 3 h 35"/>
                  <a:gd name="T30" fmla="*/ 10 w 39"/>
                  <a:gd name="T31" fmla="*/ 0 h 35"/>
                  <a:gd name="T32" fmla="*/ 11 w 39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11" y="0"/>
                    </a:moveTo>
                    <a:lnTo>
                      <a:pt x="10" y="6"/>
                    </a:lnTo>
                    <a:lnTo>
                      <a:pt x="7" y="12"/>
                    </a:lnTo>
                    <a:lnTo>
                      <a:pt x="0" y="18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10" y="33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24" y="29"/>
                    </a:lnTo>
                    <a:lnTo>
                      <a:pt x="31" y="29"/>
                    </a:lnTo>
                    <a:lnTo>
                      <a:pt x="39" y="23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4" name="Freeform 1533"/>
              <p:cNvSpPr>
                <a:spLocks/>
              </p:cNvSpPr>
              <p:nvPr/>
            </p:nvSpPr>
            <p:spPr bwMode="auto">
              <a:xfrm>
                <a:off x="4387" y="2509"/>
                <a:ext cx="39" cy="59"/>
              </a:xfrm>
              <a:custGeom>
                <a:avLst/>
                <a:gdLst>
                  <a:gd name="T0" fmla="*/ 7 w 39"/>
                  <a:gd name="T1" fmla="*/ 51 h 59"/>
                  <a:gd name="T2" fmla="*/ 39 w 39"/>
                  <a:gd name="T3" fmla="*/ 59 h 59"/>
                  <a:gd name="T4" fmla="*/ 37 w 39"/>
                  <a:gd name="T5" fmla="*/ 28 h 59"/>
                  <a:gd name="T6" fmla="*/ 34 w 39"/>
                  <a:gd name="T7" fmla="*/ 11 h 59"/>
                  <a:gd name="T8" fmla="*/ 31 w 39"/>
                  <a:gd name="T9" fmla="*/ 0 h 59"/>
                  <a:gd name="T10" fmla="*/ 25 w 39"/>
                  <a:gd name="T11" fmla="*/ 0 h 59"/>
                  <a:gd name="T12" fmla="*/ 19 w 39"/>
                  <a:gd name="T13" fmla="*/ 3 h 59"/>
                  <a:gd name="T14" fmla="*/ 7 w 39"/>
                  <a:gd name="T15" fmla="*/ 17 h 59"/>
                  <a:gd name="T16" fmla="*/ 3 w 39"/>
                  <a:gd name="T17" fmla="*/ 26 h 59"/>
                  <a:gd name="T18" fmla="*/ 0 w 39"/>
                  <a:gd name="T19" fmla="*/ 34 h 59"/>
                  <a:gd name="T20" fmla="*/ 2 w 39"/>
                  <a:gd name="T21" fmla="*/ 43 h 59"/>
                  <a:gd name="T22" fmla="*/ 7 w 39"/>
                  <a:gd name="T23" fmla="*/ 51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59"/>
                  <a:gd name="T38" fmla="*/ 39 w 39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59">
                    <a:moveTo>
                      <a:pt x="7" y="51"/>
                    </a:moveTo>
                    <a:lnTo>
                      <a:pt x="39" y="59"/>
                    </a:lnTo>
                    <a:lnTo>
                      <a:pt x="37" y="28"/>
                    </a:lnTo>
                    <a:lnTo>
                      <a:pt x="34" y="1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2" y="43"/>
                    </a:ln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5" name="Freeform 1534"/>
              <p:cNvSpPr>
                <a:spLocks/>
              </p:cNvSpPr>
              <p:nvPr/>
            </p:nvSpPr>
            <p:spPr bwMode="auto">
              <a:xfrm>
                <a:off x="4387" y="2509"/>
                <a:ext cx="39" cy="59"/>
              </a:xfrm>
              <a:custGeom>
                <a:avLst/>
                <a:gdLst>
                  <a:gd name="T0" fmla="*/ 7 w 39"/>
                  <a:gd name="T1" fmla="*/ 51 h 59"/>
                  <a:gd name="T2" fmla="*/ 39 w 39"/>
                  <a:gd name="T3" fmla="*/ 59 h 59"/>
                  <a:gd name="T4" fmla="*/ 37 w 39"/>
                  <a:gd name="T5" fmla="*/ 28 h 59"/>
                  <a:gd name="T6" fmla="*/ 34 w 39"/>
                  <a:gd name="T7" fmla="*/ 11 h 59"/>
                  <a:gd name="T8" fmla="*/ 31 w 39"/>
                  <a:gd name="T9" fmla="*/ 0 h 59"/>
                  <a:gd name="T10" fmla="*/ 25 w 39"/>
                  <a:gd name="T11" fmla="*/ 0 h 59"/>
                  <a:gd name="T12" fmla="*/ 19 w 39"/>
                  <a:gd name="T13" fmla="*/ 3 h 59"/>
                  <a:gd name="T14" fmla="*/ 7 w 39"/>
                  <a:gd name="T15" fmla="*/ 17 h 59"/>
                  <a:gd name="T16" fmla="*/ 3 w 39"/>
                  <a:gd name="T17" fmla="*/ 26 h 59"/>
                  <a:gd name="T18" fmla="*/ 0 w 39"/>
                  <a:gd name="T19" fmla="*/ 34 h 59"/>
                  <a:gd name="T20" fmla="*/ 2 w 39"/>
                  <a:gd name="T21" fmla="*/ 43 h 59"/>
                  <a:gd name="T22" fmla="*/ 7 w 39"/>
                  <a:gd name="T23" fmla="*/ 51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59"/>
                  <a:gd name="T38" fmla="*/ 39 w 39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59">
                    <a:moveTo>
                      <a:pt x="7" y="51"/>
                    </a:moveTo>
                    <a:lnTo>
                      <a:pt x="39" y="59"/>
                    </a:lnTo>
                    <a:lnTo>
                      <a:pt x="37" y="28"/>
                    </a:lnTo>
                    <a:lnTo>
                      <a:pt x="34" y="1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2" y="43"/>
                    </a:lnTo>
                    <a:lnTo>
                      <a:pt x="7" y="5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6" name="Freeform 1535"/>
              <p:cNvSpPr>
                <a:spLocks/>
              </p:cNvSpPr>
              <p:nvPr/>
            </p:nvSpPr>
            <p:spPr bwMode="auto">
              <a:xfrm>
                <a:off x="4281" y="2338"/>
                <a:ext cx="148" cy="243"/>
              </a:xfrm>
              <a:custGeom>
                <a:avLst/>
                <a:gdLst>
                  <a:gd name="T0" fmla="*/ 99 w 148"/>
                  <a:gd name="T1" fmla="*/ 243 h 243"/>
                  <a:gd name="T2" fmla="*/ 28 w 148"/>
                  <a:gd name="T3" fmla="*/ 243 h 243"/>
                  <a:gd name="T4" fmla="*/ 23 w 148"/>
                  <a:gd name="T5" fmla="*/ 205 h 243"/>
                  <a:gd name="T6" fmla="*/ 16 w 148"/>
                  <a:gd name="T7" fmla="*/ 197 h 243"/>
                  <a:gd name="T8" fmla="*/ 11 w 148"/>
                  <a:gd name="T9" fmla="*/ 183 h 243"/>
                  <a:gd name="T10" fmla="*/ 5 w 148"/>
                  <a:gd name="T11" fmla="*/ 150 h 243"/>
                  <a:gd name="T12" fmla="*/ 3 w 148"/>
                  <a:gd name="T13" fmla="*/ 113 h 243"/>
                  <a:gd name="T14" fmla="*/ 0 w 148"/>
                  <a:gd name="T15" fmla="*/ 83 h 243"/>
                  <a:gd name="T16" fmla="*/ 26 w 148"/>
                  <a:gd name="T17" fmla="*/ 91 h 243"/>
                  <a:gd name="T18" fmla="*/ 48 w 148"/>
                  <a:gd name="T19" fmla="*/ 90 h 243"/>
                  <a:gd name="T20" fmla="*/ 65 w 148"/>
                  <a:gd name="T21" fmla="*/ 83 h 243"/>
                  <a:gd name="T22" fmla="*/ 80 w 148"/>
                  <a:gd name="T23" fmla="*/ 71 h 243"/>
                  <a:gd name="T24" fmla="*/ 74 w 148"/>
                  <a:gd name="T25" fmla="*/ 66 h 243"/>
                  <a:gd name="T26" fmla="*/ 60 w 148"/>
                  <a:gd name="T27" fmla="*/ 60 h 243"/>
                  <a:gd name="T28" fmla="*/ 40 w 148"/>
                  <a:gd name="T29" fmla="*/ 59 h 243"/>
                  <a:gd name="T30" fmla="*/ 30 w 148"/>
                  <a:gd name="T31" fmla="*/ 60 h 243"/>
                  <a:gd name="T32" fmla="*/ 20 w 148"/>
                  <a:gd name="T33" fmla="*/ 66 h 243"/>
                  <a:gd name="T34" fmla="*/ 13 w 148"/>
                  <a:gd name="T35" fmla="*/ 71 h 243"/>
                  <a:gd name="T36" fmla="*/ 11 w 148"/>
                  <a:gd name="T37" fmla="*/ 70 h 243"/>
                  <a:gd name="T38" fmla="*/ 17 w 148"/>
                  <a:gd name="T39" fmla="*/ 57 h 243"/>
                  <a:gd name="T40" fmla="*/ 26 w 148"/>
                  <a:gd name="T41" fmla="*/ 40 h 243"/>
                  <a:gd name="T42" fmla="*/ 31 w 148"/>
                  <a:gd name="T43" fmla="*/ 31 h 243"/>
                  <a:gd name="T44" fmla="*/ 89 w 148"/>
                  <a:gd name="T45" fmla="*/ 30 h 243"/>
                  <a:gd name="T46" fmla="*/ 91 w 148"/>
                  <a:gd name="T47" fmla="*/ 19 h 243"/>
                  <a:gd name="T48" fmla="*/ 96 w 148"/>
                  <a:gd name="T49" fmla="*/ 11 h 243"/>
                  <a:gd name="T50" fmla="*/ 113 w 148"/>
                  <a:gd name="T51" fmla="*/ 0 h 243"/>
                  <a:gd name="T52" fmla="*/ 114 w 148"/>
                  <a:gd name="T53" fmla="*/ 17 h 243"/>
                  <a:gd name="T54" fmla="*/ 111 w 148"/>
                  <a:gd name="T55" fmla="*/ 39 h 243"/>
                  <a:gd name="T56" fmla="*/ 102 w 148"/>
                  <a:gd name="T57" fmla="*/ 76 h 243"/>
                  <a:gd name="T58" fmla="*/ 103 w 148"/>
                  <a:gd name="T59" fmla="*/ 80 h 243"/>
                  <a:gd name="T60" fmla="*/ 109 w 148"/>
                  <a:gd name="T61" fmla="*/ 83 h 243"/>
                  <a:gd name="T62" fmla="*/ 125 w 148"/>
                  <a:gd name="T63" fmla="*/ 88 h 243"/>
                  <a:gd name="T64" fmla="*/ 139 w 148"/>
                  <a:gd name="T65" fmla="*/ 91 h 243"/>
                  <a:gd name="T66" fmla="*/ 145 w 148"/>
                  <a:gd name="T67" fmla="*/ 94 h 243"/>
                  <a:gd name="T68" fmla="*/ 148 w 148"/>
                  <a:gd name="T69" fmla="*/ 99 h 243"/>
                  <a:gd name="T70" fmla="*/ 140 w 148"/>
                  <a:gd name="T71" fmla="*/ 102 h 243"/>
                  <a:gd name="T72" fmla="*/ 129 w 148"/>
                  <a:gd name="T73" fmla="*/ 108 h 243"/>
                  <a:gd name="T74" fmla="*/ 119 w 148"/>
                  <a:gd name="T75" fmla="*/ 114 h 243"/>
                  <a:gd name="T76" fmla="*/ 113 w 148"/>
                  <a:gd name="T77" fmla="*/ 117 h 243"/>
                  <a:gd name="T78" fmla="*/ 109 w 148"/>
                  <a:gd name="T79" fmla="*/ 137 h 243"/>
                  <a:gd name="T80" fmla="*/ 97 w 148"/>
                  <a:gd name="T81" fmla="*/ 166 h 243"/>
                  <a:gd name="T82" fmla="*/ 82 w 148"/>
                  <a:gd name="T83" fmla="*/ 197 h 243"/>
                  <a:gd name="T84" fmla="*/ 73 w 148"/>
                  <a:gd name="T85" fmla="*/ 210 h 243"/>
                  <a:gd name="T86" fmla="*/ 65 w 148"/>
                  <a:gd name="T87" fmla="*/ 217 h 243"/>
                  <a:gd name="T88" fmla="*/ 56 w 148"/>
                  <a:gd name="T89" fmla="*/ 225 h 243"/>
                  <a:gd name="T90" fmla="*/ 57 w 148"/>
                  <a:gd name="T91" fmla="*/ 225 h 243"/>
                  <a:gd name="T92" fmla="*/ 62 w 148"/>
                  <a:gd name="T93" fmla="*/ 223 h 243"/>
                  <a:gd name="T94" fmla="*/ 63 w 148"/>
                  <a:gd name="T95" fmla="*/ 225 h 243"/>
                  <a:gd name="T96" fmla="*/ 65 w 148"/>
                  <a:gd name="T97" fmla="*/ 230 h 243"/>
                  <a:gd name="T98" fmla="*/ 77 w 148"/>
                  <a:gd name="T99" fmla="*/ 233 h 243"/>
                  <a:gd name="T100" fmla="*/ 99 w 148"/>
                  <a:gd name="T101" fmla="*/ 243 h 2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8"/>
                  <a:gd name="T154" fmla="*/ 0 h 243"/>
                  <a:gd name="T155" fmla="*/ 148 w 148"/>
                  <a:gd name="T156" fmla="*/ 243 h 2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8" h="243">
                    <a:moveTo>
                      <a:pt x="99" y="243"/>
                    </a:moveTo>
                    <a:lnTo>
                      <a:pt x="28" y="243"/>
                    </a:lnTo>
                    <a:lnTo>
                      <a:pt x="23" y="205"/>
                    </a:lnTo>
                    <a:lnTo>
                      <a:pt x="16" y="197"/>
                    </a:lnTo>
                    <a:lnTo>
                      <a:pt x="11" y="183"/>
                    </a:lnTo>
                    <a:lnTo>
                      <a:pt x="5" y="150"/>
                    </a:lnTo>
                    <a:lnTo>
                      <a:pt x="3" y="113"/>
                    </a:lnTo>
                    <a:lnTo>
                      <a:pt x="0" y="83"/>
                    </a:lnTo>
                    <a:lnTo>
                      <a:pt x="26" y="91"/>
                    </a:lnTo>
                    <a:lnTo>
                      <a:pt x="48" y="90"/>
                    </a:lnTo>
                    <a:lnTo>
                      <a:pt x="65" y="83"/>
                    </a:lnTo>
                    <a:lnTo>
                      <a:pt x="80" y="71"/>
                    </a:lnTo>
                    <a:lnTo>
                      <a:pt x="74" y="66"/>
                    </a:lnTo>
                    <a:lnTo>
                      <a:pt x="60" y="60"/>
                    </a:lnTo>
                    <a:lnTo>
                      <a:pt x="40" y="59"/>
                    </a:lnTo>
                    <a:lnTo>
                      <a:pt x="30" y="60"/>
                    </a:lnTo>
                    <a:lnTo>
                      <a:pt x="20" y="66"/>
                    </a:lnTo>
                    <a:lnTo>
                      <a:pt x="13" y="71"/>
                    </a:lnTo>
                    <a:lnTo>
                      <a:pt x="11" y="70"/>
                    </a:lnTo>
                    <a:lnTo>
                      <a:pt x="17" y="57"/>
                    </a:lnTo>
                    <a:lnTo>
                      <a:pt x="26" y="40"/>
                    </a:lnTo>
                    <a:lnTo>
                      <a:pt x="31" y="31"/>
                    </a:lnTo>
                    <a:lnTo>
                      <a:pt x="89" y="30"/>
                    </a:lnTo>
                    <a:lnTo>
                      <a:pt x="91" y="19"/>
                    </a:lnTo>
                    <a:lnTo>
                      <a:pt x="96" y="11"/>
                    </a:lnTo>
                    <a:lnTo>
                      <a:pt x="113" y="0"/>
                    </a:lnTo>
                    <a:lnTo>
                      <a:pt x="114" y="17"/>
                    </a:lnTo>
                    <a:lnTo>
                      <a:pt x="111" y="39"/>
                    </a:lnTo>
                    <a:lnTo>
                      <a:pt x="102" y="76"/>
                    </a:lnTo>
                    <a:lnTo>
                      <a:pt x="103" y="80"/>
                    </a:lnTo>
                    <a:lnTo>
                      <a:pt x="109" y="83"/>
                    </a:lnTo>
                    <a:lnTo>
                      <a:pt x="125" y="88"/>
                    </a:lnTo>
                    <a:lnTo>
                      <a:pt x="139" y="91"/>
                    </a:lnTo>
                    <a:lnTo>
                      <a:pt x="145" y="94"/>
                    </a:lnTo>
                    <a:lnTo>
                      <a:pt x="148" y="99"/>
                    </a:lnTo>
                    <a:lnTo>
                      <a:pt x="140" y="102"/>
                    </a:lnTo>
                    <a:lnTo>
                      <a:pt x="129" y="108"/>
                    </a:lnTo>
                    <a:lnTo>
                      <a:pt x="119" y="114"/>
                    </a:lnTo>
                    <a:lnTo>
                      <a:pt x="113" y="117"/>
                    </a:lnTo>
                    <a:lnTo>
                      <a:pt x="109" y="137"/>
                    </a:lnTo>
                    <a:lnTo>
                      <a:pt x="97" y="166"/>
                    </a:lnTo>
                    <a:lnTo>
                      <a:pt x="82" y="197"/>
                    </a:lnTo>
                    <a:lnTo>
                      <a:pt x="73" y="210"/>
                    </a:lnTo>
                    <a:lnTo>
                      <a:pt x="65" y="217"/>
                    </a:lnTo>
                    <a:lnTo>
                      <a:pt x="56" y="225"/>
                    </a:lnTo>
                    <a:lnTo>
                      <a:pt x="57" y="225"/>
                    </a:lnTo>
                    <a:lnTo>
                      <a:pt x="62" y="223"/>
                    </a:lnTo>
                    <a:lnTo>
                      <a:pt x="63" y="225"/>
                    </a:lnTo>
                    <a:lnTo>
                      <a:pt x="65" y="230"/>
                    </a:lnTo>
                    <a:lnTo>
                      <a:pt x="77" y="233"/>
                    </a:lnTo>
                    <a:lnTo>
                      <a:pt x="99" y="24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7" name="Freeform 1536"/>
              <p:cNvSpPr>
                <a:spLocks/>
              </p:cNvSpPr>
              <p:nvPr/>
            </p:nvSpPr>
            <p:spPr bwMode="auto">
              <a:xfrm>
                <a:off x="4281" y="2338"/>
                <a:ext cx="148" cy="243"/>
              </a:xfrm>
              <a:custGeom>
                <a:avLst/>
                <a:gdLst>
                  <a:gd name="T0" fmla="*/ 99 w 148"/>
                  <a:gd name="T1" fmla="*/ 243 h 243"/>
                  <a:gd name="T2" fmla="*/ 28 w 148"/>
                  <a:gd name="T3" fmla="*/ 243 h 243"/>
                  <a:gd name="T4" fmla="*/ 23 w 148"/>
                  <a:gd name="T5" fmla="*/ 205 h 243"/>
                  <a:gd name="T6" fmla="*/ 16 w 148"/>
                  <a:gd name="T7" fmla="*/ 197 h 243"/>
                  <a:gd name="T8" fmla="*/ 11 w 148"/>
                  <a:gd name="T9" fmla="*/ 183 h 243"/>
                  <a:gd name="T10" fmla="*/ 5 w 148"/>
                  <a:gd name="T11" fmla="*/ 150 h 243"/>
                  <a:gd name="T12" fmla="*/ 3 w 148"/>
                  <a:gd name="T13" fmla="*/ 113 h 243"/>
                  <a:gd name="T14" fmla="*/ 0 w 148"/>
                  <a:gd name="T15" fmla="*/ 83 h 243"/>
                  <a:gd name="T16" fmla="*/ 26 w 148"/>
                  <a:gd name="T17" fmla="*/ 91 h 243"/>
                  <a:gd name="T18" fmla="*/ 48 w 148"/>
                  <a:gd name="T19" fmla="*/ 90 h 243"/>
                  <a:gd name="T20" fmla="*/ 65 w 148"/>
                  <a:gd name="T21" fmla="*/ 83 h 243"/>
                  <a:gd name="T22" fmla="*/ 80 w 148"/>
                  <a:gd name="T23" fmla="*/ 71 h 243"/>
                  <a:gd name="T24" fmla="*/ 74 w 148"/>
                  <a:gd name="T25" fmla="*/ 66 h 243"/>
                  <a:gd name="T26" fmla="*/ 60 w 148"/>
                  <a:gd name="T27" fmla="*/ 60 h 243"/>
                  <a:gd name="T28" fmla="*/ 40 w 148"/>
                  <a:gd name="T29" fmla="*/ 59 h 243"/>
                  <a:gd name="T30" fmla="*/ 30 w 148"/>
                  <a:gd name="T31" fmla="*/ 60 h 243"/>
                  <a:gd name="T32" fmla="*/ 20 w 148"/>
                  <a:gd name="T33" fmla="*/ 66 h 243"/>
                  <a:gd name="T34" fmla="*/ 13 w 148"/>
                  <a:gd name="T35" fmla="*/ 71 h 243"/>
                  <a:gd name="T36" fmla="*/ 11 w 148"/>
                  <a:gd name="T37" fmla="*/ 70 h 243"/>
                  <a:gd name="T38" fmla="*/ 17 w 148"/>
                  <a:gd name="T39" fmla="*/ 57 h 243"/>
                  <a:gd name="T40" fmla="*/ 26 w 148"/>
                  <a:gd name="T41" fmla="*/ 40 h 243"/>
                  <a:gd name="T42" fmla="*/ 31 w 148"/>
                  <a:gd name="T43" fmla="*/ 31 h 243"/>
                  <a:gd name="T44" fmla="*/ 89 w 148"/>
                  <a:gd name="T45" fmla="*/ 30 h 243"/>
                  <a:gd name="T46" fmla="*/ 91 w 148"/>
                  <a:gd name="T47" fmla="*/ 19 h 243"/>
                  <a:gd name="T48" fmla="*/ 96 w 148"/>
                  <a:gd name="T49" fmla="*/ 11 h 243"/>
                  <a:gd name="T50" fmla="*/ 113 w 148"/>
                  <a:gd name="T51" fmla="*/ 0 h 243"/>
                  <a:gd name="T52" fmla="*/ 114 w 148"/>
                  <a:gd name="T53" fmla="*/ 17 h 243"/>
                  <a:gd name="T54" fmla="*/ 111 w 148"/>
                  <a:gd name="T55" fmla="*/ 39 h 243"/>
                  <a:gd name="T56" fmla="*/ 102 w 148"/>
                  <a:gd name="T57" fmla="*/ 76 h 243"/>
                  <a:gd name="T58" fmla="*/ 103 w 148"/>
                  <a:gd name="T59" fmla="*/ 80 h 243"/>
                  <a:gd name="T60" fmla="*/ 109 w 148"/>
                  <a:gd name="T61" fmla="*/ 83 h 243"/>
                  <a:gd name="T62" fmla="*/ 125 w 148"/>
                  <a:gd name="T63" fmla="*/ 88 h 243"/>
                  <a:gd name="T64" fmla="*/ 139 w 148"/>
                  <a:gd name="T65" fmla="*/ 91 h 243"/>
                  <a:gd name="T66" fmla="*/ 145 w 148"/>
                  <a:gd name="T67" fmla="*/ 94 h 243"/>
                  <a:gd name="T68" fmla="*/ 148 w 148"/>
                  <a:gd name="T69" fmla="*/ 99 h 243"/>
                  <a:gd name="T70" fmla="*/ 140 w 148"/>
                  <a:gd name="T71" fmla="*/ 102 h 243"/>
                  <a:gd name="T72" fmla="*/ 129 w 148"/>
                  <a:gd name="T73" fmla="*/ 108 h 243"/>
                  <a:gd name="T74" fmla="*/ 119 w 148"/>
                  <a:gd name="T75" fmla="*/ 114 h 243"/>
                  <a:gd name="T76" fmla="*/ 113 w 148"/>
                  <a:gd name="T77" fmla="*/ 117 h 243"/>
                  <a:gd name="T78" fmla="*/ 109 w 148"/>
                  <a:gd name="T79" fmla="*/ 137 h 243"/>
                  <a:gd name="T80" fmla="*/ 97 w 148"/>
                  <a:gd name="T81" fmla="*/ 166 h 243"/>
                  <a:gd name="T82" fmla="*/ 82 w 148"/>
                  <a:gd name="T83" fmla="*/ 197 h 243"/>
                  <a:gd name="T84" fmla="*/ 73 w 148"/>
                  <a:gd name="T85" fmla="*/ 210 h 243"/>
                  <a:gd name="T86" fmla="*/ 65 w 148"/>
                  <a:gd name="T87" fmla="*/ 217 h 243"/>
                  <a:gd name="T88" fmla="*/ 56 w 148"/>
                  <a:gd name="T89" fmla="*/ 225 h 243"/>
                  <a:gd name="T90" fmla="*/ 57 w 148"/>
                  <a:gd name="T91" fmla="*/ 225 h 243"/>
                  <a:gd name="T92" fmla="*/ 62 w 148"/>
                  <a:gd name="T93" fmla="*/ 223 h 243"/>
                  <a:gd name="T94" fmla="*/ 63 w 148"/>
                  <a:gd name="T95" fmla="*/ 225 h 243"/>
                  <a:gd name="T96" fmla="*/ 65 w 148"/>
                  <a:gd name="T97" fmla="*/ 230 h 243"/>
                  <a:gd name="T98" fmla="*/ 77 w 148"/>
                  <a:gd name="T99" fmla="*/ 233 h 243"/>
                  <a:gd name="T100" fmla="*/ 99 w 148"/>
                  <a:gd name="T101" fmla="*/ 243 h 2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8"/>
                  <a:gd name="T154" fmla="*/ 0 h 243"/>
                  <a:gd name="T155" fmla="*/ 148 w 148"/>
                  <a:gd name="T156" fmla="*/ 243 h 2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8" h="243">
                    <a:moveTo>
                      <a:pt x="99" y="243"/>
                    </a:moveTo>
                    <a:lnTo>
                      <a:pt x="28" y="243"/>
                    </a:lnTo>
                    <a:lnTo>
                      <a:pt x="23" y="205"/>
                    </a:lnTo>
                    <a:lnTo>
                      <a:pt x="16" y="197"/>
                    </a:lnTo>
                    <a:lnTo>
                      <a:pt x="11" y="183"/>
                    </a:lnTo>
                    <a:lnTo>
                      <a:pt x="5" y="150"/>
                    </a:lnTo>
                    <a:lnTo>
                      <a:pt x="3" y="113"/>
                    </a:lnTo>
                    <a:lnTo>
                      <a:pt x="0" y="83"/>
                    </a:lnTo>
                    <a:lnTo>
                      <a:pt x="26" y="91"/>
                    </a:lnTo>
                    <a:lnTo>
                      <a:pt x="48" y="90"/>
                    </a:lnTo>
                    <a:lnTo>
                      <a:pt x="65" y="83"/>
                    </a:lnTo>
                    <a:lnTo>
                      <a:pt x="80" y="71"/>
                    </a:lnTo>
                    <a:lnTo>
                      <a:pt x="74" y="66"/>
                    </a:lnTo>
                    <a:lnTo>
                      <a:pt x="60" y="60"/>
                    </a:lnTo>
                    <a:lnTo>
                      <a:pt x="40" y="59"/>
                    </a:lnTo>
                    <a:lnTo>
                      <a:pt x="30" y="60"/>
                    </a:lnTo>
                    <a:lnTo>
                      <a:pt x="20" y="66"/>
                    </a:lnTo>
                    <a:lnTo>
                      <a:pt x="13" y="71"/>
                    </a:lnTo>
                    <a:lnTo>
                      <a:pt x="11" y="70"/>
                    </a:lnTo>
                    <a:lnTo>
                      <a:pt x="17" y="57"/>
                    </a:lnTo>
                    <a:lnTo>
                      <a:pt x="26" y="40"/>
                    </a:lnTo>
                    <a:lnTo>
                      <a:pt x="31" y="31"/>
                    </a:lnTo>
                    <a:lnTo>
                      <a:pt x="89" y="30"/>
                    </a:lnTo>
                    <a:lnTo>
                      <a:pt x="91" y="19"/>
                    </a:lnTo>
                    <a:lnTo>
                      <a:pt x="96" y="11"/>
                    </a:lnTo>
                    <a:lnTo>
                      <a:pt x="113" y="0"/>
                    </a:lnTo>
                    <a:lnTo>
                      <a:pt x="114" y="17"/>
                    </a:lnTo>
                    <a:lnTo>
                      <a:pt x="111" y="39"/>
                    </a:lnTo>
                    <a:lnTo>
                      <a:pt x="102" y="76"/>
                    </a:lnTo>
                    <a:lnTo>
                      <a:pt x="103" y="80"/>
                    </a:lnTo>
                    <a:lnTo>
                      <a:pt x="109" y="83"/>
                    </a:lnTo>
                    <a:lnTo>
                      <a:pt x="125" y="88"/>
                    </a:lnTo>
                    <a:lnTo>
                      <a:pt x="139" y="91"/>
                    </a:lnTo>
                    <a:lnTo>
                      <a:pt x="145" y="94"/>
                    </a:lnTo>
                    <a:lnTo>
                      <a:pt x="148" y="99"/>
                    </a:lnTo>
                    <a:lnTo>
                      <a:pt x="140" y="102"/>
                    </a:lnTo>
                    <a:lnTo>
                      <a:pt x="129" y="108"/>
                    </a:lnTo>
                    <a:lnTo>
                      <a:pt x="119" y="114"/>
                    </a:lnTo>
                    <a:lnTo>
                      <a:pt x="113" y="117"/>
                    </a:lnTo>
                    <a:lnTo>
                      <a:pt x="109" y="137"/>
                    </a:lnTo>
                    <a:lnTo>
                      <a:pt x="97" y="166"/>
                    </a:lnTo>
                    <a:lnTo>
                      <a:pt x="82" y="197"/>
                    </a:lnTo>
                    <a:lnTo>
                      <a:pt x="73" y="210"/>
                    </a:lnTo>
                    <a:lnTo>
                      <a:pt x="65" y="217"/>
                    </a:lnTo>
                    <a:lnTo>
                      <a:pt x="56" y="225"/>
                    </a:lnTo>
                    <a:lnTo>
                      <a:pt x="57" y="225"/>
                    </a:lnTo>
                    <a:lnTo>
                      <a:pt x="62" y="223"/>
                    </a:lnTo>
                    <a:lnTo>
                      <a:pt x="63" y="225"/>
                    </a:lnTo>
                    <a:lnTo>
                      <a:pt x="65" y="230"/>
                    </a:lnTo>
                    <a:lnTo>
                      <a:pt x="77" y="233"/>
                    </a:lnTo>
                    <a:lnTo>
                      <a:pt x="99" y="24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8" name="Freeform 1537"/>
              <p:cNvSpPr>
                <a:spLocks/>
              </p:cNvSpPr>
              <p:nvPr/>
            </p:nvSpPr>
            <p:spPr bwMode="auto">
              <a:xfrm>
                <a:off x="4792" y="2274"/>
                <a:ext cx="23" cy="104"/>
              </a:xfrm>
              <a:custGeom>
                <a:avLst/>
                <a:gdLst>
                  <a:gd name="T0" fmla="*/ 0 w 23"/>
                  <a:gd name="T1" fmla="*/ 6 h 104"/>
                  <a:gd name="T2" fmla="*/ 0 w 23"/>
                  <a:gd name="T3" fmla="*/ 104 h 104"/>
                  <a:gd name="T4" fmla="*/ 8 w 23"/>
                  <a:gd name="T5" fmla="*/ 95 h 104"/>
                  <a:gd name="T6" fmla="*/ 12 w 23"/>
                  <a:gd name="T7" fmla="*/ 83 h 104"/>
                  <a:gd name="T8" fmla="*/ 20 w 23"/>
                  <a:gd name="T9" fmla="*/ 55 h 104"/>
                  <a:gd name="T10" fmla="*/ 23 w 23"/>
                  <a:gd name="T11" fmla="*/ 26 h 104"/>
                  <a:gd name="T12" fmla="*/ 23 w 23"/>
                  <a:gd name="T13" fmla="*/ 0 h 104"/>
                  <a:gd name="T14" fmla="*/ 3 w 23"/>
                  <a:gd name="T15" fmla="*/ 4 h 104"/>
                  <a:gd name="T16" fmla="*/ 0 w 23"/>
                  <a:gd name="T17" fmla="*/ 6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04"/>
                  <a:gd name="T29" fmla="*/ 23 w 23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04">
                    <a:moveTo>
                      <a:pt x="0" y="6"/>
                    </a:moveTo>
                    <a:lnTo>
                      <a:pt x="0" y="104"/>
                    </a:lnTo>
                    <a:lnTo>
                      <a:pt x="8" y="95"/>
                    </a:lnTo>
                    <a:lnTo>
                      <a:pt x="12" y="83"/>
                    </a:lnTo>
                    <a:lnTo>
                      <a:pt x="20" y="55"/>
                    </a:lnTo>
                    <a:lnTo>
                      <a:pt x="23" y="26"/>
                    </a:lnTo>
                    <a:lnTo>
                      <a:pt x="23" y="0"/>
                    </a:lnTo>
                    <a:lnTo>
                      <a:pt x="3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9" name="Freeform 1538"/>
              <p:cNvSpPr>
                <a:spLocks/>
              </p:cNvSpPr>
              <p:nvPr/>
            </p:nvSpPr>
            <p:spPr bwMode="auto">
              <a:xfrm>
                <a:off x="4792" y="2274"/>
                <a:ext cx="23" cy="104"/>
              </a:xfrm>
              <a:custGeom>
                <a:avLst/>
                <a:gdLst>
                  <a:gd name="T0" fmla="*/ 0 w 23"/>
                  <a:gd name="T1" fmla="*/ 6 h 104"/>
                  <a:gd name="T2" fmla="*/ 0 w 23"/>
                  <a:gd name="T3" fmla="*/ 104 h 104"/>
                  <a:gd name="T4" fmla="*/ 8 w 23"/>
                  <a:gd name="T5" fmla="*/ 95 h 104"/>
                  <a:gd name="T6" fmla="*/ 12 w 23"/>
                  <a:gd name="T7" fmla="*/ 83 h 104"/>
                  <a:gd name="T8" fmla="*/ 20 w 23"/>
                  <a:gd name="T9" fmla="*/ 55 h 104"/>
                  <a:gd name="T10" fmla="*/ 23 w 23"/>
                  <a:gd name="T11" fmla="*/ 26 h 104"/>
                  <a:gd name="T12" fmla="*/ 23 w 23"/>
                  <a:gd name="T13" fmla="*/ 0 h 104"/>
                  <a:gd name="T14" fmla="*/ 3 w 23"/>
                  <a:gd name="T15" fmla="*/ 4 h 104"/>
                  <a:gd name="T16" fmla="*/ 0 w 23"/>
                  <a:gd name="T17" fmla="*/ 6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04"/>
                  <a:gd name="T29" fmla="*/ 23 w 23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04">
                    <a:moveTo>
                      <a:pt x="0" y="6"/>
                    </a:moveTo>
                    <a:lnTo>
                      <a:pt x="0" y="104"/>
                    </a:lnTo>
                    <a:lnTo>
                      <a:pt x="8" y="95"/>
                    </a:lnTo>
                    <a:lnTo>
                      <a:pt x="12" y="83"/>
                    </a:lnTo>
                    <a:lnTo>
                      <a:pt x="20" y="55"/>
                    </a:lnTo>
                    <a:lnTo>
                      <a:pt x="23" y="26"/>
                    </a:lnTo>
                    <a:lnTo>
                      <a:pt x="23" y="0"/>
                    </a:ln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0" name="Freeform 1539"/>
              <p:cNvSpPr>
                <a:spLocks/>
              </p:cNvSpPr>
              <p:nvPr/>
            </p:nvSpPr>
            <p:spPr bwMode="auto">
              <a:xfrm>
                <a:off x="4792" y="1283"/>
                <a:ext cx="117" cy="472"/>
              </a:xfrm>
              <a:custGeom>
                <a:avLst/>
                <a:gdLst>
                  <a:gd name="T0" fmla="*/ 0 w 117"/>
                  <a:gd name="T1" fmla="*/ 0 h 472"/>
                  <a:gd name="T2" fmla="*/ 0 w 117"/>
                  <a:gd name="T3" fmla="*/ 472 h 472"/>
                  <a:gd name="T4" fmla="*/ 12 w 117"/>
                  <a:gd name="T5" fmla="*/ 452 h 472"/>
                  <a:gd name="T6" fmla="*/ 34 w 117"/>
                  <a:gd name="T7" fmla="*/ 417 h 472"/>
                  <a:gd name="T8" fmla="*/ 49 w 117"/>
                  <a:gd name="T9" fmla="*/ 399 h 472"/>
                  <a:gd name="T10" fmla="*/ 54 w 117"/>
                  <a:gd name="T11" fmla="*/ 397 h 472"/>
                  <a:gd name="T12" fmla="*/ 57 w 117"/>
                  <a:gd name="T13" fmla="*/ 402 h 472"/>
                  <a:gd name="T14" fmla="*/ 43 w 117"/>
                  <a:gd name="T15" fmla="*/ 354 h 472"/>
                  <a:gd name="T16" fmla="*/ 38 w 117"/>
                  <a:gd name="T17" fmla="*/ 342 h 472"/>
                  <a:gd name="T18" fmla="*/ 38 w 117"/>
                  <a:gd name="T19" fmla="*/ 333 h 472"/>
                  <a:gd name="T20" fmla="*/ 42 w 117"/>
                  <a:gd name="T21" fmla="*/ 326 h 472"/>
                  <a:gd name="T22" fmla="*/ 51 w 117"/>
                  <a:gd name="T23" fmla="*/ 322 h 472"/>
                  <a:gd name="T24" fmla="*/ 89 w 117"/>
                  <a:gd name="T25" fmla="*/ 309 h 472"/>
                  <a:gd name="T26" fmla="*/ 78 w 117"/>
                  <a:gd name="T27" fmla="*/ 286 h 472"/>
                  <a:gd name="T28" fmla="*/ 77 w 117"/>
                  <a:gd name="T29" fmla="*/ 279 h 472"/>
                  <a:gd name="T30" fmla="*/ 80 w 117"/>
                  <a:gd name="T31" fmla="*/ 273 h 472"/>
                  <a:gd name="T32" fmla="*/ 92 w 117"/>
                  <a:gd name="T33" fmla="*/ 260 h 472"/>
                  <a:gd name="T34" fmla="*/ 117 w 117"/>
                  <a:gd name="T35" fmla="*/ 237 h 472"/>
                  <a:gd name="T36" fmla="*/ 117 w 117"/>
                  <a:gd name="T37" fmla="*/ 173 h 472"/>
                  <a:gd name="T38" fmla="*/ 97 w 117"/>
                  <a:gd name="T39" fmla="*/ 90 h 472"/>
                  <a:gd name="T40" fmla="*/ 89 w 117"/>
                  <a:gd name="T41" fmla="*/ 62 h 472"/>
                  <a:gd name="T42" fmla="*/ 78 w 117"/>
                  <a:gd name="T43" fmla="*/ 43 h 472"/>
                  <a:gd name="T44" fmla="*/ 63 w 117"/>
                  <a:gd name="T45" fmla="*/ 31 h 472"/>
                  <a:gd name="T46" fmla="*/ 46 w 117"/>
                  <a:gd name="T47" fmla="*/ 22 h 472"/>
                  <a:gd name="T48" fmla="*/ 6 w 117"/>
                  <a:gd name="T49" fmla="*/ 5 h 472"/>
                  <a:gd name="T50" fmla="*/ 0 w 117"/>
                  <a:gd name="T51" fmla="*/ 0 h 4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472"/>
                  <a:gd name="T80" fmla="*/ 117 w 117"/>
                  <a:gd name="T81" fmla="*/ 472 h 4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472">
                    <a:moveTo>
                      <a:pt x="0" y="0"/>
                    </a:moveTo>
                    <a:lnTo>
                      <a:pt x="0" y="472"/>
                    </a:lnTo>
                    <a:lnTo>
                      <a:pt x="12" y="452"/>
                    </a:lnTo>
                    <a:lnTo>
                      <a:pt x="34" y="417"/>
                    </a:lnTo>
                    <a:lnTo>
                      <a:pt x="49" y="399"/>
                    </a:lnTo>
                    <a:lnTo>
                      <a:pt x="54" y="397"/>
                    </a:lnTo>
                    <a:lnTo>
                      <a:pt x="57" y="402"/>
                    </a:lnTo>
                    <a:lnTo>
                      <a:pt x="43" y="354"/>
                    </a:lnTo>
                    <a:lnTo>
                      <a:pt x="38" y="342"/>
                    </a:lnTo>
                    <a:lnTo>
                      <a:pt x="38" y="333"/>
                    </a:lnTo>
                    <a:lnTo>
                      <a:pt x="42" y="326"/>
                    </a:lnTo>
                    <a:lnTo>
                      <a:pt x="51" y="322"/>
                    </a:lnTo>
                    <a:lnTo>
                      <a:pt x="89" y="309"/>
                    </a:lnTo>
                    <a:lnTo>
                      <a:pt x="78" y="286"/>
                    </a:lnTo>
                    <a:lnTo>
                      <a:pt x="77" y="279"/>
                    </a:lnTo>
                    <a:lnTo>
                      <a:pt x="80" y="273"/>
                    </a:lnTo>
                    <a:lnTo>
                      <a:pt x="92" y="260"/>
                    </a:lnTo>
                    <a:lnTo>
                      <a:pt x="117" y="237"/>
                    </a:lnTo>
                    <a:lnTo>
                      <a:pt x="117" y="173"/>
                    </a:lnTo>
                    <a:lnTo>
                      <a:pt x="97" y="90"/>
                    </a:lnTo>
                    <a:lnTo>
                      <a:pt x="89" y="62"/>
                    </a:lnTo>
                    <a:lnTo>
                      <a:pt x="78" y="43"/>
                    </a:lnTo>
                    <a:lnTo>
                      <a:pt x="63" y="31"/>
                    </a:lnTo>
                    <a:lnTo>
                      <a:pt x="46" y="22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1" name="Freeform 1540"/>
              <p:cNvSpPr>
                <a:spLocks/>
              </p:cNvSpPr>
              <p:nvPr/>
            </p:nvSpPr>
            <p:spPr bwMode="auto">
              <a:xfrm>
                <a:off x="4792" y="1283"/>
                <a:ext cx="117" cy="472"/>
              </a:xfrm>
              <a:custGeom>
                <a:avLst/>
                <a:gdLst>
                  <a:gd name="T0" fmla="*/ 0 w 117"/>
                  <a:gd name="T1" fmla="*/ 0 h 472"/>
                  <a:gd name="T2" fmla="*/ 0 w 117"/>
                  <a:gd name="T3" fmla="*/ 472 h 472"/>
                  <a:gd name="T4" fmla="*/ 12 w 117"/>
                  <a:gd name="T5" fmla="*/ 452 h 472"/>
                  <a:gd name="T6" fmla="*/ 34 w 117"/>
                  <a:gd name="T7" fmla="*/ 417 h 472"/>
                  <a:gd name="T8" fmla="*/ 49 w 117"/>
                  <a:gd name="T9" fmla="*/ 399 h 472"/>
                  <a:gd name="T10" fmla="*/ 54 w 117"/>
                  <a:gd name="T11" fmla="*/ 397 h 472"/>
                  <a:gd name="T12" fmla="*/ 57 w 117"/>
                  <a:gd name="T13" fmla="*/ 402 h 472"/>
                  <a:gd name="T14" fmla="*/ 43 w 117"/>
                  <a:gd name="T15" fmla="*/ 354 h 472"/>
                  <a:gd name="T16" fmla="*/ 38 w 117"/>
                  <a:gd name="T17" fmla="*/ 342 h 472"/>
                  <a:gd name="T18" fmla="*/ 38 w 117"/>
                  <a:gd name="T19" fmla="*/ 333 h 472"/>
                  <a:gd name="T20" fmla="*/ 42 w 117"/>
                  <a:gd name="T21" fmla="*/ 326 h 472"/>
                  <a:gd name="T22" fmla="*/ 51 w 117"/>
                  <a:gd name="T23" fmla="*/ 322 h 472"/>
                  <a:gd name="T24" fmla="*/ 89 w 117"/>
                  <a:gd name="T25" fmla="*/ 309 h 472"/>
                  <a:gd name="T26" fmla="*/ 78 w 117"/>
                  <a:gd name="T27" fmla="*/ 286 h 472"/>
                  <a:gd name="T28" fmla="*/ 77 w 117"/>
                  <a:gd name="T29" fmla="*/ 279 h 472"/>
                  <a:gd name="T30" fmla="*/ 80 w 117"/>
                  <a:gd name="T31" fmla="*/ 273 h 472"/>
                  <a:gd name="T32" fmla="*/ 92 w 117"/>
                  <a:gd name="T33" fmla="*/ 260 h 472"/>
                  <a:gd name="T34" fmla="*/ 117 w 117"/>
                  <a:gd name="T35" fmla="*/ 237 h 472"/>
                  <a:gd name="T36" fmla="*/ 117 w 117"/>
                  <a:gd name="T37" fmla="*/ 173 h 472"/>
                  <a:gd name="T38" fmla="*/ 97 w 117"/>
                  <a:gd name="T39" fmla="*/ 90 h 472"/>
                  <a:gd name="T40" fmla="*/ 89 w 117"/>
                  <a:gd name="T41" fmla="*/ 62 h 472"/>
                  <a:gd name="T42" fmla="*/ 78 w 117"/>
                  <a:gd name="T43" fmla="*/ 43 h 472"/>
                  <a:gd name="T44" fmla="*/ 63 w 117"/>
                  <a:gd name="T45" fmla="*/ 31 h 472"/>
                  <a:gd name="T46" fmla="*/ 46 w 117"/>
                  <a:gd name="T47" fmla="*/ 22 h 472"/>
                  <a:gd name="T48" fmla="*/ 6 w 117"/>
                  <a:gd name="T49" fmla="*/ 5 h 472"/>
                  <a:gd name="T50" fmla="*/ 0 w 117"/>
                  <a:gd name="T51" fmla="*/ 0 h 4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472"/>
                  <a:gd name="T80" fmla="*/ 117 w 117"/>
                  <a:gd name="T81" fmla="*/ 472 h 4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472">
                    <a:moveTo>
                      <a:pt x="0" y="0"/>
                    </a:moveTo>
                    <a:lnTo>
                      <a:pt x="0" y="472"/>
                    </a:lnTo>
                    <a:lnTo>
                      <a:pt x="12" y="452"/>
                    </a:lnTo>
                    <a:lnTo>
                      <a:pt x="34" y="417"/>
                    </a:lnTo>
                    <a:lnTo>
                      <a:pt x="49" y="399"/>
                    </a:lnTo>
                    <a:lnTo>
                      <a:pt x="54" y="397"/>
                    </a:lnTo>
                    <a:lnTo>
                      <a:pt x="57" y="402"/>
                    </a:lnTo>
                    <a:lnTo>
                      <a:pt x="43" y="354"/>
                    </a:lnTo>
                    <a:lnTo>
                      <a:pt x="38" y="342"/>
                    </a:lnTo>
                    <a:lnTo>
                      <a:pt x="38" y="333"/>
                    </a:lnTo>
                    <a:lnTo>
                      <a:pt x="42" y="326"/>
                    </a:lnTo>
                    <a:lnTo>
                      <a:pt x="51" y="322"/>
                    </a:lnTo>
                    <a:lnTo>
                      <a:pt x="89" y="309"/>
                    </a:lnTo>
                    <a:lnTo>
                      <a:pt x="78" y="286"/>
                    </a:lnTo>
                    <a:lnTo>
                      <a:pt x="77" y="279"/>
                    </a:lnTo>
                    <a:lnTo>
                      <a:pt x="80" y="273"/>
                    </a:lnTo>
                    <a:lnTo>
                      <a:pt x="92" y="260"/>
                    </a:lnTo>
                    <a:lnTo>
                      <a:pt x="117" y="237"/>
                    </a:lnTo>
                    <a:lnTo>
                      <a:pt x="117" y="173"/>
                    </a:lnTo>
                    <a:lnTo>
                      <a:pt x="97" y="90"/>
                    </a:lnTo>
                    <a:lnTo>
                      <a:pt x="89" y="62"/>
                    </a:lnTo>
                    <a:lnTo>
                      <a:pt x="78" y="43"/>
                    </a:lnTo>
                    <a:lnTo>
                      <a:pt x="63" y="31"/>
                    </a:lnTo>
                    <a:lnTo>
                      <a:pt x="46" y="22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2" name="Freeform 1541"/>
              <p:cNvSpPr>
                <a:spLocks/>
              </p:cNvSpPr>
              <p:nvPr/>
            </p:nvSpPr>
            <p:spPr bwMode="auto">
              <a:xfrm>
                <a:off x="4720" y="1254"/>
                <a:ext cx="72" cy="638"/>
              </a:xfrm>
              <a:custGeom>
                <a:avLst/>
                <a:gdLst>
                  <a:gd name="T0" fmla="*/ 72 w 72"/>
                  <a:gd name="T1" fmla="*/ 501 h 638"/>
                  <a:gd name="T2" fmla="*/ 72 w 72"/>
                  <a:gd name="T3" fmla="*/ 29 h 638"/>
                  <a:gd name="T4" fmla="*/ 57 w 72"/>
                  <a:gd name="T5" fmla="*/ 20 h 638"/>
                  <a:gd name="T6" fmla="*/ 37 w 72"/>
                  <a:gd name="T7" fmla="*/ 0 h 638"/>
                  <a:gd name="T8" fmla="*/ 26 w 72"/>
                  <a:gd name="T9" fmla="*/ 8 h 638"/>
                  <a:gd name="T10" fmla="*/ 18 w 72"/>
                  <a:gd name="T11" fmla="*/ 19 h 638"/>
                  <a:gd name="T12" fmla="*/ 26 w 72"/>
                  <a:gd name="T13" fmla="*/ 46 h 638"/>
                  <a:gd name="T14" fmla="*/ 35 w 72"/>
                  <a:gd name="T15" fmla="*/ 72 h 638"/>
                  <a:gd name="T16" fmla="*/ 14 w 72"/>
                  <a:gd name="T17" fmla="*/ 80 h 638"/>
                  <a:gd name="T18" fmla="*/ 0 w 72"/>
                  <a:gd name="T19" fmla="*/ 79 h 638"/>
                  <a:gd name="T20" fmla="*/ 0 w 72"/>
                  <a:gd name="T21" fmla="*/ 638 h 638"/>
                  <a:gd name="T22" fmla="*/ 6 w 72"/>
                  <a:gd name="T23" fmla="*/ 623 h 638"/>
                  <a:gd name="T24" fmla="*/ 58 w 72"/>
                  <a:gd name="T25" fmla="*/ 526 h 638"/>
                  <a:gd name="T26" fmla="*/ 72 w 72"/>
                  <a:gd name="T27" fmla="*/ 501 h 6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638"/>
                  <a:gd name="T44" fmla="*/ 72 w 72"/>
                  <a:gd name="T45" fmla="*/ 638 h 6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638">
                    <a:moveTo>
                      <a:pt x="72" y="501"/>
                    </a:moveTo>
                    <a:lnTo>
                      <a:pt x="72" y="29"/>
                    </a:lnTo>
                    <a:lnTo>
                      <a:pt x="57" y="20"/>
                    </a:lnTo>
                    <a:lnTo>
                      <a:pt x="37" y="0"/>
                    </a:lnTo>
                    <a:lnTo>
                      <a:pt x="26" y="8"/>
                    </a:lnTo>
                    <a:lnTo>
                      <a:pt x="18" y="19"/>
                    </a:lnTo>
                    <a:lnTo>
                      <a:pt x="26" y="46"/>
                    </a:lnTo>
                    <a:lnTo>
                      <a:pt x="35" y="72"/>
                    </a:lnTo>
                    <a:lnTo>
                      <a:pt x="14" y="80"/>
                    </a:lnTo>
                    <a:lnTo>
                      <a:pt x="0" y="79"/>
                    </a:lnTo>
                    <a:lnTo>
                      <a:pt x="0" y="638"/>
                    </a:lnTo>
                    <a:lnTo>
                      <a:pt x="6" y="623"/>
                    </a:lnTo>
                    <a:lnTo>
                      <a:pt x="58" y="526"/>
                    </a:lnTo>
                    <a:lnTo>
                      <a:pt x="72" y="50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3" name="Freeform 1542"/>
              <p:cNvSpPr>
                <a:spLocks/>
              </p:cNvSpPr>
              <p:nvPr/>
            </p:nvSpPr>
            <p:spPr bwMode="auto">
              <a:xfrm>
                <a:off x="4720" y="1254"/>
                <a:ext cx="72" cy="638"/>
              </a:xfrm>
              <a:custGeom>
                <a:avLst/>
                <a:gdLst>
                  <a:gd name="T0" fmla="*/ 72 w 72"/>
                  <a:gd name="T1" fmla="*/ 501 h 638"/>
                  <a:gd name="T2" fmla="*/ 72 w 72"/>
                  <a:gd name="T3" fmla="*/ 29 h 638"/>
                  <a:gd name="T4" fmla="*/ 57 w 72"/>
                  <a:gd name="T5" fmla="*/ 20 h 638"/>
                  <a:gd name="T6" fmla="*/ 37 w 72"/>
                  <a:gd name="T7" fmla="*/ 0 h 638"/>
                  <a:gd name="T8" fmla="*/ 26 w 72"/>
                  <a:gd name="T9" fmla="*/ 8 h 638"/>
                  <a:gd name="T10" fmla="*/ 18 w 72"/>
                  <a:gd name="T11" fmla="*/ 19 h 638"/>
                  <a:gd name="T12" fmla="*/ 26 w 72"/>
                  <a:gd name="T13" fmla="*/ 46 h 638"/>
                  <a:gd name="T14" fmla="*/ 35 w 72"/>
                  <a:gd name="T15" fmla="*/ 72 h 638"/>
                  <a:gd name="T16" fmla="*/ 14 w 72"/>
                  <a:gd name="T17" fmla="*/ 80 h 638"/>
                  <a:gd name="T18" fmla="*/ 0 w 72"/>
                  <a:gd name="T19" fmla="*/ 79 h 638"/>
                  <a:gd name="T20" fmla="*/ 0 w 72"/>
                  <a:gd name="T21" fmla="*/ 638 h 638"/>
                  <a:gd name="T22" fmla="*/ 6 w 72"/>
                  <a:gd name="T23" fmla="*/ 623 h 638"/>
                  <a:gd name="T24" fmla="*/ 58 w 72"/>
                  <a:gd name="T25" fmla="*/ 526 h 638"/>
                  <a:gd name="T26" fmla="*/ 72 w 72"/>
                  <a:gd name="T27" fmla="*/ 501 h 6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638"/>
                  <a:gd name="T44" fmla="*/ 72 w 72"/>
                  <a:gd name="T45" fmla="*/ 638 h 6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638">
                    <a:moveTo>
                      <a:pt x="72" y="501"/>
                    </a:moveTo>
                    <a:lnTo>
                      <a:pt x="72" y="29"/>
                    </a:lnTo>
                    <a:lnTo>
                      <a:pt x="57" y="20"/>
                    </a:lnTo>
                    <a:lnTo>
                      <a:pt x="37" y="0"/>
                    </a:lnTo>
                    <a:lnTo>
                      <a:pt x="26" y="8"/>
                    </a:lnTo>
                    <a:lnTo>
                      <a:pt x="18" y="19"/>
                    </a:lnTo>
                    <a:lnTo>
                      <a:pt x="26" y="46"/>
                    </a:lnTo>
                    <a:lnTo>
                      <a:pt x="35" y="72"/>
                    </a:lnTo>
                    <a:lnTo>
                      <a:pt x="14" y="80"/>
                    </a:lnTo>
                    <a:lnTo>
                      <a:pt x="0" y="79"/>
                    </a:lnTo>
                    <a:lnTo>
                      <a:pt x="0" y="638"/>
                    </a:lnTo>
                    <a:lnTo>
                      <a:pt x="6" y="623"/>
                    </a:lnTo>
                    <a:lnTo>
                      <a:pt x="58" y="526"/>
                    </a:lnTo>
                    <a:lnTo>
                      <a:pt x="72" y="50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4" name="Freeform 1543"/>
              <p:cNvSpPr>
                <a:spLocks/>
              </p:cNvSpPr>
              <p:nvPr/>
            </p:nvSpPr>
            <p:spPr bwMode="auto">
              <a:xfrm>
                <a:off x="4769" y="2280"/>
                <a:ext cx="23" cy="98"/>
              </a:xfrm>
              <a:custGeom>
                <a:avLst/>
                <a:gdLst>
                  <a:gd name="T0" fmla="*/ 23 w 23"/>
                  <a:gd name="T1" fmla="*/ 98 h 98"/>
                  <a:gd name="T2" fmla="*/ 23 w 23"/>
                  <a:gd name="T3" fmla="*/ 0 h 98"/>
                  <a:gd name="T4" fmla="*/ 12 w 23"/>
                  <a:gd name="T5" fmla="*/ 9 h 98"/>
                  <a:gd name="T6" fmla="*/ 3 w 23"/>
                  <a:gd name="T7" fmla="*/ 25 h 98"/>
                  <a:gd name="T8" fmla="*/ 0 w 23"/>
                  <a:gd name="T9" fmla="*/ 41 h 98"/>
                  <a:gd name="T10" fmla="*/ 0 w 23"/>
                  <a:gd name="T11" fmla="*/ 60 h 98"/>
                  <a:gd name="T12" fmla="*/ 5 w 23"/>
                  <a:gd name="T13" fmla="*/ 77 h 98"/>
                  <a:gd name="T14" fmla="*/ 12 w 23"/>
                  <a:gd name="T15" fmla="*/ 91 h 98"/>
                  <a:gd name="T16" fmla="*/ 23 w 23"/>
                  <a:gd name="T17" fmla="*/ 98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8"/>
                  <a:gd name="T29" fmla="*/ 23 w 23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8">
                    <a:moveTo>
                      <a:pt x="23" y="98"/>
                    </a:moveTo>
                    <a:lnTo>
                      <a:pt x="23" y="0"/>
                    </a:lnTo>
                    <a:lnTo>
                      <a:pt x="12" y="9"/>
                    </a:lnTo>
                    <a:lnTo>
                      <a:pt x="3" y="25"/>
                    </a:lnTo>
                    <a:lnTo>
                      <a:pt x="0" y="41"/>
                    </a:lnTo>
                    <a:lnTo>
                      <a:pt x="0" y="60"/>
                    </a:lnTo>
                    <a:lnTo>
                      <a:pt x="5" y="77"/>
                    </a:lnTo>
                    <a:lnTo>
                      <a:pt x="12" y="91"/>
                    </a:lnTo>
                    <a:lnTo>
                      <a:pt x="23" y="9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5" name="Freeform 1544"/>
              <p:cNvSpPr>
                <a:spLocks/>
              </p:cNvSpPr>
              <p:nvPr/>
            </p:nvSpPr>
            <p:spPr bwMode="auto">
              <a:xfrm>
                <a:off x="4769" y="2280"/>
                <a:ext cx="23" cy="98"/>
              </a:xfrm>
              <a:custGeom>
                <a:avLst/>
                <a:gdLst>
                  <a:gd name="T0" fmla="*/ 23 w 23"/>
                  <a:gd name="T1" fmla="*/ 98 h 98"/>
                  <a:gd name="T2" fmla="*/ 23 w 23"/>
                  <a:gd name="T3" fmla="*/ 0 h 98"/>
                  <a:gd name="T4" fmla="*/ 12 w 23"/>
                  <a:gd name="T5" fmla="*/ 9 h 98"/>
                  <a:gd name="T6" fmla="*/ 3 w 23"/>
                  <a:gd name="T7" fmla="*/ 25 h 98"/>
                  <a:gd name="T8" fmla="*/ 0 w 23"/>
                  <a:gd name="T9" fmla="*/ 41 h 98"/>
                  <a:gd name="T10" fmla="*/ 0 w 23"/>
                  <a:gd name="T11" fmla="*/ 60 h 98"/>
                  <a:gd name="T12" fmla="*/ 5 w 23"/>
                  <a:gd name="T13" fmla="*/ 77 h 98"/>
                  <a:gd name="T14" fmla="*/ 12 w 23"/>
                  <a:gd name="T15" fmla="*/ 91 h 98"/>
                  <a:gd name="T16" fmla="*/ 23 w 23"/>
                  <a:gd name="T17" fmla="*/ 98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8"/>
                  <a:gd name="T29" fmla="*/ 23 w 23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8">
                    <a:moveTo>
                      <a:pt x="23" y="98"/>
                    </a:moveTo>
                    <a:lnTo>
                      <a:pt x="23" y="0"/>
                    </a:lnTo>
                    <a:lnTo>
                      <a:pt x="12" y="9"/>
                    </a:lnTo>
                    <a:lnTo>
                      <a:pt x="3" y="25"/>
                    </a:lnTo>
                    <a:lnTo>
                      <a:pt x="0" y="41"/>
                    </a:lnTo>
                    <a:lnTo>
                      <a:pt x="0" y="60"/>
                    </a:lnTo>
                    <a:lnTo>
                      <a:pt x="5" y="77"/>
                    </a:lnTo>
                    <a:lnTo>
                      <a:pt x="12" y="91"/>
                    </a:lnTo>
                    <a:lnTo>
                      <a:pt x="23" y="9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6" name="Freeform 1545"/>
              <p:cNvSpPr>
                <a:spLocks/>
              </p:cNvSpPr>
              <p:nvPr/>
            </p:nvSpPr>
            <p:spPr bwMode="auto">
              <a:xfrm>
                <a:off x="4720" y="2349"/>
                <a:ext cx="6" cy="102"/>
              </a:xfrm>
              <a:custGeom>
                <a:avLst/>
                <a:gdLst>
                  <a:gd name="T0" fmla="*/ 0 w 6"/>
                  <a:gd name="T1" fmla="*/ 5 h 102"/>
                  <a:gd name="T2" fmla="*/ 0 w 6"/>
                  <a:gd name="T3" fmla="*/ 102 h 102"/>
                  <a:gd name="T4" fmla="*/ 3 w 6"/>
                  <a:gd name="T5" fmla="*/ 100 h 102"/>
                  <a:gd name="T6" fmla="*/ 6 w 6"/>
                  <a:gd name="T7" fmla="*/ 65 h 102"/>
                  <a:gd name="T8" fmla="*/ 6 w 6"/>
                  <a:gd name="T9" fmla="*/ 31 h 102"/>
                  <a:gd name="T10" fmla="*/ 6 w 6"/>
                  <a:gd name="T11" fmla="*/ 14 h 102"/>
                  <a:gd name="T12" fmla="*/ 3 w 6"/>
                  <a:gd name="T13" fmla="*/ 6 h 102"/>
                  <a:gd name="T14" fmla="*/ 0 w 6"/>
                  <a:gd name="T15" fmla="*/ 0 h 102"/>
                  <a:gd name="T16" fmla="*/ 0 w 6"/>
                  <a:gd name="T17" fmla="*/ 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02"/>
                  <a:gd name="T29" fmla="*/ 6 w 6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02">
                    <a:moveTo>
                      <a:pt x="0" y="5"/>
                    </a:moveTo>
                    <a:lnTo>
                      <a:pt x="0" y="102"/>
                    </a:lnTo>
                    <a:lnTo>
                      <a:pt x="3" y="100"/>
                    </a:lnTo>
                    <a:lnTo>
                      <a:pt x="6" y="65"/>
                    </a:lnTo>
                    <a:lnTo>
                      <a:pt x="6" y="31"/>
                    </a:lnTo>
                    <a:lnTo>
                      <a:pt x="6" y="14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7" name="Freeform 1546"/>
              <p:cNvSpPr>
                <a:spLocks/>
              </p:cNvSpPr>
              <p:nvPr/>
            </p:nvSpPr>
            <p:spPr bwMode="auto">
              <a:xfrm>
                <a:off x="4720" y="2349"/>
                <a:ext cx="6" cy="102"/>
              </a:xfrm>
              <a:custGeom>
                <a:avLst/>
                <a:gdLst>
                  <a:gd name="T0" fmla="*/ 0 w 6"/>
                  <a:gd name="T1" fmla="*/ 5 h 102"/>
                  <a:gd name="T2" fmla="*/ 0 w 6"/>
                  <a:gd name="T3" fmla="*/ 102 h 102"/>
                  <a:gd name="T4" fmla="*/ 3 w 6"/>
                  <a:gd name="T5" fmla="*/ 100 h 102"/>
                  <a:gd name="T6" fmla="*/ 6 w 6"/>
                  <a:gd name="T7" fmla="*/ 65 h 102"/>
                  <a:gd name="T8" fmla="*/ 6 w 6"/>
                  <a:gd name="T9" fmla="*/ 31 h 102"/>
                  <a:gd name="T10" fmla="*/ 6 w 6"/>
                  <a:gd name="T11" fmla="*/ 14 h 102"/>
                  <a:gd name="T12" fmla="*/ 3 w 6"/>
                  <a:gd name="T13" fmla="*/ 6 h 102"/>
                  <a:gd name="T14" fmla="*/ 0 w 6"/>
                  <a:gd name="T15" fmla="*/ 0 h 102"/>
                  <a:gd name="T16" fmla="*/ 0 w 6"/>
                  <a:gd name="T17" fmla="*/ 5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02"/>
                  <a:gd name="T29" fmla="*/ 6 w 6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02">
                    <a:moveTo>
                      <a:pt x="0" y="5"/>
                    </a:moveTo>
                    <a:lnTo>
                      <a:pt x="0" y="102"/>
                    </a:lnTo>
                    <a:lnTo>
                      <a:pt x="3" y="100"/>
                    </a:lnTo>
                    <a:lnTo>
                      <a:pt x="6" y="65"/>
                    </a:lnTo>
                    <a:lnTo>
                      <a:pt x="6" y="31"/>
                    </a:lnTo>
                    <a:lnTo>
                      <a:pt x="6" y="14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8" name="Freeform 1547"/>
              <p:cNvSpPr>
                <a:spLocks/>
              </p:cNvSpPr>
              <p:nvPr/>
            </p:nvSpPr>
            <p:spPr bwMode="auto">
              <a:xfrm>
                <a:off x="4720" y="2055"/>
                <a:ext cx="64" cy="151"/>
              </a:xfrm>
              <a:custGeom>
                <a:avLst/>
                <a:gdLst>
                  <a:gd name="T0" fmla="*/ 0 w 64"/>
                  <a:gd name="T1" fmla="*/ 0 h 151"/>
                  <a:gd name="T2" fmla="*/ 0 w 64"/>
                  <a:gd name="T3" fmla="*/ 151 h 151"/>
                  <a:gd name="T4" fmla="*/ 7 w 64"/>
                  <a:gd name="T5" fmla="*/ 145 h 151"/>
                  <a:gd name="T6" fmla="*/ 34 w 64"/>
                  <a:gd name="T7" fmla="*/ 130 h 151"/>
                  <a:gd name="T8" fmla="*/ 41 w 64"/>
                  <a:gd name="T9" fmla="*/ 120 h 151"/>
                  <a:gd name="T10" fmla="*/ 47 w 64"/>
                  <a:gd name="T11" fmla="*/ 113 h 151"/>
                  <a:gd name="T12" fmla="*/ 49 w 64"/>
                  <a:gd name="T13" fmla="*/ 99 h 151"/>
                  <a:gd name="T14" fmla="*/ 55 w 64"/>
                  <a:gd name="T15" fmla="*/ 83 h 151"/>
                  <a:gd name="T16" fmla="*/ 61 w 64"/>
                  <a:gd name="T17" fmla="*/ 65 h 151"/>
                  <a:gd name="T18" fmla="*/ 64 w 64"/>
                  <a:gd name="T19" fmla="*/ 53 h 151"/>
                  <a:gd name="T20" fmla="*/ 43 w 64"/>
                  <a:gd name="T21" fmla="*/ 45 h 151"/>
                  <a:gd name="T22" fmla="*/ 35 w 64"/>
                  <a:gd name="T23" fmla="*/ 39 h 151"/>
                  <a:gd name="T24" fmla="*/ 35 w 64"/>
                  <a:gd name="T25" fmla="*/ 37 h 151"/>
                  <a:gd name="T26" fmla="*/ 38 w 64"/>
                  <a:gd name="T27" fmla="*/ 31 h 151"/>
                  <a:gd name="T28" fmla="*/ 52 w 64"/>
                  <a:gd name="T29" fmla="*/ 16 h 151"/>
                  <a:gd name="T30" fmla="*/ 49 w 64"/>
                  <a:gd name="T31" fmla="*/ 13 h 151"/>
                  <a:gd name="T32" fmla="*/ 44 w 64"/>
                  <a:gd name="T33" fmla="*/ 10 h 151"/>
                  <a:gd name="T34" fmla="*/ 24 w 64"/>
                  <a:gd name="T35" fmla="*/ 5 h 151"/>
                  <a:gd name="T36" fmla="*/ 0 w 64"/>
                  <a:gd name="T37" fmla="*/ 0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51"/>
                  <a:gd name="T59" fmla="*/ 64 w 64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51">
                    <a:moveTo>
                      <a:pt x="0" y="0"/>
                    </a:moveTo>
                    <a:lnTo>
                      <a:pt x="0" y="151"/>
                    </a:lnTo>
                    <a:lnTo>
                      <a:pt x="7" y="145"/>
                    </a:lnTo>
                    <a:lnTo>
                      <a:pt x="34" y="130"/>
                    </a:lnTo>
                    <a:lnTo>
                      <a:pt x="41" y="120"/>
                    </a:lnTo>
                    <a:lnTo>
                      <a:pt x="47" y="113"/>
                    </a:lnTo>
                    <a:lnTo>
                      <a:pt x="49" y="99"/>
                    </a:lnTo>
                    <a:lnTo>
                      <a:pt x="55" y="83"/>
                    </a:lnTo>
                    <a:lnTo>
                      <a:pt x="61" y="65"/>
                    </a:lnTo>
                    <a:lnTo>
                      <a:pt x="64" y="53"/>
                    </a:lnTo>
                    <a:lnTo>
                      <a:pt x="43" y="45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8" y="31"/>
                    </a:lnTo>
                    <a:lnTo>
                      <a:pt x="52" y="16"/>
                    </a:lnTo>
                    <a:lnTo>
                      <a:pt x="49" y="13"/>
                    </a:lnTo>
                    <a:lnTo>
                      <a:pt x="44" y="10"/>
                    </a:lnTo>
                    <a:lnTo>
                      <a:pt x="2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9" name="Freeform 1548"/>
              <p:cNvSpPr>
                <a:spLocks/>
              </p:cNvSpPr>
              <p:nvPr/>
            </p:nvSpPr>
            <p:spPr bwMode="auto">
              <a:xfrm>
                <a:off x="4720" y="2055"/>
                <a:ext cx="64" cy="151"/>
              </a:xfrm>
              <a:custGeom>
                <a:avLst/>
                <a:gdLst>
                  <a:gd name="T0" fmla="*/ 0 w 64"/>
                  <a:gd name="T1" fmla="*/ 0 h 151"/>
                  <a:gd name="T2" fmla="*/ 0 w 64"/>
                  <a:gd name="T3" fmla="*/ 151 h 151"/>
                  <a:gd name="T4" fmla="*/ 7 w 64"/>
                  <a:gd name="T5" fmla="*/ 145 h 151"/>
                  <a:gd name="T6" fmla="*/ 34 w 64"/>
                  <a:gd name="T7" fmla="*/ 130 h 151"/>
                  <a:gd name="T8" fmla="*/ 41 w 64"/>
                  <a:gd name="T9" fmla="*/ 120 h 151"/>
                  <a:gd name="T10" fmla="*/ 47 w 64"/>
                  <a:gd name="T11" fmla="*/ 113 h 151"/>
                  <a:gd name="T12" fmla="*/ 49 w 64"/>
                  <a:gd name="T13" fmla="*/ 99 h 151"/>
                  <a:gd name="T14" fmla="*/ 55 w 64"/>
                  <a:gd name="T15" fmla="*/ 83 h 151"/>
                  <a:gd name="T16" fmla="*/ 61 w 64"/>
                  <a:gd name="T17" fmla="*/ 65 h 151"/>
                  <a:gd name="T18" fmla="*/ 64 w 64"/>
                  <a:gd name="T19" fmla="*/ 53 h 151"/>
                  <a:gd name="T20" fmla="*/ 43 w 64"/>
                  <a:gd name="T21" fmla="*/ 45 h 151"/>
                  <a:gd name="T22" fmla="*/ 35 w 64"/>
                  <a:gd name="T23" fmla="*/ 39 h 151"/>
                  <a:gd name="T24" fmla="*/ 35 w 64"/>
                  <a:gd name="T25" fmla="*/ 37 h 151"/>
                  <a:gd name="T26" fmla="*/ 38 w 64"/>
                  <a:gd name="T27" fmla="*/ 31 h 151"/>
                  <a:gd name="T28" fmla="*/ 52 w 64"/>
                  <a:gd name="T29" fmla="*/ 16 h 151"/>
                  <a:gd name="T30" fmla="*/ 49 w 64"/>
                  <a:gd name="T31" fmla="*/ 13 h 151"/>
                  <a:gd name="T32" fmla="*/ 44 w 64"/>
                  <a:gd name="T33" fmla="*/ 10 h 151"/>
                  <a:gd name="T34" fmla="*/ 24 w 64"/>
                  <a:gd name="T35" fmla="*/ 5 h 151"/>
                  <a:gd name="T36" fmla="*/ 0 w 64"/>
                  <a:gd name="T37" fmla="*/ 0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51"/>
                  <a:gd name="T59" fmla="*/ 64 w 64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51">
                    <a:moveTo>
                      <a:pt x="0" y="0"/>
                    </a:moveTo>
                    <a:lnTo>
                      <a:pt x="0" y="151"/>
                    </a:lnTo>
                    <a:lnTo>
                      <a:pt x="7" y="145"/>
                    </a:lnTo>
                    <a:lnTo>
                      <a:pt x="34" y="130"/>
                    </a:lnTo>
                    <a:lnTo>
                      <a:pt x="41" y="120"/>
                    </a:lnTo>
                    <a:lnTo>
                      <a:pt x="47" y="113"/>
                    </a:lnTo>
                    <a:lnTo>
                      <a:pt x="49" y="99"/>
                    </a:lnTo>
                    <a:lnTo>
                      <a:pt x="55" y="83"/>
                    </a:lnTo>
                    <a:lnTo>
                      <a:pt x="61" y="65"/>
                    </a:lnTo>
                    <a:lnTo>
                      <a:pt x="64" y="53"/>
                    </a:lnTo>
                    <a:lnTo>
                      <a:pt x="43" y="45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8" y="31"/>
                    </a:lnTo>
                    <a:lnTo>
                      <a:pt x="52" y="16"/>
                    </a:lnTo>
                    <a:lnTo>
                      <a:pt x="49" y="13"/>
                    </a:lnTo>
                    <a:lnTo>
                      <a:pt x="44" y="10"/>
                    </a:lnTo>
                    <a:lnTo>
                      <a:pt x="24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0" name="Freeform 1549"/>
              <p:cNvSpPr>
                <a:spLocks/>
              </p:cNvSpPr>
              <p:nvPr/>
            </p:nvSpPr>
            <p:spPr bwMode="auto">
              <a:xfrm>
                <a:off x="4429" y="1314"/>
                <a:ext cx="291" cy="1212"/>
              </a:xfrm>
              <a:custGeom>
                <a:avLst/>
                <a:gdLst>
                  <a:gd name="T0" fmla="*/ 291 w 291"/>
                  <a:gd name="T1" fmla="*/ 19 h 1212"/>
                  <a:gd name="T2" fmla="*/ 275 w 291"/>
                  <a:gd name="T3" fmla="*/ 11 h 1212"/>
                  <a:gd name="T4" fmla="*/ 229 w 291"/>
                  <a:gd name="T5" fmla="*/ 55 h 1212"/>
                  <a:gd name="T6" fmla="*/ 183 w 291"/>
                  <a:gd name="T7" fmla="*/ 92 h 1212"/>
                  <a:gd name="T8" fmla="*/ 200 w 291"/>
                  <a:gd name="T9" fmla="*/ 160 h 1212"/>
                  <a:gd name="T10" fmla="*/ 188 w 291"/>
                  <a:gd name="T11" fmla="*/ 172 h 1212"/>
                  <a:gd name="T12" fmla="*/ 178 w 291"/>
                  <a:gd name="T13" fmla="*/ 231 h 1212"/>
                  <a:gd name="T14" fmla="*/ 172 w 291"/>
                  <a:gd name="T15" fmla="*/ 257 h 1212"/>
                  <a:gd name="T16" fmla="*/ 125 w 291"/>
                  <a:gd name="T17" fmla="*/ 311 h 1212"/>
                  <a:gd name="T18" fmla="*/ 132 w 291"/>
                  <a:gd name="T19" fmla="*/ 335 h 1212"/>
                  <a:gd name="T20" fmla="*/ 125 w 291"/>
                  <a:gd name="T21" fmla="*/ 358 h 1212"/>
                  <a:gd name="T22" fmla="*/ 117 w 291"/>
                  <a:gd name="T23" fmla="*/ 383 h 1212"/>
                  <a:gd name="T24" fmla="*/ 125 w 291"/>
                  <a:gd name="T25" fmla="*/ 412 h 1212"/>
                  <a:gd name="T26" fmla="*/ 108 w 291"/>
                  <a:gd name="T27" fmla="*/ 428 h 1212"/>
                  <a:gd name="T28" fmla="*/ 71 w 291"/>
                  <a:gd name="T29" fmla="*/ 454 h 1212"/>
                  <a:gd name="T30" fmla="*/ 57 w 291"/>
                  <a:gd name="T31" fmla="*/ 474 h 1212"/>
                  <a:gd name="T32" fmla="*/ 51 w 291"/>
                  <a:gd name="T33" fmla="*/ 506 h 1212"/>
                  <a:gd name="T34" fmla="*/ 48 w 291"/>
                  <a:gd name="T35" fmla="*/ 561 h 1212"/>
                  <a:gd name="T36" fmla="*/ 57 w 291"/>
                  <a:gd name="T37" fmla="*/ 620 h 1212"/>
                  <a:gd name="T38" fmla="*/ 75 w 291"/>
                  <a:gd name="T39" fmla="*/ 669 h 1212"/>
                  <a:gd name="T40" fmla="*/ 83 w 291"/>
                  <a:gd name="T41" fmla="*/ 700 h 1212"/>
                  <a:gd name="T42" fmla="*/ 68 w 291"/>
                  <a:gd name="T43" fmla="*/ 711 h 1212"/>
                  <a:gd name="T44" fmla="*/ 63 w 291"/>
                  <a:gd name="T45" fmla="*/ 794 h 1212"/>
                  <a:gd name="T46" fmla="*/ 29 w 291"/>
                  <a:gd name="T47" fmla="*/ 878 h 1212"/>
                  <a:gd name="T48" fmla="*/ 14 w 291"/>
                  <a:gd name="T49" fmla="*/ 869 h 1212"/>
                  <a:gd name="T50" fmla="*/ 0 w 291"/>
                  <a:gd name="T51" fmla="*/ 860 h 1212"/>
                  <a:gd name="T52" fmla="*/ 14 w 291"/>
                  <a:gd name="T53" fmla="*/ 944 h 1212"/>
                  <a:gd name="T54" fmla="*/ 29 w 291"/>
                  <a:gd name="T55" fmla="*/ 984 h 1212"/>
                  <a:gd name="T56" fmla="*/ 54 w 291"/>
                  <a:gd name="T57" fmla="*/ 1018 h 1212"/>
                  <a:gd name="T58" fmla="*/ 51 w 291"/>
                  <a:gd name="T59" fmla="*/ 1043 h 1212"/>
                  <a:gd name="T60" fmla="*/ 71 w 291"/>
                  <a:gd name="T61" fmla="*/ 1060 h 1212"/>
                  <a:gd name="T62" fmla="*/ 72 w 291"/>
                  <a:gd name="T63" fmla="*/ 1074 h 1212"/>
                  <a:gd name="T64" fmla="*/ 108 w 291"/>
                  <a:gd name="T65" fmla="*/ 1112 h 1212"/>
                  <a:gd name="T66" fmla="*/ 123 w 291"/>
                  <a:gd name="T67" fmla="*/ 1212 h 1212"/>
                  <a:gd name="T68" fmla="*/ 161 w 291"/>
                  <a:gd name="T69" fmla="*/ 1161 h 1212"/>
                  <a:gd name="T70" fmla="*/ 172 w 291"/>
                  <a:gd name="T71" fmla="*/ 1130 h 1212"/>
                  <a:gd name="T72" fmla="*/ 192 w 291"/>
                  <a:gd name="T73" fmla="*/ 1135 h 1212"/>
                  <a:gd name="T74" fmla="*/ 229 w 291"/>
                  <a:gd name="T75" fmla="*/ 1118 h 1212"/>
                  <a:gd name="T76" fmla="*/ 255 w 291"/>
                  <a:gd name="T77" fmla="*/ 1080 h 1212"/>
                  <a:gd name="T78" fmla="*/ 271 w 291"/>
                  <a:gd name="T79" fmla="*/ 1038 h 1212"/>
                  <a:gd name="T80" fmla="*/ 269 w 291"/>
                  <a:gd name="T81" fmla="*/ 1001 h 1212"/>
                  <a:gd name="T82" fmla="*/ 260 w 291"/>
                  <a:gd name="T83" fmla="*/ 946 h 1212"/>
                  <a:gd name="T84" fmla="*/ 265 w 291"/>
                  <a:gd name="T85" fmla="*/ 914 h 1212"/>
                  <a:gd name="T86" fmla="*/ 291 w 291"/>
                  <a:gd name="T87" fmla="*/ 892 h 1212"/>
                  <a:gd name="T88" fmla="*/ 285 w 291"/>
                  <a:gd name="T89" fmla="*/ 741 h 1212"/>
                  <a:gd name="T90" fmla="*/ 268 w 291"/>
                  <a:gd name="T91" fmla="*/ 721 h 1212"/>
                  <a:gd name="T92" fmla="*/ 266 w 291"/>
                  <a:gd name="T93" fmla="*/ 688 h 1212"/>
                  <a:gd name="T94" fmla="*/ 269 w 291"/>
                  <a:gd name="T95" fmla="*/ 637 h 1212"/>
                  <a:gd name="T96" fmla="*/ 291 w 291"/>
                  <a:gd name="T97" fmla="*/ 578 h 12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"/>
                  <a:gd name="T148" fmla="*/ 0 h 1212"/>
                  <a:gd name="T149" fmla="*/ 291 w 291"/>
                  <a:gd name="T150" fmla="*/ 1212 h 12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" h="1212">
                    <a:moveTo>
                      <a:pt x="291" y="578"/>
                    </a:moveTo>
                    <a:lnTo>
                      <a:pt x="291" y="19"/>
                    </a:lnTo>
                    <a:lnTo>
                      <a:pt x="289" y="19"/>
                    </a:lnTo>
                    <a:lnTo>
                      <a:pt x="275" y="11"/>
                    </a:lnTo>
                    <a:lnTo>
                      <a:pt x="260" y="0"/>
                    </a:lnTo>
                    <a:lnTo>
                      <a:pt x="229" y="55"/>
                    </a:lnTo>
                    <a:lnTo>
                      <a:pt x="208" y="59"/>
                    </a:lnTo>
                    <a:lnTo>
                      <a:pt x="183" y="92"/>
                    </a:lnTo>
                    <a:lnTo>
                      <a:pt x="201" y="154"/>
                    </a:lnTo>
                    <a:lnTo>
                      <a:pt x="200" y="160"/>
                    </a:lnTo>
                    <a:lnTo>
                      <a:pt x="194" y="166"/>
                    </a:lnTo>
                    <a:lnTo>
                      <a:pt x="188" y="172"/>
                    </a:lnTo>
                    <a:lnTo>
                      <a:pt x="183" y="185"/>
                    </a:lnTo>
                    <a:lnTo>
                      <a:pt x="178" y="231"/>
                    </a:lnTo>
                    <a:lnTo>
                      <a:pt x="177" y="246"/>
                    </a:lnTo>
                    <a:lnTo>
                      <a:pt x="172" y="257"/>
                    </a:lnTo>
                    <a:lnTo>
                      <a:pt x="157" y="278"/>
                    </a:lnTo>
                    <a:lnTo>
                      <a:pt x="125" y="311"/>
                    </a:lnTo>
                    <a:lnTo>
                      <a:pt x="131" y="323"/>
                    </a:lnTo>
                    <a:lnTo>
                      <a:pt x="132" y="335"/>
                    </a:lnTo>
                    <a:lnTo>
                      <a:pt x="129" y="346"/>
                    </a:lnTo>
                    <a:lnTo>
                      <a:pt x="125" y="358"/>
                    </a:lnTo>
                    <a:lnTo>
                      <a:pt x="121" y="369"/>
                    </a:lnTo>
                    <a:lnTo>
                      <a:pt x="117" y="383"/>
                    </a:lnTo>
                    <a:lnTo>
                      <a:pt x="117" y="397"/>
                    </a:lnTo>
                    <a:lnTo>
                      <a:pt x="125" y="412"/>
                    </a:lnTo>
                    <a:lnTo>
                      <a:pt x="117" y="420"/>
                    </a:lnTo>
                    <a:lnTo>
                      <a:pt x="108" y="428"/>
                    </a:lnTo>
                    <a:lnTo>
                      <a:pt x="83" y="445"/>
                    </a:lnTo>
                    <a:lnTo>
                      <a:pt x="71" y="454"/>
                    </a:lnTo>
                    <a:lnTo>
                      <a:pt x="61" y="463"/>
                    </a:lnTo>
                    <a:lnTo>
                      <a:pt x="57" y="474"/>
                    </a:lnTo>
                    <a:lnTo>
                      <a:pt x="58" y="483"/>
                    </a:lnTo>
                    <a:lnTo>
                      <a:pt x="51" y="506"/>
                    </a:lnTo>
                    <a:lnTo>
                      <a:pt x="48" y="532"/>
                    </a:lnTo>
                    <a:lnTo>
                      <a:pt x="48" y="561"/>
                    </a:lnTo>
                    <a:lnTo>
                      <a:pt x="51" y="591"/>
                    </a:lnTo>
                    <a:lnTo>
                      <a:pt x="57" y="620"/>
                    </a:lnTo>
                    <a:lnTo>
                      <a:pt x="65" y="646"/>
                    </a:lnTo>
                    <a:lnTo>
                      <a:pt x="75" y="669"/>
                    </a:lnTo>
                    <a:lnTo>
                      <a:pt x="88" y="686"/>
                    </a:lnTo>
                    <a:lnTo>
                      <a:pt x="83" y="700"/>
                    </a:lnTo>
                    <a:lnTo>
                      <a:pt x="77" y="706"/>
                    </a:lnTo>
                    <a:lnTo>
                      <a:pt x="68" y="711"/>
                    </a:lnTo>
                    <a:lnTo>
                      <a:pt x="52" y="718"/>
                    </a:lnTo>
                    <a:lnTo>
                      <a:pt x="63" y="794"/>
                    </a:lnTo>
                    <a:lnTo>
                      <a:pt x="31" y="815"/>
                    </a:lnTo>
                    <a:lnTo>
                      <a:pt x="29" y="878"/>
                    </a:lnTo>
                    <a:lnTo>
                      <a:pt x="23" y="875"/>
                    </a:lnTo>
                    <a:lnTo>
                      <a:pt x="14" y="869"/>
                    </a:lnTo>
                    <a:lnTo>
                      <a:pt x="5" y="863"/>
                    </a:lnTo>
                    <a:lnTo>
                      <a:pt x="0" y="860"/>
                    </a:lnTo>
                    <a:lnTo>
                      <a:pt x="5" y="901"/>
                    </a:lnTo>
                    <a:lnTo>
                      <a:pt x="14" y="944"/>
                    </a:lnTo>
                    <a:lnTo>
                      <a:pt x="20" y="964"/>
                    </a:lnTo>
                    <a:lnTo>
                      <a:pt x="29" y="984"/>
                    </a:lnTo>
                    <a:lnTo>
                      <a:pt x="40" y="1003"/>
                    </a:lnTo>
                    <a:lnTo>
                      <a:pt x="54" y="1018"/>
                    </a:lnTo>
                    <a:lnTo>
                      <a:pt x="49" y="1035"/>
                    </a:lnTo>
                    <a:lnTo>
                      <a:pt x="51" y="1043"/>
                    </a:lnTo>
                    <a:lnTo>
                      <a:pt x="57" y="1049"/>
                    </a:lnTo>
                    <a:lnTo>
                      <a:pt x="71" y="1060"/>
                    </a:lnTo>
                    <a:lnTo>
                      <a:pt x="71" y="1066"/>
                    </a:lnTo>
                    <a:lnTo>
                      <a:pt x="72" y="1074"/>
                    </a:lnTo>
                    <a:lnTo>
                      <a:pt x="81" y="1087"/>
                    </a:lnTo>
                    <a:lnTo>
                      <a:pt x="108" y="1112"/>
                    </a:lnTo>
                    <a:lnTo>
                      <a:pt x="114" y="1158"/>
                    </a:lnTo>
                    <a:lnTo>
                      <a:pt x="123" y="1212"/>
                    </a:lnTo>
                    <a:lnTo>
                      <a:pt x="160" y="1204"/>
                    </a:lnTo>
                    <a:lnTo>
                      <a:pt x="161" y="1161"/>
                    </a:lnTo>
                    <a:lnTo>
                      <a:pt x="165" y="1143"/>
                    </a:lnTo>
                    <a:lnTo>
                      <a:pt x="172" y="1130"/>
                    </a:lnTo>
                    <a:lnTo>
                      <a:pt x="183" y="1134"/>
                    </a:lnTo>
                    <a:lnTo>
                      <a:pt x="192" y="1135"/>
                    </a:lnTo>
                    <a:lnTo>
                      <a:pt x="212" y="1130"/>
                    </a:lnTo>
                    <a:lnTo>
                      <a:pt x="229" y="1118"/>
                    </a:lnTo>
                    <a:lnTo>
                      <a:pt x="245" y="1100"/>
                    </a:lnTo>
                    <a:lnTo>
                      <a:pt x="255" y="1080"/>
                    </a:lnTo>
                    <a:lnTo>
                      <a:pt x="265" y="1058"/>
                    </a:lnTo>
                    <a:lnTo>
                      <a:pt x="271" y="1038"/>
                    </a:lnTo>
                    <a:lnTo>
                      <a:pt x="272" y="1023"/>
                    </a:lnTo>
                    <a:lnTo>
                      <a:pt x="269" y="1001"/>
                    </a:lnTo>
                    <a:lnTo>
                      <a:pt x="263" y="974"/>
                    </a:lnTo>
                    <a:lnTo>
                      <a:pt x="260" y="946"/>
                    </a:lnTo>
                    <a:lnTo>
                      <a:pt x="260" y="924"/>
                    </a:lnTo>
                    <a:lnTo>
                      <a:pt x="265" y="914"/>
                    </a:lnTo>
                    <a:lnTo>
                      <a:pt x="274" y="904"/>
                    </a:lnTo>
                    <a:lnTo>
                      <a:pt x="291" y="892"/>
                    </a:lnTo>
                    <a:lnTo>
                      <a:pt x="291" y="741"/>
                    </a:lnTo>
                    <a:lnTo>
                      <a:pt x="285" y="741"/>
                    </a:lnTo>
                    <a:lnTo>
                      <a:pt x="274" y="734"/>
                    </a:lnTo>
                    <a:lnTo>
                      <a:pt x="268" y="721"/>
                    </a:lnTo>
                    <a:lnTo>
                      <a:pt x="266" y="706"/>
                    </a:lnTo>
                    <a:lnTo>
                      <a:pt x="266" y="688"/>
                    </a:lnTo>
                    <a:lnTo>
                      <a:pt x="269" y="651"/>
                    </a:lnTo>
                    <a:lnTo>
                      <a:pt x="269" y="637"/>
                    </a:lnTo>
                    <a:lnTo>
                      <a:pt x="266" y="624"/>
                    </a:lnTo>
                    <a:lnTo>
                      <a:pt x="291" y="57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1" name="Freeform 1550"/>
              <p:cNvSpPr>
                <a:spLocks/>
              </p:cNvSpPr>
              <p:nvPr/>
            </p:nvSpPr>
            <p:spPr bwMode="auto">
              <a:xfrm>
                <a:off x="4429" y="1314"/>
                <a:ext cx="291" cy="1212"/>
              </a:xfrm>
              <a:custGeom>
                <a:avLst/>
                <a:gdLst>
                  <a:gd name="T0" fmla="*/ 291 w 291"/>
                  <a:gd name="T1" fmla="*/ 19 h 1212"/>
                  <a:gd name="T2" fmla="*/ 275 w 291"/>
                  <a:gd name="T3" fmla="*/ 11 h 1212"/>
                  <a:gd name="T4" fmla="*/ 229 w 291"/>
                  <a:gd name="T5" fmla="*/ 55 h 1212"/>
                  <a:gd name="T6" fmla="*/ 183 w 291"/>
                  <a:gd name="T7" fmla="*/ 92 h 1212"/>
                  <a:gd name="T8" fmla="*/ 200 w 291"/>
                  <a:gd name="T9" fmla="*/ 160 h 1212"/>
                  <a:gd name="T10" fmla="*/ 188 w 291"/>
                  <a:gd name="T11" fmla="*/ 172 h 1212"/>
                  <a:gd name="T12" fmla="*/ 178 w 291"/>
                  <a:gd name="T13" fmla="*/ 231 h 1212"/>
                  <a:gd name="T14" fmla="*/ 172 w 291"/>
                  <a:gd name="T15" fmla="*/ 257 h 1212"/>
                  <a:gd name="T16" fmla="*/ 125 w 291"/>
                  <a:gd name="T17" fmla="*/ 311 h 1212"/>
                  <a:gd name="T18" fmla="*/ 132 w 291"/>
                  <a:gd name="T19" fmla="*/ 335 h 1212"/>
                  <a:gd name="T20" fmla="*/ 125 w 291"/>
                  <a:gd name="T21" fmla="*/ 358 h 1212"/>
                  <a:gd name="T22" fmla="*/ 117 w 291"/>
                  <a:gd name="T23" fmla="*/ 383 h 1212"/>
                  <a:gd name="T24" fmla="*/ 125 w 291"/>
                  <a:gd name="T25" fmla="*/ 412 h 1212"/>
                  <a:gd name="T26" fmla="*/ 108 w 291"/>
                  <a:gd name="T27" fmla="*/ 428 h 1212"/>
                  <a:gd name="T28" fmla="*/ 71 w 291"/>
                  <a:gd name="T29" fmla="*/ 454 h 1212"/>
                  <a:gd name="T30" fmla="*/ 57 w 291"/>
                  <a:gd name="T31" fmla="*/ 474 h 1212"/>
                  <a:gd name="T32" fmla="*/ 51 w 291"/>
                  <a:gd name="T33" fmla="*/ 506 h 1212"/>
                  <a:gd name="T34" fmla="*/ 48 w 291"/>
                  <a:gd name="T35" fmla="*/ 561 h 1212"/>
                  <a:gd name="T36" fmla="*/ 57 w 291"/>
                  <a:gd name="T37" fmla="*/ 620 h 1212"/>
                  <a:gd name="T38" fmla="*/ 75 w 291"/>
                  <a:gd name="T39" fmla="*/ 669 h 1212"/>
                  <a:gd name="T40" fmla="*/ 83 w 291"/>
                  <a:gd name="T41" fmla="*/ 700 h 1212"/>
                  <a:gd name="T42" fmla="*/ 68 w 291"/>
                  <a:gd name="T43" fmla="*/ 711 h 1212"/>
                  <a:gd name="T44" fmla="*/ 63 w 291"/>
                  <a:gd name="T45" fmla="*/ 794 h 1212"/>
                  <a:gd name="T46" fmla="*/ 29 w 291"/>
                  <a:gd name="T47" fmla="*/ 878 h 1212"/>
                  <a:gd name="T48" fmla="*/ 14 w 291"/>
                  <a:gd name="T49" fmla="*/ 869 h 1212"/>
                  <a:gd name="T50" fmla="*/ 0 w 291"/>
                  <a:gd name="T51" fmla="*/ 860 h 1212"/>
                  <a:gd name="T52" fmla="*/ 14 w 291"/>
                  <a:gd name="T53" fmla="*/ 944 h 1212"/>
                  <a:gd name="T54" fmla="*/ 29 w 291"/>
                  <a:gd name="T55" fmla="*/ 984 h 1212"/>
                  <a:gd name="T56" fmla="*/ 54 w 291"/>
                  <a:gd name="T57" fmla="*/ 1018 h 1212"/>
                  <a:gd name="T58" fmla="*/ 51 w 291"/>
                  <a:gd name="T59" fmla="*/ 1043 h 1212"/>
                  <a:gd name="T60" fmla="*/ 71 w 291"/>
                  <a:gd name="T61" fmla="*/ 1060 h 1212"/>
                  <a:gd name="T62" fmla="*/ 72 w 291"/>
                  <a:gd name="T63" fmla="*/ 1074 h 1212"/>
                  <a:gd name="T64" fmla="*/ 108 w 291"/>
                  <a:gd name="T65" fmla="*/ 1112 h 1212"/>
                  <a:gd name="T66" fmla="*/ 123 w 291"/>
                  <a:gd name="T67" fmla="*/ 1212 h 1212"/>
                  <a:gd name="T68" fmla="*/ 161 w 291"/>
                  <a:gd name="T69" fmla="*/ 1161 h 1212"/>
                  <a:gd name="T70" fmla="*/ 172 w 291"/>
                  <a:gd name="T71" fmla="*/ 1130 h 1212"/>
                  <a:gd name="T72" fmla="*/ 192 w 291"/>
                  <a:gd name="T73" fmla="*/ 1135 h 1212"/>
                  <a:gd name="T74" fmla="*/ 229 w 291"/>
                  <a:gd name="T75" fmla="*/ 1118 h 1212"/>
                  <a:gd name="T76" fmla="*/ 255 w 291"/>
                  <a:gd name="T77" fmla="*/ 1080 h 1212"/>
                  <a:gd name="T78" fmla="*/ 271 w 291"/>
                  <a:gd name="T79" fmla="*/ 1038 h 1212"/>
                  <a:gd name="T80" fmla="*/ 269 w 291"/>
                  <a:gd name="T81" fmla="*/ 1001 h 1212"/>
                  <a:gd name="T82" fmla="*/ 260 w 291"/>
                  <a:gd name="T83" fmla="*/ 946 h 1212"/>
                  <a:gd name="T84" fmla="*/ 265 w 291"/>
                  <a:gd name="T85" fmla="*/ 914 h 1212"/>
                  <a:gd name="T86" fmla="*/ 291 w 291"/>
                  <a:gd name="T87" fmla="*/ 892 h 1212"/>
                  <a:gd name="T88" fmla="*/ 285 w 291"/>
                  <a:gd name="T89" fmla="*/ 741 h 1212"/>
                  <a:gd name="T90" fmla="*/ 268 w 291"/>
                  <a:gd name="T91" fmla="*/ 721 h 1212"/>
                  <a:gd name="T92" fmla="*/ 266 w 291"/>
                  <a:gd name="T93" fmla="*/ 688 h 1212"/>
                  <a:gd name="T94" fmla="*/ 269 w 291"/>
                  <a:gd name="T95" fmla="*/ 637 h 1212"/>
                  <a:gd name="T96" fmla="*/ 291 w 291"/>
                  <a:gd name="T97" fmla="*/ 578 h 12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1"/>
                  <a:gd name="T148" fmla="*/ 0 h 1212"/>
                  <a:gd name="T149" fmla="*/ 291 w 291"/>
                  <a:gd name="T150" fmla="*/ 1212 h 12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1" h="1212">
                    <a:moveTo>
                      <a:pt x="291" y="578"/>
                    </a:moveTo>
                    <a:lnTo>
                      <a:pt x="291" y="19"/>
                    </a:lnTo>
                    <a:lnTo>
                      <a:pt x="289" y="19"/>
                    </a:lnTo>
                    <a:lnTo>
                      <a:pt x="275" y="11"/>
                    </a:lnTo>
                    <a:lnTo>
                      <a:pt x="260" y="0"/>
                    </a:lnTo>
                    <a:lnTo>
                      <a:pt x="229" y="55"/>
                    </a:lnTo>
                    <a:lnTo>
                      <a:pt x="208" y="59"/>
                    </a:lnTo>
                    <a:lnTo>
                      <a:pt x="183" y="92"/>
                    </a:lnTo>
                    <a:lnTo>
                      <a:pt x="201" y="154"/>
                    </a:lnTo>
                    <a:lnTo>
                      <a:pt x="200" y="160"/>
                    </a:lnTo>
                    <a:lnTo>
                      <a:pt x="194" y="166"/>
                    </a:lnTo>
                    <a:lnTo>
                      <a:pt x="188" y="172"/>
                    </a:lnTo>
                    <a:lnTo>
                      <a:pt x="183" y="185"/>
                    </a:lnTo>
                    <a:lnTo>
                      <a:pt x="178" y="231"/>
                    </a:lnTo>
                    <a:lnTo>
                      <a:pt x="177" y="246"/>
                    </a:lnTo>
                    <a:lnTo>
                      <a:pt x="172" y="257"/>
                    </a:lnTo>
                    <a:lnTo>
                      <a:pt x="157" y="278"/>
                    </a:lnTo>
                    <a:lnTo>
                      <a:pt x="125" y="311"/>
                    </a:lnTo>
                    <a:lnTo>
                      <a:pt x="131" y="323"/>
                    </a:lnTo>
                    <a:lnTo>
                      <a:pt x="132" y="335"/>
                    </a:lnTo>
                    <a:lnTo>
                      <a:pt x="129" y="346"/>
                    </a:lnTo>
                    <a:lnTo>
                      <a:pt x="125" y="358"/>
                    </a:lnTo>
                    <a:lnTo>
                      <a:pt x="121" y="369"/>
                    </a:lnTo>
                    <a:lnTo>
                      <a:pt x="117" y="383"/>
                    </a:lnTo>
                    <a:lnTo>
                      <a:pt x="117" y="397"/>
                    </a:lnTo>
                    <a:lnTo>
                      <a:pt x="125" y="412"/>
                    </a:lnTo>
                    <a:lnTo>
                      <a:pt x="117" y="420"/>
                    </a:lnTo>
                    <a:lnTo>
                      <a:pt x="108" y="428"/>
                    </a:lnTo>
                    <a:lnTo>
                      <a:pt x="83" y="445"/>
                    </a:lnTo>
                    <a:lnTo>
                      <a:pt x="71" y="454"/>
                    </a:lnTo>
                    <a:lnTo>
                      <a:pt x="61" y="463"/>
                    </a:lnTo>
                    <a:lnTo>
                      <a:pt x="57" y="474"/>
                    </a:lnTo>
                    <a:lnTo>
                      <a:pt x="58" y="483"/>
                    </a:lnTo>
                    <a:lnTo>
                      <a:pt x="51" y="506"/>
                    </a:lnTo>
                    <a:lnTo>
                      <a:pt x="48" y="532"/>
                    </a:lnTo>
                    <a:lnTo>
                      <a:pt x="48" y="561"/>
                    </a:lnTo>
                    <a:lnTo>
                      <a:pt x="51" y="591"/>
                    </a:lnTo>
                    <a:lnTo>
                      <a:pt x="57" y="620"/>
                    </a:lnTo>
                    <a:lnTo>
                      <a:pt x="65" y="646"/>
                    </a:lnTo>
                    <a:lnTo>
                      <a:pt x="75" y="669"/>
                    </a:lnTo>
                    <a:lnTo>
                      <a:pt x="88" y="686"/>
                    </a:lnTo>
                    <a:lnTo>
                      <a:pt x="83" y="700"/>
                    </a:lnTo>
                    <a:lnTo>
                      <a:pt x="77" y="706"/>
                    </a:lnTo>
                    <a:lnTo>
                      <a:pt x="68" y="711"/>
                    </a:lnTo>
                    <a:lnTo>
                      <a:pt x="52" y="718"/>
                    </a:lnTo>
                    <a:lnTo>
                      <a:pt x="63" y="794"/>
                    </a:lnTo>
                    <a:lnTo>
                      <a:pt x="31" y="815"/>
                    </a:lnTo>
                    <a:lnTo>
                      <a:pt x="29" y="878"/>
                    </a:lnTo>
                    <a:lnTo>
                      <a:pt x="23" y="875"/>
                    </a:lnTo>
                    <a:lnTo>
                      <a:pt x="14" y="869"/>
                    </a:lnTo>
                    <a:lnTo>
                      <a:pt x="5" y="863"/>
                    </a:lnTo>
                    <a:lnTo>
                      <a:pt x="0" y="860"/>
                    </a:lnTo>
                    <a:lnTo>
                      <a:pt x="5" y="901"/>
                    </a:lnTo>
                    <a:lnTo>
                      <a:pt x="14" y="944"/>
                    </a:lnTo>
                    <a:lnTo>
                      <a:pt x="20" y="964"/>
                    </a:lnTo>
                    <a:lnTo>
                      <a:pt x="29" y="984"/>
                    </a:lnTo>
                    <a:lnTo>
                      <a:pt x="40" y="1003"/>
                    </a:lnTo>
                    <a:lnTo>
                      <a:pt x="54" y="1018"/>
                    </a:lnTo>
                    <a:lnTo>
                      <a:pt x="49" y="1035"/>
                    </a:lnTo>
                    <a:lnTo>
                      <a:pt x="51" y="1043"/>
                    </a:lnTo>
                    <a:lnTo>
                      <a:pt x="57" y="1049"/>
                    </a:lnTo>
                    <a:lnTo>
                      <a:pt x="71" y="1060"/>
                    </a:lnTo>
                    <a:lnTo>
                      <a:pt x="71" y="1066"/>
                    </a:lnTo>
                    <a:lnTo>
                      <a:pt x="72" y="1074"/>
                    </a:lnTo>
                    <a:lnTo>
                      <a:pt x="81" y="1087"/>
                    </a:lnTo>
                    <a:lnTo>
                      <a:pt x="108" y="1112"/>
                    </a:lnTo>
                    <a:lnTo>
                      <a:pt x="114" y="1158"/>
                    </a:lnTo>
                    <a:lnTo>
                      <a:pt x="123" y="1212"/>
                    </a:lnTo>
                    <a:lnTo>
                      <a:pt x="160" y="1204"/>
                    </a:lnTo>
                    <a:lnTo>
                      <a:pt x="161" y="1161"/>
                    </a:lnTo>
                    <a:lnTo>
                      <a:pt x="165" y="1143"/>
                    </a:lnTo>
                    <a:lnTo>
                      <a:pt x="172" y="1130"/>
                    </a:lnTo>
                    <a:lnTo>
                      <a:pt x="183" y="1134"/>
                    </a:lnTo>
                    <a:lnTo>
                      <a:pt x="192" y="1135"/>
                    </a:lnTo>
                    <a:lnTo>
                      <a:pt x="212" y="1130"/>
                    </a:lnTo>
                    <a:lnTo>
                      <a:pt x="229" y="1118"/>
                    </a:lnTo>
                    <a:lnTo>
                      <a:pt x="245" y="1100"/>
                    </a:lnTo>
                    <a:lnTo>
                      <a:pt x="255" y="1080"/>
                    </a:lnTo>
                    <a:lnTo>
                      <a:pt x="265" y="1058"/>
                    </a:lnTo>
                    <a:lnTo>
                      <a:pt x="271" y="1038"/>
                    </a:lnTo>
                    <a:lnTo>
                      <a:pt x="272" y="1023"/>
                    </a:lnTo>
                    <a:lnTo>
                      <a:pt x="269" y="1001"/>
                    </a:lnTo>
                    <a:lnTo>
                      <a:pt x="263" y="974"/>
                    </a:lnTo>
                    <a:lnTo>
                      <a:pt x="260" y="946"/>
                    </a:lnTo>
                    <a:lnTo>
                      <a:pt x="260" y="924"/>
                    </a:lnTo>
                    <a:lnTo>
                      <a:pt x="265" y="914"/>
                    </a:lnTo>
                    <a:lnTo>
                      <a:pt x="274" y="904"/>
                    </a:lnTo>
                    <a:lnTo>
                      <a:pt x="291" y="892"/>
                    </a:lnTo>
                    <a:lnTo>
                      <a:pt x="291" y="741"/>
                    </a:lnTo>
                    <a:lnTo>
                      <a:pt x="285" y="741"/>
                    </a:lnTo>
                    <a:lnTo>
                      <a:pt x="274" y="734"/>
                    </a:lnTo>
                    <a:lnTo>
                      <a:pt x="268" y="721"/>
                    </a:lnTo>
                    <a:lnTo>
                      <a:pt x="266" y="706"/>
                    </a:lnTo>
                    <a:lnTo>
                      <a:pt x="266" y="688"/>
                    </a:lnTo>
                    <a:lnTo>
                      <a:pt x="269" y="651"/>
                    </a:lnTo>
                    <a:lnTo>
                      <a:pt x="269" y="637"/>
                    </a:lnTo>
                    <a:lnTo>
                      <a:pt x="266" y="624"/>
                    </a:lnTo>
                    <a:lnTo>
                      <a:pt x="291" y="57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2" name="Freeform 1551"/>
              <p:cNvSpPr>
                <a:spLocks/>
              </p:cNvSpPr>
              <p:nvPr/>
            </p:nvSpPr>
            <p:spPr bwMode="auto">
              <a:xfrm>
                <a:off x="4712" y="2354"/>
                <a:ext cx="8" cy="98"/>
              </a:xfrm>
              <a:custGeom>
                <a:avLst/>
                <a:gdLst>
                  <a:gd name="T0" fmla="*/ 8 w 8"/>
                  <a:gd name="T1" fmla="*/ 97 h 98"/>
                  <a:gd name="T2" fmla="*/ 8 w 8"/>
                  <a:gd name="T3" fmla="*/ 0 h 98"/>
                  <a:gd name="T4" fmla="*/ 2 w 8"/>
                  <a:gd name="T5" fmla="*/ 27 h 98"/>
                  <a:gd name="T6" fmla="*/ 0 w 8"/>
                  <a:gd name="T7" fmla="*/ 50 h 98"/>
                  <a:gd name="T8" fmla="*/ 2 w 8"/>
                  <a:gd name="T9" fmla="*/ 61 h 98"/>
                  <a:gd name="T10" fmla="*/ 0 w 8"/>
                  <a:gd name="T11" fmla="*/ 92 h 98"/>
                  <a:gd name="T12" fmla="*/ 3 w 8"/>
                  <a:gd name="T13" fmla="*/ 98 h 98"/>
                  <a:gd name="T14" fmla="*/ 8 w 8"/>
                  <a:gd name="T15" fmla="*/ 97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98"/>
                  <a:gd name="T26" fmla="*/ 8 w 8"/>
                  <a:gd name="T27" fmla="*/ 98 h 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98">
                    <a:moveTo>
                      <a:pt x="8" y="97"/>
                    </a:moveTo>
                    <a:lnTo>
                      <a:pt x="8" y="0"/>
                    </a:lnTo>
                    <a:lnTo>
                      <a:pt x="2" y="27"/>
                    </a:lnTo>
                    <a:lnTo>
                      <a:pt x="0" y="50"/>
                    </a:lnTo>
                    <a:lnTo>
                      <a:pt x="2" y="61"/>
                    </a:lnTo>
                    <a:lnTo>
                      <a:pt x="0" y="92"/>
                    </a:lnTo>
                    <a:lnTo>
                      <a:pt x="3" y="98"/>
                    </a:lnTo>
                    <a:lnTo>
                      <a:pt x="8" y="9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3" name="Freeform 1552"/>
              <p:cNvSpPr>
                <a:spLocks/>
              </p:cNvSpPr>
              <p:nvPr/>
            </p:nvSpPr>
            <p:spPr bwMode="auto">
              <a:xfrm>
                <a:off x="4712" y="2354"/>
                <a:ext cx="8" cy="98"/>
              </a:xfrm>
              <a:custGeom>
                <a:avLst/>
                <a:gdLst>
                  <a:gd name="T0" fmla="*/ 8 w 8"/>
                  <a:gd name="T1" fmla="*/ 97 h 98"/>
                  <a:gd name="T2" fmla="*/ 8 w 8"/>
                  <a:gd name="T3" fmla="*/ 0 h 98"/>
                  <a:gd name="T4" fmla="*/ 2 w 8"/>
                  <a:gd name="T5" fmla="*/ 27 h 98"/>
                  <a:gd name="T6" fmla="*/ 0 w 8"/>
                  <a:gd name="T7" fmla="*/ 50 h 98"/>
                  <a:gd name="T8" fmla="*/ 2 w 8"/>
                  <a:gd name="T9" fmla="*/ 61 h 98"/>
                  <a:gd name="T10" fmla="*/ 0 w 8"/>
                  <a:gd name="T11" fmla="*/ 92 h 98"/>
                  <a:gd name="T12" fmla="*/ 3 w 8"/>
                  <a:gd name="T13" fmla="*/ 98 h 98"/>
                  <a:gd name="T14" fmla="*/ 8 w 8"/>
                  <a:gd name="T15" fmla="*/ 97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98"/>
                  <a:gd name="T26" fmla="*/ 8 w 8"/>
                  <a:gd name="T27" fmla="*/ 98 h 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98">
                    <a:moveTo>
                      <a:pt x="8" y="97"/>
                    </a:moveTo>
                    <a:lnTo>
                      <a:pt x="8" y="0"/>
                    </a:lnTo>
                    <a:lnTo>
                      <a:pt x="2" y="27"/>
                    </a:lnTo>
                    <a:lnTo>
                      <a:pt x="0" y="50"/>
                    </a:lnTo>
                    <a:lnTo>
                      <a:pt x="2" y="61"/>
                    </a:lnTo>
                    <a:lnTo>
                      <a:pt x="0" y="92"/>
                    </a:lnTo>
                    <a:lnTo>
                      <a:pt x="3" y="98"/>
                    </a:lnTo>
                    <a:lnTo>
                      <a:pt x="8" y="97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4" name="Freeform 1553"/>
              <p:cNvSpPr>
                <a:spLocks/>
              </p:cNvSpPr>
              <p:nvPr/>
            </p:nvSpPr>
            <p:spPr bwMode="auto">
              <a:xfrm>
                <a:off x="4712" y="2349"/>
                <a:ext cx="14" cy="103"/>
              </a:xfrm>
              <a:custGeom>
                <a:avLst/>
                <a:gdLst>
                  <a:gd name="T0" fmla="*/ 2 w 14"/>
                  <a:gd name="T1" fmla="*/ 66 h 103"/>
                  <a:gd name="T2" fmla="*/ 0 w 14"/>
                  <a:gd name="T3" fmla="*/ 97 h 103"/>
                  <a:gd name="T4" fmla="*/ 3 w 14"/>
                  <a:gd name="T5" fmla="*/ 103 h 103"/>
                  <a:gd name="T6" fmla="*/ 11 w 14"/>
                  <a:gd name="T7" fmla="*/ 100 h 103"/>
                  <a:gd name="T8" fmla="*/ 14 w 14"/>
                  <a:gd name="T9" fmla="*/ 65 h 103"/>
                  <a:gd name="T10" fmla="*/ 14 w 14"/>
                  <a:gd name="T11" fmla="*/ 31 h 103"/>
                  <a:gd name="T12" fmla="*/ 14 w 14"/>
                  <a:gd name="T13" fmla="*/ 14 h 103"/>
                  <a:gd name="T14" fmla="*/ 11 w 14"/>
                  <a:gd name="T15" fmla="*/ 6 h 103"/>
                  <a:gd name="T16" fmla="*/ 8 w 14"/>
                  <a:gd name="T17" fmla="*/ 0 h 103"/>
                  <a:gd name="T18" fmla="*/ 2 w 14"/>
                  <a:gd name="T19" fmla="*/ 32 h 103"/>
                  <a:gd name="T20" fmla="*/ 0 w 14"/>
                  <a:gd name="T21" fmla="*/ 55 h 103"/>
                  <a:gd name="T22" fmla="*/ 2 w 14"/>
                  <a:gd name="T23" fmla="*/ 66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03"/>
                  <a:gd name="T38" fmla="*/ 14 w 14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03">
                    <a:moveTo>
                      <a:pt x="2" y="66"/>
                    </a:moveTo>
                    <a:lnTo>
                      <a:pt x="0" y="97"/>
                    </a:lnTo>
                    <a:lnTo>
                      <a:pt x="3" y="103"/>
                    </a:lnTo>
                    <a:lnTo>
                      <a:pt x="11" y="100"/>
                    </a:lnTo>
                    <a:lnTo>
                      <a:pt x="14" y="65"/>
                    </a:lnTo>
                    <a:lnTo>
                      <a:pt x="14" y="31"/>
                    </a:lnTo>
                    <a:lnTo>
                      <a:pt x="14" y="14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" y="32"/>
                    </a:lnTo>
                    <a:lnTo>
                      <a:pt x="0" y="55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5" name="Freeform 1554"/>
              <p:cNvSpPr>
                <a:spLocks/>
              </p:cNvSpPr>
              <p:nvPr/>
            </p:nvSpPr>
            <p:spPr bwMode="auto">
              <a:xfrm>
                <a:off x="4712" y="2349"/>
                <a:ext cx="14" cy="103"/>
              </a:xfrm>
              <a:custGeom>
                <a:avLst/>
                <a:gdLst>
                  <a:gd name="T0" fmla="*/ 2 w 14"/>
                  <a:gd name="T1" fmla="*/ 66 h 103"/>
                  <a:gd name="T2" fmla="*/ 0 w 14"/>
                  <a:gd name="T3" fmla="*/ 97 h 103"/>
                  <a:gd name="T4" fmla="*/ 3 w 14"/>
                  <a:gd name="T5" fmla="*/ 103 h 103"/>
                  <a:gd name="T6" fmla="*/ 11 w 14"/>
                  <a:gd name="T7" fmla="*/ 100 h 103"/>
                  <a:gd name="T8" fmla="*/ 14 w 14"/>
                  <a:gd name="T9" fmla="*/ 65 h 103"/>
                  <a:gd name="T10" fmla="*/ 14 w 14"/>
                  <a:gd name="T11" fmla="*/ 31 h 103"/>
                  <a:gd name="T12" fmla="*/ 14 w 14"/>
                  <a:gd name="T13" fmla="*/ 14 h 103"/>
                  <a:gd name="T14" fmla="*/ 11 w 14"/>
                  <a:gd name="T15" fmla="*/ 6 h 103"/>
                  <a:gd name="T16" fmla="*/ 8 w 14"/>
                  <a:gd name="T17" fmla="*/ 0 h 103"/>
                  <a:gd name="T18" fmla="*/ 2 w 14"/>
                  <a:gd name="T19" fmla="*/ 32 h 103"/>
                  <a:gd name="T20" fmla="*/ 0 w 14"/>
                  <a:gd name="T21" fmla="*/ 55 h 103"/>
                  <a:gd name="T22" fmla="*/ 2 w 14"/>
                  <a:gd name="T23" fmla="*/ 66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03"/>
                  <a:gd name="T38" fmla="*/ 14 w 14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03">
                    <a:moveTo>
                      <a:pt x="2" y="66"/>
                    </a:moveTo>
                    <a:lnTo>
                      <a:pt x="0" y="97"/>
                    </a:lnTo>
                    <a:lnTo>
                      <a:pt x="3" y="103"/>
                    </a:lnTo>
                    <a:lnTo>
                      <a:pt x="11" y="100"/>
                    </a:lnTo>
                    <a:lnTo>
                      <a:pt x="14" y="65"/>
                    </a:lnTo>
                    <a:lnTo>
                      <a:pt x="14" y="31"/>
                    </a:lnTo>
                    <a:lnTo>
                      <a:pt x="14" y="14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" y="32"/>
                    </a:lnTo>
                    <a:lnTo>
                      <a:pt x="0" y="55"/>
                    </a:lnTo>
                    <a:lnTo>
                      <a:pt x="2" y="6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6" name="Freeform 1555"/>
              <p:cNvSpPr>
                <a:spLocks/>
              </p:cNvSpPr>
              <p:nvPr/>
            </p:nvSpPr>
            <p:spPr bwMode="auto">
              <a:xfrm>
                <a:off x="4769" y="2274"/>
                <a:ext cx="46" cy="104"/>
              </a:xfrm>
              <a:custGeom>
                <a:avLst/>
                <a:gdLst>
                  <a:gd name="T0" fmla="*/ 46 w 46"/>
                  <a:gd name="T1" fmla="*/ 0 h 104"/>
                  <a:gd name="T2" fmla="*/ 46 w 46"/>
                  <a:gd name="T3" fmla="*/ 26 h 104"/>
                  <a:gd name="T4" fmla="*/ 43 w 46"/>
                  <a:gd name="T5" fmla="*/ 55 h 104"/>
                  <a:gd name="T6" fmla="*/ 35 w 46"/>
                  <a:gd name="T7" fmla="*/ 83 h 104"/>
                  <a:gd name="T8" fmla="*/ 31 w 46"/>
                  <a:gd name="T9" fmla="*/ 95 h 104"/>
                  <a:gd name="T10" fmla="*/ 23 w 46"/>
                  <a:gd name="T11" fmla="*/ 104 h 104"/>
                  <a:gd name="T12" fmla="*/ 12 w 46"/>
                  <a:gd name="T13" fmla="*/ 97 h 104"/>
                  <a:gd name="T14" fmla="*/ 5 w 46"/>
                  <a:gd name="T15" fmla="*/ 83 h 104"/>
                  <a:gd name="T16" fmla="*/ 0 w 46"/>
                  <a:gd name="T17" fmla="*/ 66 h 104"/>
                  <a:gd name="T18" fmla="*/ 0 w 46"/>
                  <a:gd name="T19" fmla="*/ 47 h 104"/>
                  <a:gd name="T20" fmla="*/ 3 w 46"/>
                  <a:gd name="T21" fmla="*/ 31 h 104"/>
                  <a:gd name="T22" fmla="*/ 12 w 46"/>
                  <a:gd name="T23" fmla="*/ 15 h 104"/>
                  <a:gd name="T24" fmla="*/ 26 w 46"/>
                  <a:gd name="T25" fmla="*/ 4 h 104"/>
                  <a:gd name="T26" fmla="*/ 46 w 46"/>
                  <a:gd name="T27" fmla="*/ 0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104"/>
                  <a:gd name="T44" fmla="*/ 46 w 46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104">
                    <a:moveTo>
                      <a:pt x="46" y="0"/>
                    </a:moveTo>
                    <a:lnTo>
                      <a:pt x="46" y="26"/>
                    </a:lnTo>
                    <a:lnTo>
                      <a:pt x="43" y="55"/>
                    </a:lnTo>
                    <a:lnTo>
                      <a:pt x="35" y="83"/>
                    </a:lnTo>
                    <a:lnTo>
                      <a:pt x="31" y="95"/>
                    </a:lnTo>
                    <a:lnTo>
                      <a:pt x="23" y="104"/>
                    </a:lnTo>
                    <a:lnTo>
                      <a:pt x="12" y="97"/>
                    </a:lnTo>
                    <a:lnTo>
                      <a:pt x="5" y="83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3" y="31"/>
                    </a:lnTo>
                    <a:lnTo>
                      <a:pt x="12" y="15"/>
                    </a:lnTo>
                    <a:lnTo>
                      <a:pt x="2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7" name="Freeform 1556"/>
              <p:cNvSpPr>
                <a:spLocks/>
              </p:cNvSpPr>
              <p:nvPr/>
            </p:nvSpPr>
            <p:spPr bwMode="auto">
              <a:xfrm>
                <a:off x="4769" y="2274"/>
                <a:ext cx="46" cy="104"/>
              </a:xfrm>
              <a:custGeom>
                <a:avLst/>
                <a:gdLst>
                  <a:gd name="T0" fmla="*/ 46 w 46"/>
                  <a:gd name="T1" fmla="*/ 0 h 104"/>
                  <a:gd name="T2" fmla="*/ 46 w 46"/>
                  <a:gd name="T3" fmla="*/ 26 h 104"/>
                  <a:gd name="T4" fmla="*/ 43 w 46"/>
                  <a:gd name="T5" fmla="*/ 55 h 104"/>
                  <a:gd name="T6" fmla="*/ 35 w 46"/>
                  <a:gd name="T7" fmla="*/ 83 h 104"/>
                  <a:gd name="T8" fmla="*/ 31 w 46"/>
                  <a:gd name="T9" fmla="*/ 95 h 104"/>
                  <a:gd name="T10" fmla="*/ 23 w 46"/>
                  <a:gd name="T11" fmla="*/ 104 h 104"/>
                  <a:gd name="T12" fmla="*/ 12 w 46"/>
                  <a:gd name="T13" fmla="*/ 97 h 104"/>
                  <a:gd name="T14" fmla="*/ 5 w 46"/>
                  <a:gd name="T15" fmla="*/ 83 h 104"/>
                  <a:gd name="T16" fmla="*/ 0 w 46"/>
                  <a:gd name="T17" fmla="*/ 66 h 104"/>
                  <a:gd name="T18" fmla="*/ 0 w 46"/>
                  <a:gd name="T19" fmla="*/ 47 h 104"/>
                  <a:gd name="T20" fmla="*/ 3 w 46"/>
                  <a:gd name="T21" fmla="*/ 31 h 104"/>
                  <a:gd name="T22" fmla="*/ 12 w 46"/>
                  <a:gd name="T23" fmla="*/ 15 h 104"/>
                  <a:gd name="T24" fmla="*/ 26 w 46"/>
                  <a:gd name="T25" fmla="*/ 4 h 104"/>
                  <a:gd name="T26" fmla="*/ 46 w 46"/>
                  <a:gd name="T27" fmla="*/ 0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104"/>
                  <a:gd name="T44" fmla="*/ 46 w 46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104">
                    <a:moveTo>
                      <a:pt x="46" y="0"/>
                    </a:moveTo>
                    <a:lnTo>
                      <a:pt x="46" y="26"/>
                    </a:lnTo>
                    <a:lnTo>
                      <a:pt x="43" y="55"/>
                    </a:lnTo>
                    <a:lnTo>
                      <a:pt x="35" y="83"/>
                    </a:lnTo>
                    <a:lnTo>
                      <a:pt x="31" y="95"/>
                    </a:lnTo>
                    <a:lnTo>
                      <a:pt x="23" y="104"/>
                    </a:lnTo>
                    <a:lnTo>
                      <a:pt x="12" y="97"/>
                    </a:lnTo>
                    <a:lnTo>
                      <a:pt x="5" y="83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3" y="31"/>
                    </a:lnTo>
                    <a:lnTo>
                      <a:pt x="12" y="15"/>
                    </a:lnTo>
                    <a:lnTo>
                      <a:pt x="26" y="4"/>
                    </a:lnTo>
                    <a:lnTo>
                      <a:pt x="46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8" name="Freeform 1557"/>
              <p:cNvSpPr>
                <a:spLocks/>
              </p:cNvSpPr>
              <p:nvPr/>
            </p:nvSpPr>
            <p:spPr bwMode="auto">
              <a:xfrm>
                <a:off x="4429" y="1254"/>
                <a:ext cx="480" cy="1272"/>
              </a:xfrm>
              <a:custGeom>
                <a:avLst/>
                <a:gdLst>
                  <a:gd name="T0" fmla="*/ 401 w 480"/>
                  <a:gd name="T1" fmla="*/ 371 h 1272"/>
                  <a:gd name="T2" fmla="*/ 414 w 480"/>
                  <a:gd name="T3" fmla="*/ 351 h 1272"/>
                  <a:gd name="T4" fmla="*/ 440 w 480"/>
                  <a:gd name="T5" fmla="*/ 308 h 1272"/>
                  <a:gd name="T6" fmla="*/ 480 w 480"/>
                  <a:gd name="T7" fmla="*/ 266 h 1272"/>
                  <a:gd name="T8" fmla="*/ 452 w 480"/>
                  <a:gd name="T9" fmla="*/ 91 h 1272"/>
                  <a:gd name="T10" fmla="*/ 409 w 480"/>
                  <a:gd name="T11" fmla="*/ 51 h 1272"/>
                  <a:gd name="T12" fmla="*/ 328 w 480"/>
                  <a:gd name="T13" fmla="*/ 0 h 1272"/>
                  <a:gd name="T14" fmla="*/ 317 w 480"/>
                  <a:gd name="T15" fmla="*/ 46 h 1272"/>
                  <a:gd name="T16" fmla="*/ 289 w 480"/>
                  <a:gd name="T17" fmla="*/ 79 h 1272"/>
                  <a:gd name="T18" fmla="*/ 229 w 480"/>
                  <a:gd name="T19" fmla="*/ 115 h 1272"/>
                  <a:gd name="T20" fmla="*/ 201 w 480"/>
                  <a:gd name="T21" fmla="*/ 214 h 1272"/>
                  <a:gd name="T22" fmla="*/ 188 w 480"/>
                  <a:gd name="T23" fmla="*/ 232 h 1272"/>
                  <a:gd name="T24" fmla="*/ 177 w 480"/>
                  <a:gd name="T25" fmla="*/ 306 h 1272"/>
                  <a:gd name="T26" fmla="*/ 125 w 480"/>
                  <a:gd name="T27" fmla="*/ 371 h 1272"/>
                  <a:gd name="T28" fmla="*/ 129 w 480"/>
                  <a:gd name="T29" fmla="*/ 406 h 1272"/>
                  <a:gd name="T30" fmla="*/ 117 w 480"/>
                  <a:gd name="T31" fmla="*/ 443 h 1272"/>
                  <a:gd name="T32" fmla="*/ 117 w 480"/>
                  <a:gd name="T33" fmla="*/ 480 h 1272"/>
                  <a:gd name="T34" fmla="*/ 71 w 480"/>
                  <a:gd name="T35" fmla="*/ 514 h 1272"/>
                  <a:gd name="T36" fmla="*/ 58 w 480"/>
                  <a:gd name="T37" fmla="*/ 543 h 1272"/>
                  <a:gd name="T38" fmla="*/ 48 w 480"/>
                  <a:gd name="T39" fmla="*/ 621 h 1272"/>
                  <a:gd name="T40" fmla="*/ 65 w 480"/>
                  <a:gd name="T41" fmla="*/ 706 h 1272"/>
                  <a:gd name="T42" fmla="*/ 83 w 480"/>
                  <a:gd name="T43" fmla="*/ 760 h 1272"/>
                  <a:gd name="T44" fmla="*/ 52 w 480"/>
                  <a:gd name="T45" fmla="*/ 778 h 1272"/>
                  <a:gd name="T46" fmla="*/ 29 w 480"/>
                  <a:gd name="T47" fmla="*/ 938 h 1272"/>
                  <a:gd name="T48" fmla="*/ 5 w 480"/>
                  <a:gd name="T49" fmla="*/ 923 h 1272"/>
                  <a:gd name="T50" fmla="*/ 14 w 480"/>
                  <a:gd name="T51" fmla="*/ 1004 h 1272"/>
                  <a:gd name="T52" fmla="*/ 40 w 480"/>
                  <a:gd name="T53" fmla="*/ 1063 h 1272"/>
                  <a:gd name="T54" fmla="*/ 51 w 480"/>
                  <a:gd name="T55" fmla="*/ 1103 h 1272"/>
                  <a:gd name="T56" fmla="*/ 71 w 480"/>
                  <a:gd name="T57" fmla="*/ 1126 h 1272"/>
                  <a:gd name="T58" fmla="*/ 108 w 480"/>
                  <a:gd name="T59" fmla="*/ 1172 h 1272"/>
                  <a:gd name="T60" fmla="*/ 160 w 480"/>
                  <a:gd name="T61" fmla="*/ 1264 h 1272"/>
                  <a:gd name="T62" fmla="*/ 172 w 480"/>
                  <a:gd name="T63" fmla="*/ 1190 h 1272"/>
                  <a:gd name="T64" fmla="*/ 212 w 480"/>
                  <a:gd name="T65" fmla="*/ 1190 h 1272"/>
                  <a:gd name="T66" fmla="*/ 255 w 480"/>
                  <a:gd name="T67" fmla="*/ 1140 h 1272"/>
                  <a:gd name="T68" fmla="*/ 272 w 480"/>
                  <a:gd name="T69" fmla="*/ 1083 h 1272"/>
                  <a:gd name="T70" fmla="*/ 260 w 480"/>
                  <a:gd name="T71" fmla="*/ 1006 h 1272"/>
                  <a:gd name="T72" fmla="*/ 274 w 480"/>
                  <a:gd name="T73" fmla="*/ 964 h 1272"/>
                  <a:gd name="T74" fmla="*/ 332 w 480"/>
                  <a:gd name="T75" fmla="*/ 921 h 1272"/>
                  <a:gd name="T76" fmla="*/ 346 w 480"/>
                  <a:gd name="T77" fmla="*/ 884 h 1272"/>
                  <a:gd name="T78" fmla="*/ 334 w 480"/>
                  <a:gd name="T79" fmla="*/ 846 h 1272"/>
                  <a:gd name="T80" fmla="*/ 329 w 480"/>
                  <a:gd name="T81" fmla="*/ 832 h 1272"/>
                  <a:gd name="T82" fmla="*/ 335 w 480"/>
                  <a:gd name="T83" fmla="*/ 811 h 1272"/>
                  <a:gd name="T84" fmla="*/ 274 w 480"/>
                  <a:gd name="T85" fmla="*/ 794 h 1272"/>
                  <a:gd name="T86" fmla="*/ 266 w 480"/>
                  <a:gd name="T87" fmla="*/ 748 h 1272"/>
                  <a:gd name="T88" fmla="*/ 266 w 480"/>
                  <a:gd name="T89" fmla="*/ 684 h 1272"/>
                  <a:gd name="T90" fmla="*/ 375 w 480"/>
                  <a:gd name="T91" fmla="*/ 481 h 1272"/>
                  <a:gd name="T92" fmla="*/ 417 w 480"/>
                  <a:gd name="T93" fmla="*/ 426 h 1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0"/>
                  <a:gd name="T142" fmla="*/ 0 h 1272"/>
                  <a:gd name="T143" fmla="*/ 480 w 480"/>
                  <a:gd name="T144" fmla="*/ 1272 h 1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0" h="1272">
                    <a:moveTo>
                      <a:pt x="420" y="431"/>
                    </a:moveTo>
                    <a:lnTo>
                      <a:pt x="406" y="383"/>
                    </a:lnTo>
                    <a:lnTo>
                      <a:pt x="401" y="371"/>
                    </a:lnTo>
                    <a:lnTo>
                      <a:pt x="401" y="362"/>
                    </a:lnTo>
                    <a:lnTo>
                      <a:pt x="405" y="355"/>
                    </a:lnTo>
                    <a:lnTo>
                      <a:pt x="414" y="351"/>
                    </a:lnTo>
                    <a:lnTo>
                      <a:pt x="452" y="338"/>
                    </a:lnTo>
                    <a:lnTo>
                      <a:pt x="441" y="315"/>
                    </a:lnTo>
                    <a:lnTo>
                      <a:pt x="440" y="308"/>
                    </a:lnTo>
                    <a:lnTo>
                      <a:pt x="443" y="302"/>
                    </a:lnTo>
                    <a:lnTo>
                      <a:pt x="455" y="289"/>
                    </a:lnTo>
                    <a:lnTo>
                      <a:pt x="480" y="266"/>
                    </a:lnTo>
                    <a:lnTo>
                      <a:pt x="480" y="202"/>
                    </a:lnTo>
                    <a:lnTo>
                      <a:pt x="460" y="119"/>
                    </a:lnTo>
                    <a:lnTo>
                      <a:pt x="452" y="91"/>
                    </a:lnTo>
                    <a:lnTo>
                      <a:pt x="441" y="72"/>
                    </a:lnTo>
                    <a:lnTo>
                      <a:pt x="426" y="60"/>
                    </a:lnTo>
                    <a:lnTo>
                      <a:pt x="409" y="51"/>
                    </a:lnTo>
                    <a:lnTo>
                      <a:pt x="369" y="34"/>
                    </a:lnTo>
                    <a:lnTo>
                      <a:pt x="348" y="20"/>
                    </a:lnTo>
                    <a:lnTo>
                      <a:pt x="328" y="0"/>
                    </a:lnTo>
                    <a:lnTo>
                      <a:pt x="317" y="8"/>
                    </a:lnTo>
                    <a:lnTo>
                      <a:pt x="309" y="19"/>
                    </a:lnTo>
                    <a:lnTo>
                      <a:pt x="317" y="46"/>
                    </a:lnTo>
                    <a:lnTo>
                      <a:pt x="326" y="72"/>
                    </a:lnTo>
                    <a:lnTo>
                      <a:pt x="305" y="80"/>
                    </a:lnTo>
                    <a:lnTo>
                      <a:pt x="289" y="79"/>
                    </a:lnTo>
                    <a:lnTo>
                      <a:pt x="275" y="71"/>
                    </a:lnTo>
                    <a:lnTo>
                      <a:pt x="260" y="60"/>
                    </a:lnTo>
                    <a:lnTo>
                      <a:pt x="229" y="115"/>
                    </a:lnTo>
                    <a:lnTo>
                      <a:pt x="208" y="119"/>
                    </a:lnTo>
                    <a:lnTo>
                      <a:pt x="183" y="152"/>
                    </a:lnTo>
                    <a:lnTo>
                      <a:pt x="201" y="214"/>
                    </a:lnTo>
                    <a:lnTo>
                      <a:pt x="200" y="220"/>
                    </a:lnTo>
                    <a:lnTo>
                      <a:pt x="194" y="226"/>
                    </a:lnTo>
                    <a:lnTo>
                      <a:pt x="188" y="232"/>
                    </a:lnTo>
                    <a:lnTo>
                      <a:pt x="183" y="245"/>
                    </a:lnTo>
                    <a:lnTo>
                      <a:pt x="178" y="291"/>
                    </a:lnTo>
                    <a:lnTo>
                      <a:pt x="177" y="306"/>
                    </a:lnTo>
                    <a:lnTo>
                      <a:pt x="172" y="317"/>
                    </a:lnTo>
                    <a:lnTo>
                      <a:pt x="157" y="338"/>
                    </a:lnTo>
                    <a:lnTo>
                      <a:pt x="125" y="371"/>
                    </a:lnTo>
                    <a:lnTo>
                      <a:pt x="131" y="383"/>
                    </a:lnTo>
                    <a:lnTo>
                      <a:pt x="132" y="395"/>
                    </a:lnTo>
                    <a:lnTo>
                      <a:pt x="129" y="406"/>
                    </a:lnTo>
                    <a:lnTo>
                      <a:pt x="125" y="418"/>
                    </a:lnTo>
                    <a:lnTo>
                      <a:pt x="121" y="429"/>
                    </a:lnTo>
                    <a:lnTo>
                      <a:pt x="117" y="443"/>
                    </a:lnTo>
                    <a:lnTo>
                      <a:pt x="117" y="457"/>
                    </a:lnTo>
                    <a:lnTo>
                      <a:pt x="125" y="472"/>
                    </a:lnTo>
                    <a:lnTo>
                      <a:pt x="117" y="480"/>
                    </a:lnTo>
                    <a:lnTo>
                      <a:pt x="108" y="488"/>
                    </a:lnTo>
                    <a:lnTo>
                      <a:pt x="83" y="505"/>
                    </a:lnTo>
                    <a:lnTo>
                      <a:pt x="71" y="514"/>
                    </a:lnTo>
                    <a:lnTo>
                      <a:pt x="61" y="523"/>
                    </a:lnTo>
                    <a:lnTo>
                      <a:pt x="57" y="534"/>
                    </a:lnTo>
                    <a:lnTo>
                      <a:pt x="58" y="543"/>
                    </a:lnTo>
                    <a:lnTo>
                      <a:pt x="51" y="566"/>
                    </a:lnTo>
                    <a:lnTo>
                      <a:pt x="48" y="592"/>
                    </a:lnTo>
                    <a:lnTo>
                      <a:pt x="48" y="621"/>
                    </a:lnTo>
                    <a:lnTo>
                      <a:pt x="51" y="651"/>
                    </a:lnTo>
                    <a:lnTo>
                      <a:pt x="57" y="680"/>
                    </a:lnTo>
                    <a:lnTo>
                      <a:pt x="65" y="706"/>
                    </a:lnTo>
                    <a:lnTo>
                      <a:pt x="75" y="729"/>
                    </a:lnTo>
                    <a:lnTo>
                      <a:pt x="88" y="746"/>
                    </a:lnTo>
                    <a:lnTo>
                      <a:pt x="83" y="760"/>
                    </a:lnTo>
                    <a:lnTo>
                      <a:pt x="77" y="766"/>
                    </a:lnTo>
                    <a:lnTo>
                      <a:pt x="68" y="771"/>
                    </a:lnTo>
                    <a:lnTo>
                      <a:pt x="52" y="778"/>
                    </a:lnTo>
                    <a:lnTo>
                      <a:pt x="63" y="854"/>
                    </a:lnTo>
                    <a:lnTo>
                      <a:pt x="31" y="875"/>
                    </a:lnTo>
                    <a:lnTo>
                      <a:pt x="29" y="938"/>
                    </a:lnTo>
                    <a:lnTo>
                      <a:pt x="23" y="935"/>
                    </a:lnTo>
                    <a:lnTo>
                      <a:pt x="14" y="929"/>
                    </a:lnTo>
                    <a:lnTo>
                      <a:pt x="5" y="923"/>
                    </a:lnTo>
                    <a:lnTo>
                      <a:pt x="0" y="920"/>
                    </a:lnTo>
                    <a:lnTo>
                      <a:pt x="5" y="961"/>
                    </a:lnTo>
                    <a:lnTo>
                      <a:pt x="14" y="1004"/>
                    </a:lnTo>
                    <a:lnTo>
                      <a:pt x="20" y="1024"/>
                    </a:lnTo>
                    <a:lnTo>
                      <a:pt x="29" y="1044"/>
                    </a:lnTo>
                    <a:lnTo>
                      <a:pt x="40" y="1063"/>
                    </a:lnTo>
                    <a:lnTo>
                      <a:pt x="54" y="1078"/>
                    </a:lnTo>
                    <a:lnTo>
                      <a:pt x="49" y="1095"/>
                    </a:lnTo>
                    <a:lnTo>
                      <a:pt x="51" y="1103"/>
                    </a:lnTo>
                    <a:lnTo>
                      <a:pt x="57" y="1109"/>
                    </a:lnTo>
                    <a:lnTo>
                      <a:pt x="71" y="1120"/>
                    </a:lnTo>
                    <a:lnTo>
                      <a:pt x="71" y="1126"/>
                    </a:lnTo>
                    <a:lnTo>
                      <a:pt x="72" y="1134"/>
                    </a:lnTo>
                    <a:lnTo>
                      <a:pt x="81" y="1147"/>
                    </a:lnTo>
                    <a:lnTo>
                      <a:pt x="108" y="1172"/>
                    </a:lnTo>
                    <a:lnTo>
                      <a:pt x="114" y="1218"/>
                    </a:lnTo>
                    <a:lnTo>
                      <a:pt x="123" y="1272"/>
                    </a:lnTo>
                    <a:lnTo>
                      <a:pt x="160" y="1264"/>
                    </a:lnTo>
                    <a:lnTo>
                      <a:pt x="161" y="1221"/>
                    </a:lnTo>
                    <a:lnTo>
                      <a:pt x="165" y="1203"/>
                    </a:lnTo>
                    <a:lnTo>
                      <a:pt x="172" y="1190"/>
                    </a:lnTo>
                    <a:lnTo>
                      <a:pt x="183" y="1194"/>
                    </a:lnTo>
                    <a:lnTo>
                      <a:pt x="192" y="1195"/>
                    </a:lnTo>
                    <a:lnTo>
                      <a:pt x="212" y="1190"/>
                    </a:lnTo>
                    <a:lnTo>
                      <a:pt x="229" y="1178"/>
                    </a:lnTo>
                    <a:lnTo>
                      <a:pt x="245" y="1160"/>
                    </a:lnTo>
                    <a:lnTo>
                      <a:pt x="255" y="1140"/>
                    </a:lnTo>
                    <a:lnTo>
                      <a:pt x="265" y="1118"/>
                    </a:lnTo>
                    <a:lnTo>
                      <a:pt x="271" y="1098"/>
                    </a:lnTo>
                    <a:lnTo>
                      <a:pt x="272" y="1083"/>
                    </a:lnTo>
                    <a:lnTo>
                      <a:pt x="269" y="1061"/>
                    </a:lnTo>
                    <a:lnTo>
                      <a:pt x="263" y="1034"/>
                    </a:lnTo>
                    <a:lnTo>
                      <a:pt x="260" y="1006"/>
                    </a:lnTo>
                    <a:lnTo>
                      <a:pt x="260" y="984"/>
                    </a:lnTo>
                    <a:lnTo>
                      <a:pt x="265" y="974"/>
                    </a:lnTo>
                    <a:lnTo>
                      <a:pt x="274" y="964"/>
                    </a:lnTo>
                    <a:lnTo>
                      <a:pt x="298" y="946"/>
                    </a:lnTo>
                    <a:lnTo>
                      <a:pt x="325" y="931"/>
                    </a:lnTo>
                    <a:lnTo>
                      <a:pt x="332" y="921"/>
                    </a:lnTo>
                    <a:lnTo>
                      <a:pt x="338" y="914"/>
                    </a:lnTo>
                    <a:lnTo>
                      <a:pt x="340" y="900"/>
                    </a:lnTo>
                    <a:lnTo>
                      <a:pt x="346" y="884"/>
                    </a:lnTo>
                    <a:lnTo>
                      <a:pt x="352" y="866"/>
                    </a:lnTo>
                    <a:lnTo>
                      <a:pt x="355" y="854"/>
                    </a:lnTo>
                    <a:lnTo>
                      <a:pt x="334" y="846"/>
                    </a:lnTo>
                    <a:lnTo>
                      <a:pt x="326" y="840"/>
                    </a:lnTo>
                    <a:lnTo>
                      <a:pt x="326" y="838"/>
                    </a:lnTo>
                    <a:lnTo>
                      <a:pt x="329" y="832"/>
                    </a:lnTo>
                    <a:lnTo>
                      <a:pt x="343" y="817"/>
                    </a:lnTo>
                    <a:lnTo>
                      <a:pt x="340" y="814"/>
                    </a:lnTo>
                    <a:lnTo>
                      <a:pt x="335" y="811"/>
                    </a:lnTo>
                    <a:lnTo>
                      <a:pt x="315" y="806"/>
                    </a:lnTo>
                    <a:lnTo>
                      <a:pt x="285" y="801"/>
                    </a:lnTo>
                    <a:lnTo>
                      <a:pt x="274" y="794"/>
                    </a:lnTo>
                    <a:lnTo>
                      <a:pt x="268" y="781"/>
                    </a:lnTo>
                    <a:lnTo>
                      <a:pt x="266" y="766"/>
                    </a:lnTo>
                    <a:lnTo>
                      <a:pt x="266" y="748"/>
                    </a:lnTo>
                    <a:lnTo>
                      <a:pt x="269" y="711"/>
                    </a:lnTo>
                    <a:lnTo>
                      <a:pt x="269" y="697"/>
                    </a:lnTo>
                    <a:lnTo>
                      <a:pt x="266" y="684"/>
                    </a:lnTo>
                    <a:lnTo>
                      <a:pt x="297" y="623"/>
                    </a:lnTo>
                    <a:lnTo>
                      <a:pt x="349" y="526"/>
                    </a:lnTo>
                    <a:lnTo>
                      <a:pt x="375" y="481"/>
                    </a:lnTo>
                    <a:lnTo>
                      <a:pt x="397" y="446"/>
                    </a:lnTo>
                    <a:lnTo>
                      <a:pt x="412" y="428"/>
                    </a:lnTo>
                    <a:lnTo>
                      <a:pt x="417" y="426"/>
                    </a:lnTo>
                    <a:lnTo>
                      <a:pt x="420" y="43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9" name="Freeform 1558"/>
              <p:cNvSpPr>
                <a:spLocks/>
              </p:cNvSpPr>
              <p:nvPr/>
            </p:nvSpPr>
            <p:spPr bwMode="auto">
              <a:xfrm>
                <a:off x="4429" y="1254"/>
                <a:ext cx="480" cy="1272"/>
              </a:xfrm>
              <a:custGeom>
                <a:avLst/>
                <a:gdLst>
                  <a:gd name="T0" fmla="*/ 401 w 480"/>
                  <a:gd name="T1" fmla="*/ 371 h 1272"/>
                  <a:gd name="T2" fmla="*/ 414 w 480"/>
                  <a:gd name="T3" fmla="*/ 351 h 1272"/>
                  <a:gd name="T4" fmla="*/ 440 w 480"/>
                  <a:gd name="T5" fmla="*/ 308 h 1272"/>
                  <a:gd name="T6" fmla="*/ 480 w 480"/>
                  <a:gd name="T7" fmla="*/ 266 h 1272"/>
                  <a:gd name="T8" fmla="*/ 452 w 480"/>
                  <a:gd name="T9" fmla="*/ 91 h 1272"/>
                  <a:gd name="T10" fmla="*/ 409 w 480"/>
                  <a:gd name="T11" fmla="*/ 51 h 1272"/>
                  <a:gd name="T12" fmla="*/ 328 w 480"/>
                  <a:gd name="T13" fmla="*/ 0 h 1272"/>
                  <a:gd name="T14" fmla="*/ 317 w 480"/>
                  <a:gd name="T15" fmla="*/ 46 h 1272"/>
                  <a:gd name="T16" fmla="*/ 289 w 480"/>
                  <a:gd name="T17" fmla="*/ 79 h 1272"/>
                  <a:gd name="T18" fmla="*/ 229 w 480"/>
                  <a:gd name="T19" fmla="*/ 115 h 1272"/>
                  <a:gd name="T20" fmla="*/ 201 w 480"/>
                  <a:gd name="T21" fmla="*/ 214 h 1272"/>
                  <a:gd name="T22" fmla="*/ 188 w 480"/>
                  <a:gd name="T23" fmla="*/ 232 h 1272"/>
                  <a:gd name="T24" fmla="*/ 177 w 480"/>
                  <a:gd name="T25" fmla="*/ 306 h 1272"/>
                  <a:gd name="T26" fmla="*/ 125 w 480"/>
                  <a:gd name="T27" fmla="*/ 371 h 1272"/>
                  <a:gd name="T28" fmla="*/ 129 w 480"/>
                  <a:gd name="T29" fmla="*/ 406 h 1272"/>
                  <a:gd name="T30" fmla="*/ 117 w 480"/>
                  <a:gd name="T31" fmla="*/ 443 h 1272"/>
                  <a:gd name="T32" fmla="*/ 117 w 480"/>
                  <a:gd name="T33" fmla="*/ 480 h 1272"/>
                  <a:gd name="T34" fmla="*/ 71 w 480"/>
                  <a:gd name="T35" fmla="*/ 514 h 1272"/>
                  <a:gd name="T36" fmla="*/ 58 w 480"/>
                  <a:gd name="T37" fmla="*/ 543 h 1272"/>
                  <a:gd name="T38" fmla="*/ 48 w 480"/>
                  <a:gd name="T39" fmla="*/ 621 h 1272"/>
                  <a:gd name="T40" fmla="*/ 65 w 480"/>
                  <a:gd name="T41" fmla="*/ 706 h 1272"/>
                  <a:gd name="T42" fmla="*/ 83 w 480"/>
                  <a:gd name="T43" fmla="*/ 760 h 1272"/>
                  <a:gd name="T44" fmla="*/ 52 w 480"/>
                  <a:gd name="T45" fmla="*/ 778 h 1272"/>
                  <a:gd name="T46" fmla="*/ 29 w 480"/>
                  <a:gd name="T47" fmla="*/ 938 h 1272"/>
                  <a:gd name="T48" fmla="*/ 5 w 480"/>
                  <a:gd name="T49" fmla="*/ 923 h 1272"/>
                  <a:gd name="T50" fmla="*/ 14 w 480"/>
                  <a:gd name="T51" fmla="*/ 1004 h 1272"/>
                  <a:gd name="T52" fmla="*/ 40 w 480"/>
                  <a:gd name="T53" fmla="*/ 1063 h 1272"/>
                  <a:gd name="T54" fmla="*/ 51 w 480"/>
                  <a:gd name="T55" fmla="*/ 1103 h 1272"/>
                  <a:gd name="T56" fmla="*/ 71 w 480"/>
                  <a:gd name="T57" fmla="*/ 1126 h 1272"/>
                  <a:gd name="T58" fmla="*/ 108 w 480"/>
                  <a:gd name="T59" fmla="*/ 1172 h 1272"/>
                  <a:gd name="T60" fmla="*/ 160 w 480"/>
                  <a:gd name="T61" fmla="*/ 1264 h 1272"/>
                  <a:gd name="T62" fmla="*/ 172 w 480"/>
                  <a:gd name="T63" fmla="*/ 1190 h 1272"/>
                  <a:gd name="T64" fmla="*/ 212 w 480"/>
                  <a:gd name="T65" fmla="*/ 1190 h 1272"/>
                  <a:gd name="T66" fmla="*/ 255 w 480"/>
                  <a:gd name="T67" fmla="*/ 1140 h 1272"/>
                  <a:gd name="T68" fmla="*/ 272 w 480"/>
                  <a:gd name="T69" fmla="*/ 1083 h 1272"/>
                  <a:gd name="T70" fmla="*/ 260 w 480"/>
                  <a:gd name="T71" fmla="*/ 1006 h 1272"/>
                  <a:gd name="T72" fmla="*/ 274 w 480"/>
                  <a:gd name="T73" fmla="*/ 964 h 1272"/>
                  <a:gd name="T74" fmla="*/ 332 w 480"/>
                  <a:gd name="T75" fmla="*/ 921 h 1272"/>
                  <a:gd name="T76" fmla="*/ 346 w 480"/>
                  <a:gd name="T77" fmla="*/ 884 h 1272"/>
                  <a:gd name="T78" fmla="*/ 334 w 480"/>
                  <a:gd name="T79" fmla="*/ 846 h 1272"/>
                  <a:gd name="T80" fmla="*/ 329 w 480"/>
                  <a:gd name="T81" fmla="*/ 832 h 1272"/>
                  <a:gd name="T82" fmla="*/ 335 w 480"/>
                  <a:gd name="T83" fmla="*/ 811 h 1272"/>
                  <a:gd name="T84" fmla="*/ 274 w 480"/>
                  <a:gd name="T85" fmla="*/ 794 h 1272"/>
                  <a:gd name="T86" fmla="*/ 266 w 480"/>
                  <a:gd name="T87" fmla="*/ 748 h 1272"/>
                  <a:gd name="T88" fmla="*/ 266 w 480"/>
                  <a:gd name="T89" fmla="*/ 684 h 1272"/>
                  <a:gd name="T90" fmla="*/ 375 w 480"/>
                  <a:gd name="T91" fmla="*/ 481 h 1272"/>
                  <a:gd name="T92" fmla="*/ 417 w 480"/>
                  <a:gd name="T93" fmla="*/ 426 h 1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0"/>
                  <a:gd name="T142" fmla="*/ 0 h 1272"/>
                  <a:gd name="T143" fmla="*/ 480 w 480"/>
                  <a:gd name="T144" fmla="*/ 1272 h 1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0" h="1272">
                    <a:moveTo>
                      <a:pt x="420" y="431"/>
                    </a:moveTo>
                    <a:lnTo>
                      <a:pt x="406" y="383"/>
                    </a:lnTo>
                    <a:lnTo>
                      <a:pt x="401" y="371"/>
                    </a:lnTo>
                    <a:lnTo>
                      <a:pt x="401" y="362"/>
                    </a:lnTo>
                    <a:lnTo>
                      <a:pt x="405" y="355"/>
                    </a:lnTo>
                    <a:lnTo>
                      <a:pt x="414" y="351"/>
                    </a:lnTo>
                    <a:lnTo>
                      <a:pt x="452" y="338"/>
                    </a:lnTo>
                    <a:lnTo>
                      <a:pt x="441" y="315"/>
                    </a:lnTo>
                    <a:lnTo>
                      <a:pt x="440" y="308"/>
                    </a:lnTo>
                    <a:lnTo>
                      <a:pt x="443" y="302"/>
                    </a:lnTo>
                    <a:lnTo>
                      <a:pt x="455" y="289"/>
                    </a:lnTo>
                    <a:lnTo>
                      <a:pt x="480" y="266"/>
                    </a:lnTo>
                    <a:lnTo>
                      <a:pt x="480" y="202"/>
                    </a:lnTo>
                    <a:lnTo>
                      <a:pt x="460" y="119"/>
                    </a:lnTo>
                    <a:lnTo>
                      <a:pt x="452" y="91"/>
                    </a:lnTo>
                    <a:lnTo>
                      <a:pt x="441" y="72"/>
                    </a:lnTo>
                    <a:lnTo>
                      <a:pt x="426" y="60"/>
                    </a:lnTo>
                    <a:lnTo>
                      <a:pt x="409" y="51"/>
                    </a:lnTo>
                    <a:lnTo>
                      <a:pt x="369" y="34"/>
                    </a:lnTo>
                    <a:lnTo>
                      <a:pt x="348" y="20"/>
                    </a:lnTo>
                    <a:lnTo>
                      <a:pt x="328" y="0"/>
                    </a:lnTo>
                    <a:lnTo>
                      <a:pt x="317" y="8"/>
                    </a:lnTo>
                    <a:lnTo>
                      <a:pt x="309" y="19"/>
                    </a:lnTo>
                    <a:lnTo>
                      <a:pt x="317" y="46"/>
                    </a:lnTo>
                    <a:lnTo>
                      <a:pt x="326" y="72"/>
                    </a:lnTo>
                    <a:lnTo>
                      <a:pt x="305" y="80"/>
                    </a:lnTo>
                    <a:lnTo>
                      <a:pt x="289" y="79"/>
                    </a:lnTo>
                    <a:lnTo>
                      <a:pt x="275" y="71"/>
                    </a:lnTo>
                    <a:lnTo>
                      <a:pt x="260" y="60"/>
                    </a:lnTo>
                    <a:lnTo>
                      <a:pt x="229" y="115"/>
                    </a:lnTo>
                    <a:lnTo>
                      <a:pt x="208" y="119"/>
                    </a:lnTo>
                    <a:lnTo>
                      <a:pt x="183" y="152"/>
                    </a:lnTo>
                    <a:lnTo>
                      <a:pt x="201" y="214"/>
                    </a:lnTo>
                    <a:lnTo>
                      <a:pt x="200" y="220"/>
                    </a:lnTo>
                    <a:lnTo>
                      <a:pt x="194" y="226"/>
                    </a:lnTo>
                    <a:lnTo>
                      <a:pt x="188" y="232"/>
                    </a:lnTo>
                    <a:lnTo>
                      <a:pt x="183" y="245"/>
                    </a:lnTo>
                    <a:lnTo>
                      <a:pt x="178" y="291"/>
                    </a:lnTo>
                    <a:lnTo>
                      <a:pt x="177" y="306"/>
                    </a:lnTo>
                    <a:lnTo>
                      <a:pt x="172" y="317"/>
                    </a:lnTo>
                    <a:lnTo>
                      <a:pt x="157" y="338"/>
                    </a:lnTo>
                    <a:lnTo>
                      <a:pt x="125" y="371"/>
                    </a:lnTo>
                    <a:lnTo>
                      <a:pt x="131" y="383"/>
                    </a:lnTo>
                    <a:lnTo>
                      <a:pt x="132" y="395"/>
                    </a:lnTo>
                    <a:lnTo>
                      <a:pt x="129" y="406"/>
                    </a:lnTo>
                    <a:lnTo>
                      <a:pt x="125" y="418"/>
                    </a:lnTo>
                    <a:lnTo>
                      <a:pt x="121" y="429"/>
                    </a:lnTo>
                    <a:lnTo>
                      <a:pt x="117" y="443"/>
                    </a:lnTo>
                    <a:lnTo>
                      <a:pt x="117" y="457"/>
                    </a:lnTo>
                    <a:lnTo>
                      <a:pt x="125" y="472"/>
                    </a:lnTo>
                    <a:lnTo>
                      <a:pt x="117" y="480"/>
                    </a:lnTo>
                    <a:lnTo>
                      <a:pt x="108" y="488"/>
                    </a:lnTo>
                    <a:lnTo>
                      <a:pt x="83" y="505"/>
                    </a:lnTo>
                    <a:lnTo>
                      <a:pt x="71" y="514"/>
                    </a:lnTo>
                    <a:lnTo>
                      <a:pt x="61" y="523"/>
                    </a:lnTo>
                    <a:lnTo>
                      <a:pt x="57" y="534"/>
                    </a:lnTo>
                    <a:lnTo>
                      <a:pt x="58" y="543"/>
                    </a:lnTo>
                    <a:lnTo>
                      <a:pt x="51" y="566"/>
                    </a:lnTo>
                    <a:lnTo>
                      <a:pt x="48" y="592"/>
                    </a:lnTo>
                    <a:lnTo>
                      <a:pt x="48" y="621"/>
                    </a:lnTo>
                    <a:lnTo>
                      <a:pt x="51" y="651"/>
                    </a:lnTo>
                    <a:lnTo>
                      <a:pt x="57" y="680"/>
                    </a:lnTo>
                    <a:lnTo>
                      <a:pt x="65" y="706"/>
                    </a:lnTo>
                    <a:lnTo>
                      <a:pt x="75" y="729"/>
                    </a:lnTo>
                    <a:lnTo>
                      <a:pt x="88" y="746"/>
                    </a:lnTo>
                    <a:lnTo>
                      <a:pt x="83" y="760"/>
                    </a:lnTo>
                    <a:lnTo>
                      <a:pt x="77" y="766"/>
                    </a:lnTo>
                    <a:lnTo>
                      <a:pt x="68" y="771"/>
                    </a:lnTo>
                    <a:lnTo>
                      <a:pt x="52" y="778"/>
                    </a:lnTo>
                    <a:lnTo>
                      <a:pt x="63" y="854"/>
                    </a:lnTo>
                    <a:lnTo>
                      <a:pt x="31" y="875"/>
                    </a:lnTo>
                    <a:lnTo>
                      <a:pt x="29" y="938"/>
                    </a:lnTo>
                    <a:lnTo>
                      <a:pt x="23" y="935"/>
                    </a:lnTo>
                    <a:lnTo>
                      <a:pt x="14" y="929"/>
                    </a:lnTo>
                    <a:lnTo>
                      <a:pt x="5" y="923"/>
                    </a:lnTo>
                    <a:lnTo>
                      <a:pt x="0" y="920"/>
                    </a:lnTo>
                    <a:lnTo>
                      <a:pt x="5" y="961"/>
                    </a:lnTo>
                    <a:lnTo>
                      <a:pt x="14" y="1004"/>
                    </a:lnTo>
                    <a:lnTo>
                      <a:pt x="20" y="1024"/>
                    </a:lnTo>
                    <a:lnTo>
                      <a:pt x="29" y="1044"/>
                    </a:lnTo>
                    <a:lnTo>
                      <a:pt x="40" y="1063"/>
                    </a:lnTo>
                    <a:lnTo>
                      <a:pt x="54" y="1078"/>
                    </a:lnTo>
                    <a:lnTo>
                      <a:pt x="49" y="1095"/>
                    </a:lnTo>
                    <a:lnTo>
                      <a:pt x="51" y="1103"/>
                    </a:lnTo>
                    <a:lnTo>
                      <a:pt x="57" y="1109"/>
                    </a:lnTo>
                    <a:lnTo>
                      <a:pt x="71" y="1120"/>
                    </a:lnTo>
                    <a:lnTo>
                      <a:pt x="71" y="1126"/>
                    </a:lnTo>
                    <a:lnTo>
                      <a:pt x="72" y="1134"/>
                    </a:lnTo>
                    <a:lnTo>
                      <a:pt x="81" y="1147"/>
                    </a:lnTo>
                    <a:lnTo>
                      <a:pt x="108" y="1172"/>
                    </a:lnTo>
                    <a:lnTo>
                      <a:pt x="114" y="1218"/>
                    </a:lnTo>
                    <a:lnTo>
                      <a:pt x="123" y="1272"/>
                    </a:lnTo>
                    <a:lnTo>
                      <a:pt x="160" y="1264"/>
                    </a:lnTo>
                    <a:lnTo>
                      <a:pt x="161" y="1221"/>
                    </a:lnTo>
                    <a:lnTo>
                      <a:pt x="165" y="1203"/>
                    </a:lnTo>
                    <a:lnTo>
                      <a:pt x="172" y="1190"/>
                    </a:lnTo>
                    <a:lnTo>
                      <a:pt x="183" y="1194"/>
                    </a:lnTo>
                    <a:lnTo>
                      <a:pt x="192" y="1195"/>
                    </a:lnTo>
                    <a:lnTo>
                      <a:pt x="212" y="1190"/>
                    </a:lnTo>
                    <a:lnTo>
                      <a:pt x="229" y="1178"/>
                    </a:lnTo>
                    <a:lnTo>
                      <a:pt x="245" y="1160"/>
                    </a:lnTo>
                    <a:lnTo>
                      <a:pt x="255" y="1140"/>
                    </a:lnTo>
                    <a:lnTo>
                      <a:pt x="265" y="1118"/>
                    </a:lnTo>
                    <a:lnTo>
                      <a:pt x="271" y="1098"/>
                    </a:lnTo>
                    <a:lnTo>
                      <a:pt x="272" y="1083"/>
                    </a:lnTo>
                    <a:lnTo>
                      <a:pt x="269" y="1061"/>
                    </a:lnTo>
                    <a:lnTo>
                      <a:pt x="263" y="1034"/>
                    </a:lnTo>
                    <a:lnTo>
                      <a:pt x="260" y="1006"/>
                    </a:lnTo>
                    <a:lnTo>
                      <a:pt x="260" y="984"/>
                    </a:lnTo>
                    <a:lnTo>
                      <a:pt x="265" y="974"/>
                    </a:lnTo>
                    <a:lnTo>
                      <a:pt x="274" y="964"/>
                    </a:lnTo>
                    <a:lnTo>
                      <a:pt x="298" y="946"/>
                    </a:lnTo>
                    <a:lnTo>
                      <a:pt x="325" y="931"/>
                    </a:lnTo>
                    <a:lnTo>
                      <a:pt x="332" y="921"/>
                    </a:lnTo>
                    <a:lnTo>
                      <a:pt x="338" y="914"/>
                    </a:lnTo>
                    <a:lnTo>
                      <a:pt x="340" y="900"/>
                    </a:lnTo>
                    <a:lnTo>
                      <a:pt x="346" y="884"/>
                    </a:lnTo>
                    <a:lnTo>
                      <a:pt x="352" y="866"/>
                    </a:lnTo>
                    <a:lnTo>
                      <a:pt x="355" y="854"/>
                    </a:lnTo>
                    <a:lnTo>
                      <a:pt x="334" y="846"/>
                    </a:lnTo>
                    <a:lnTo>
                      <a:pt x="326" y="840"/>
                    </a:lnTo>
                    <a:lnTo>
                      <a:pt x="326" y="838"/>
                    </a:lnTo>
                    <a:lnTo>
                      <a:pt x="329" y="832"/>
                    </a:lnTo>
                    <a:lnTo>
                      <a:pt x="343" y="817"/>
                    </a:lnTo>
                    <a:lnTo>
                      <a:pt x="340" y="814"/>
                    </a:lnTo>
                    <a:lnTo>
                      <a:pt x="335" y="811"/>
                    </a:lnTo>
                    <a:lnTo>
                      <a:pt x="315" y="806"/>
                    </a:lnTo>
                    <a:lnTo>
                      <a:pt x="285" y="801"/>
                    </a:lnTo>
                    <a:lnTo>
                      <a:pt x="274" y="794"/>
                    </a:lnTo>
                    <a:lnTo>
                      <a:pt x="268" y="781"/>
                    </a:lnTo>
                    <a:lnTo>
                      <a:pt x="266" y="766"/>
                    </a:lnTo>
                    <a:lnTo>
                      <a:pt x="266" y="748"/>
                    </a:lnTo>
                    <a:lnTo>
                      <a:pt x="269" y="711"/>
                    </a:lnTo>
                    <a:lnTo>
                      <a:pt x="269" y="697"/>
                    </a:lnTo>
                    <a:lnTo>
                      <a:pt x="266" y="684"/>
                    </a:lnTo>
                    <a:lnTo>
                      <a:pt x="297" y="623"/>
                    </a:lnTo>
                    <a:lnTo>
                      <a:pt x="349" y="526"/>
                    </a:lnTo>
                    <a:lnTo>
                      <a:pt x="375" y="481"/>
                    </a:lnTo>
                    <a:lnTo>
                      <a:pt x="397" y="446"/>
                    </a:lnTo>
                    <a:lnTo>
                      <a:pt x="412" y="428"/>
                    </a:lnTo>
                    <a:lnTo>
                      <a:pt x="417" y="426"/>
                    </a:lnTo>
                    <a:lnTo>
                      <a:pt x="420" y="43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0" name="Freeform 1559"/>
              <p:cNvSpPr>
                <a:spLocks/>
              </p:cNvSpPr>
              <p:nvPr/>
            </p:nvSpPr>
            <p:spPr bwMode="auto">
              <a:xfrm>
                <a:off x="4126" y="2940"/>
                <a:ext cx="78" cy="124"/>
              </a:xfrm>
              <a:custGeom>
                <a:avLst/>
                <a:gdLst>
                  <a:gd name="T0" fmla="*/ 43 w 78"/>
                  <a:gd name="T1" fmla="*/ 0 h 124"/>
                  <a:gd name="T2" fmla="*/ 60 w 78"/>
                  <a:gd name="T3" fmla="*/ 77 h 124"/>
                  <a:gd name="T4" fmla="*/ 68 w 78"/>
                  <a:gd name="T5" fmla="*/ 83 h 124"/>
                  <a:gd name="T6" fmla="*/ 74 w 78"/>
                  <a:gd name="T7" fmla="*/ 89 h 124"/>
                  <a:gd name="T8" fmla="*/ 78 w 78"/>
                  <a:gd name="T9" fmla="*/ 98 h 124"/>
                  <a:gd name="T10" fmla="*/ 77 w 78"/>
                  <a:gd name="T11" fmla="*/ 121 h 124"/>
                  <a:gd name="T12" fmla="*/ 38 w 78"/>
                  <a:gd name="T13" fmla="*/ 114 h 124"/>
                  <a:gd name="T14" fmla="*/ 0 w 78"/>
                  <a:gd name="T15" fmla="*/ 124 h 124"/>
                  <a:gd name="T16" fmla="*/ 43 w 78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24"/>
                  <a:gd name="T29" fmla="*/ 78 w 7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24">
                    <a:moveTo>
                      <a:pt x="43" y="0"/>
                    </a:moveTo>
                    <a:lnTo>
                      <a:pt x="60" y="77"/>
                    </a:lnTo>
                    <a:lnTo>
                      <a:pt x="68" y="83"/>
                    </a:lnTo>
                    <a:lnTo>
                      <a:pt x="74" y="89"/>
                    </a:lnTo>
                    <a:lnTo>
                      <a:pt x="78" y="98"/>
                    </a:lnTo>
                    <a:lnTo>
                      <a:pt x="77" y="121"/>
                    </a:lnTo>
                    <a:lnTo>
                      <a:pt x="38" y="114"/>
                    </a:lnTo>
                    <a:lnTo>
                      <a:pt x="0" y="12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1" name="Freeform 1560"/>
              <p:cNvSpPr>
                <a:spLocks/>
              </p:cNvSpPr>
              <p:nvPr/>
            </p:nvSpPr>
            <p:spPr bwMode="auto">
              <a:xfrm>
                <a:off x="4126" y="2940"/>
                <a:ext cx="78" cy="124"/>
              </a:xfrm>
              <a:custGeom>
                <a:avLst/>
                <a:gdLst>
                  <a:gd name="T0" fmla="*/ 43 w 78"/>
                  <a:gd name="T1" fmla="*/ 0 h 124"/>
                  <a:gd name="T2" fmla="*/ 60 w 78"/>
                  <a:gd name="T3" fmla="*/ 77 h 124"/>
                  <a:gd name="T4" fmla="*/ 68 w 78"/>
                  <a:gd name="T5" fmla="*/ 83 h 124"/>
                  <a:gd name="T6" fmla="*/ 74 w 78"/>
                  <a:gd name="T7" fmla="*/ 89 h 124"/>
                  <a:gd name="T8" fmla="*/ 78 w 78"/>
                  <a:gd name="T9" fmla="*/ 98 h 124"/>
                  <a:gd name="T10" fmla="*/ 77 w 78"/>
                  <a:gd name="T11" fmla="*/ 121 h 124"/>
                  <a:gd name="T12" fmla="*/ 38 w 78"/>
                  <a:gd name="T13" fmla="*/ 114 h 124"/>
                  <a:gd name="T14" fmla="*/ 0 w 78"/>
                  <a:gd name="T15" fmla="*/ 124 h 124"/>
                  <a:gd name="T16" fmla="*/ 43 w 78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24"/>
                  <a:gd name="T29" fmla="*/ 78 w 7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24">
                    <a:moveTo>
                      <a:pt x="43" y="0"/>
                    </a:moveTo>
                    <a:lnTo>
                      <a:pt x="60" y="77"/>
                    </a:lnTo>
                    <a:lnTo>
                      <a:pt x="68" y="83"/>
                    </a:lnTo>
                    <a:lnTo>
                      <a:pt x="74" y="89"/>
                    </a:lnTo>
                    <a:lnTo>
                      <a:pt x="78" y="98"/>
                    </a:lnTo>
                    <a:lnTo>
                      <a:pt x="77" y="121"/>
                    </a:lnTo>
                    <a:lnTo>
                      <a:pt x="38" y="114"/>
                    </a:lnTo>
                    <a:lnTo>
                      <a:pt x="0" y="124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2" name="Freeform 1561"/>
              <p:cNvSpPr>
                <a:spLocks/>
              </p:cNvSpPr>
              <p:nvPr/>
            </p:nvSpPr>
            <p:spPr bwMode="auto">
              <a:xfrm>
                <a:off x="3966" y="2864"/>
                <a:ext cx="203" cy="200"/>
              </a:xfrm>
              <a:custGeom>
                <a:avLst/>
                <a:gdLst>
                  <a:gd name="T0" fmla="*/ 0 w 203"/>
                  <a:gd name="T1" fmla="*/ 26 h 200"/>
                  <a:gd name="T2" fmla="*/ 8 w 203"/>
                  <a:gd name="T3" fmla="*/ 37 h 200"/>
                  <a:gd name="T4" fmla="*/ 17 w 203"/>
                  <a:gd name="T5" fmla="*/ 42 h 200"/>
                  <a:gd name="T6" fmla="*/ 26 w 203"/>
                  <a:gd name="T7" fmla="*/ 43 h 200"/>
                  <a:gd name="T8" fmla="*/ 35 w 203"/>
                  <a:gd name="T9" fmla="*/ 48 h 200"/>
                  <a:gd name="T10" fmla="*/ 52 w 203"/>
                  <a:gd name="T11" fmla="*/ 71 h 200"/>
                  <a:gd name="T12" fmla="*/ 68 w 203"/>
                  <a:gd name="T13" fmla="*/ 88 h 200"/>
                  <a:gd name="T14" fmla="*/ 89 w 203"/>
                  <a:gd name="T15" fmla="*/ 103 h 200"/>
                  <a:gd name="T16" fmla="*/ 92 w 203"/>
                  <a:gd name="T17" fmla="*/ 126 h 200"/>
                  <a:gd name="T18" fmla="*/ 105 w 203"/>
                  <a:gd name="T19" fmla="*/ 134 h 200"/>
                  <a:gd name="T20" fmla="*/ 109 w 203"/>
                  <a:gd name="T21" fmla="*/ 140 h 200"/>
                  <a:gd name="T22" fmla="*/ 114 w 203"/>
                  <a:gd name="T23" fmla="*/ 148 h 200"/>
                  <a:gd name="T24" fmla="*/ 125 w 203"/>
                  <a:gd name="T25" fmla="*/ 157 h 200"/>
                  <a:gd name="T26" fmla="*/ 138 w 203"/>
                  <a:gd name="T27" fmla="*/ 165 h 200"/>
                  <a:gd name="T28" fmla="*/ 151 w 203"/>
                  <a:gd name="T29" fmla="*/ 174 h 200"/>
                  <a:gd name="T30" fmla="*/ 158 w 203"/>
                  <a:gd name="T31" fmla="*/ 185 h 200"/>
                  <a:gd name="T32" fmla="*/ 160 w 203"/>
                  <a:gd name="T33" fmla="*/ 200 h 200"/>
                  <a:gd name="T34" fmla="*/ 203 w 203"/>
                  <a:gd name="T35" fmla="*/ 76 h 200"/>
                  <a:gd name="T36" fmla="*/ 192 w 203"/>
                  <a:gd name="T37" fmla="*/ 68 h 200"/>
                  <a:gd name="T38" fmla="*/ 177 w 203"/>
                  <a:gd name="T39" fmla="*/ 63 h 200"/>
                  <a:gd name="T40" fmla="*/ 181 w 203"/>
                  <a:gd name="T41" fmla="*/ 34 h 200"/>
                  <a:gd name="T42" fmla="*/ 118 w 203"/>
                  <a:gd name="T43" fmla="*/ 5 h 200"/>
                  <a:gd name="T44" fmla="*/ 83 w 203"/>
                  <a:gd name="T45" fmla="*/ 13 h 200"/>
                  <a:gd name="T46" fmla="*/ 52 w 203"/>
                  <a:gd name="T47" fmla="*/ 0 h 200"/>
                  <a:gd name="T48" fmla="*/ 0 w 203"/>
                  <a:gd name="T49" fmla="*/ 26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200"/>
                  <a:gd name="T77" fmla="*/ 203 w 203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200">
                    <a:moveTo>
                      <a:pt x="0" y="26"/>
                    </a:moveTo>
                    <a:lnTo>
                      <a:pt x="8" y="37"/>
                    </a:lnTo>
                    <a:lnTo>
                      <a:pt x="17" y="42"/>
                    </a:lnTo>
                    <a:lnTo>
                      <a:pt x="26" y="43"/>
                    </a:lnTo>
                    <a:lnTo>
                      <a:pt x="35" y="48"/>
                    </a:lnTo>
                    <a:lnTo>
                      <a:pt x="52" y="71"/>
                    </a:lnTo>
                    <a:lnTo>
                      <a:pt x="68" y="88"/>
                    </a:lnTo>
                    <a:lnTo>
                      <a:pt x="89" y="103"/>
                    </a:lnTo>
                    <a:lnTo>
                      <a:pt x="92" y="126"/>
                    </a:lnTo>
                    <a:lnTo>
                      <a:pt x="105" y="134"/>
                    </a:lnTo>
                    <a:lnTo>
                      <a:pt x="109" y="140"/>
                    </a:lnTo>
                    <a:lnTo>
                      <a:pt x="114" y="148"/>
                    </a:lnTo>
                    <a:lnTo>
                      <a:pt x="125" y="157"/>
                    </a:lnTo>
                    <a:lnTo>
                      <a:pt x="138" y="165"/>
                    </a:lnTo>
                    <a:lnTo>
                      <a:pt x="151" y="174"/>
                    </a:lnTo>
                    <a:lnTo>
                      <a:pt x="158" y="185"/>
                    </a:lnTo>
                    <a:lnTo>
                      <a:pt x="160" y="200"/>
                    </a:lnTo>
                    <a:lnTo>
                      <a:pt x="203" y="76"/>
                    </a:lnTo>
                    <a:lnTo>
                      <a:pt x="192" y="68"/>
                    </a:lnTo>
                    <a:lnTo>
                      <a:pt x="177" y="63"/>
                    </a:lnTo>
                    <a:lnTo>
                      <a:pt x="181" y="34"/>
                    </a:lnTo>
                    <a:lnTo>
                      <a:pt x="118" y="5"/>
                    </a:lnTo>
                    <a:lnTo>
                      <a:pt x="83" y="13"/>
                    </a:lnTo>
                    <a:lnTo>
                      <a:pt x="5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3" name="Freeform 1562"/>
              <p:cNvSpPr>
                <a:spLocks/>
              </p:cNvSpPr>
              <p:nvPr/>
            </p:nvSpPr>
            <p:spPr bwMode="auto">
              <a:xfrm>
                <a:off x="3966" y="2864"/>
                <a:ext cx="203" cy="200"/>
              </a:xfrm>
              <a:custGeom>
                <a:avLst/>
                <a:gdLst>
                  <a:gd name="T0" fmla="*/ 0 w 203"/>
                  <a:gd name="T1" fmla="*/ 26 h 200"/>
                  <a:gd name="T2" fmla="*/ 8 w 203"/>
                  <a:gd name="T3" fmla="*/ 37 h 200"/>
                  <a:gd name="T4" fmla="*/ 17 w 203"/>
                  <a:gd name="T5" fmla="*/ 42 h 200"/>
                  <a:gd name="T6" fmla="*/ 26 w 203"/>
                  <a:gd name="T7" fmla="*/ 43 h 200"/>
                  <a:gd name="T8" fmla="*/ 35 w 203"/>
                  <a:gd name="T9" fmla="*/ 48 h 200"/>
                  <a:gd name="T10" fmla="*/ 52 w 203"/>
                  <a:gd name="T11" fmla="*/ 71 h 200"/>
                  <a:gd name="T12" fmla="*/ 68 w 203"/>
                  <a:gd name="T13" fmla="*/ 88 h 200"/>
                  <a:gd name="T14" fmla="*/ 89 w 203"/>
                  <a:gd name="T15" fmla="*/ 103 h 200"/>
                  <a:gd name="T16" fmla="*/ 92 w 203"/>
                  <a:gd name="T17" fmla="*/ 126 h 200"/>
                  <a:gd name="T18" fmla="*/ 105 w 203"/>
                  <a:gd name="T19" fmla="*/ 134 h 200"/>
                  <a:gd name="T20" fmla="*/ 109 w 203"/>
                  <a:gd name="T21" fmla="*/ 140 h 200"/>
                  <a:gd name="T22" fmla="*/ 114 w 203"/>
                  <a:gd name="T23" fmla="*/ 148 h 200"/>
                  <a:gd name="T24" fmla="*/ 125 w 203"/>
                  <a:gd name="T25" fmla="*/ 157 h 200"/>
                  <a:gd name="T26" fmla="*/ 138 w 203"/>
                  <a:gd name="T27" fmla="*/ 165 h 200"/>
                  <a:gd name="T28" fmla="*/ 151 w 203"/>
                  <a:gd name="T29" fmla="*/ 174 h 200"/>
                  <a:gd name="T30" fmla="*/ 158 w 203"/>
                  <a:gd name="T31" fmla="*/ 185 h 200"/>
                  <a:gd name="T32" fmla="*/ 160 w 203"/>
                  <a:gd name="T33" fmla="*/ 200 h 200"/>
                  <a:gd name="T34" fmla="*/ 203 w 203"/>
                  <a:gd name="T35" fmla="*/ 76 h 200"/>
                  <a:gd name="T36" fmla="*/ 192 w 203"/>
                  <a:gd name="T37" fmla="*/ 68 h 200"/>
                  <a:gd name="T38" fmla="*/ 177 w 203"/>
                  <a:gd name="T39" fmla="*/ 63 h 200"/>
                  <a:gd name="T40" fmla="*/ 181 w 203"/>
                  <a:gd name="T41" fmla="*/ 34 h 200"/>
                  <a:gd name="T42" fmla="*/ 118 w 203"/>
                  <a:gd name="T43" fmla="*/ 5 h 200"/>
                  <a:gd name="T44" fmla="*/ 83 w 203"/>
                  <a:gd name="T45" fmla="*/ 13 h 200"/>
                  <a:gd name="T46" fmla="*/ 52 w 203"/>
                  <a:gd name="T47" fmla="*/ 0 h 200"/>
                  <a:gd name="T48" fmla="*/ 0 w 203"/>
                  <a:gd name="T49" fmla="*/ 26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200"/>
                  <a:gd name="T77" fmla="*/ 203 w 203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200">
                    <a:moveTo>
                      <a:pt x="0" y="26"/>
                    </a:moveTo>
                    <a:lnTo>
                      <a:pt x="8" y="37"/>
                    </a:lnTo>
                    <a:lnTo>
                      <a:pt x="17" y="42"/>
                    </a:lnTo>
                    <a:lnTo>
                      <a:pt x="26" y="43"/>
                    </a:lnTo>
                    <a:lnTo>
                      <a:pt x="35" y="48"/>
                    </a:lnTo>
                    <a:lnTo>
                      <a:pt x="52" y="71"/>
                    </a:lnTo>
                    <a:lnTo>
                      <a:pt x="68" y="88"/>
                    </a:lnTo>
                    <a:lnTo>
                      <a:pt x="89" y="103"/>
                    </a:lnTo>
                    <a:lnTo>
                      <a:pt x="92" y="126"/>
                    </a:lnTo>
                    <a:lnTo>
                      <a:pt x="105" y="134"/>
                    </a:lnTo>
                    <a:lnTo>
                      <a:pt x="109" y="140"/>
                    </a:lnTo>
                    <a:lnTo>
                      <a:pt x="114" y="148"/>
                    </a:lnTo>
                    <a:lnTo>
                      <a:pt x="125" y="157"/>
                    </a:lnTo>
                    <a:lnTo>
                      <a:pt x="138" y="165"/>
                    </a:lnTo>
                    <a:lnTo>
                      <a:pt x="151" y="174"/>
                    </a:lnTo>
                    <a:lnTo>
                      <a:pt x="158" y="185"/>
                    </a:lnTo>
                    <a:lnTo>
                      <a:pt x="160" y="200"/>
                    </a:lnTo>
                    <a:lnTo>
                      <a:pt x="203" y="76"/>
                    </a:lnTo>
                    <a:lnTo>
                      <a:pt x="192" y="68"/>
                    </a:lnTo>
                    <a:lnTo>
                      <a:pt x="177" y="63"/>
                    </a:lnTo>
                    <a:lnTo>
                      <a:pt x="181" y="34"/>
                    </a:lnTo>
                    <a:lnTo>
                      <a:pt x="118" y="5"/>
                    </a:lnTo>
                    <a:lnTo>
                      <a:pt x="83" y="13"/>
                    </a:lnTo>
                    <a:lnTo>
                      <a:pt x="52" y="0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4" name="Freeform 1563"/>
              <p:cNvSpPr>
                <a:spLocks/>
              </p:cNvSpPr>
              <p:nvPr/>
            </p:nvSpPr>
            <p:spPr bwMode="auto">
              <a:xfrm>
                <a:off x="5603" y="4144"/>
                <a:ext cx="24" cy="35"/>
              </a:xfrm>
              <a:custGeom>
                <a:avLst/>
                <a:gdLst>
                  <a:gd name="T0" fmla="*/ 4 w 24"/>
                  <a:gd name="T1" fmla="*/ 28 h 35"/>
                  <a:gd name="T2" fmla="*/ 7 w 24"/>
                  <a:gd name="T3" fmla="*/ 31 h 35"/>
                  <a:gd name="T4" fmla="*/ 12 w 24"/>
                  <a:gd name="T5" fmla="*/ 34 h 35"/>
                  <a:gd name="T6" fmla="*/ 21 w 24"/>
                  <a:gd name="T7" fmla="*/ 35 h 35"/>
                  <a:gd name="T8" fmla="*/ 24 w 24"/>
                  <a:gd name="T9" fmla="*/ 29 h 35"/>
                  <a:gd name="T10" fmla="*/ 23 w 24"/>
                  <a:gd name="T11" fmla="*/ 21 h 35"/>
                  <a:gd name="T12" fmla="*/ 18 w 24"/>
                  <a:gd name="T13" fmla="*/ 14 h 35"/>
                  <a:gd name="T14" fmla="*/ 9 w 24"/>
                  <a:gd name="T15" fmla="*/ 8 h 35"/>
                  <a:gd name="T16" fmla="*/ 0 w 24"/>
                  <a:gd name="T17" fmla="*/ 0 h 35"/>
                  <a:gd name="T18" fmla="*/ 4 w 24"/>
                  <a:gd name="T19" fmla="*/ 28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35"/>
                  <a:gd name="T32" fmla="*/ 24 w 24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35">
                    <a:moveTo>
                      <a:pt x="4" y="28"/>
                    </a:moveTo>
                    <a:lnTo>
                      <a:pt x="7" y="31"/>
                    </a:lnTo>
                    <a:lnTo>
                      <a:pt x="12" y="34"/>
                    </a:lnTo>
                    <a:lnTo>
                      <a:pt x="21" y="35"/>
                    </a:lnTo>
                    <a:lnTo>
                      <a:pt x="24" y="29"/>
                    </a:lnTo>
                    <a:lnTo>
                      <a:pt x="23" y="21"/>
                    </a:lnTo>
                    <a:lnTo>
                      <a:pt x="18" y="14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5" name="Freeform 1564"/>
              <p:cNvSpPr>
                <a:spLocks/>
              </p:cNvSpPr>
              <p:nvPr/>
            </p:nvSpPr>
            <p:spPr bwMode="auto">
              <a:xfrm>
                <a:off x="5603" y="4144"/>
                <a:ext cx="24" cy="35"/>
              </a:xfrm>
              <a:custGeom>
                <a:avLst/>
                <a:gdLst>
                  <a:gd name="T0" fmla="*/ 4 w 24"/>
                  <a:gd name="T1" fmla="*/ 28 h 35"/>
                  <a:gd name="T2" fmla="*/ 7 w 24"/>
                  <a:gd name="T3" fmla="*/ 31 h 35"/>
                  <a:gd name="T4" fmla="*/ 12 w 24"/>
                  <a:gd name="T5" fmla="*/ 34 h 35"/>
                  <a:gd name="T6" fmla="*/ 21 w 24"/>
                  <a:gd name="T7" fmla="*/ 35 h 35"/>
                  <a:gd name="T8" fmla="*/ 24 w 24"/>
                  <a:gd name="T9" fmla="*/ 29 h 35"/>
                  <a:gd name="T10" fmla="*/ 23 w 24"/>
                  <a:gd name="T11" fmla="*/ 21 h 35"/>
                  <a:gd name="T12" fmla="*/ 18 w 24"/>
                  <a:gd name="T13" fmla="*/ 14 h 35"/>
                  <a:gd name="T14" fmla="*/ 9 w 24"/>
                  <a:gd name="T15" fmla="*/ 8 h 35"/>
                  <a:gd name="T16" fmla="*/ 0 w 24"/>
                  <a:gd name="T17" fmla="*/ 0 h 35"/>
                  <a:gd name="T18" fmla="*/ 4 w 24"/>
                  <a:gd name="T19" fmla="*/ 28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35"/>
                  <a:gd name="T32" fmla="*/ 24 w 24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35">
                    <a:moveTo>
                      <a:pt x="4" y="28"/>
                    </a:moveTo>
                    <a:lnTo>
                      <a:pt x="7" y="31"/>
                    </a:lnTo>
                    <a:lnTo>
                      <a:pt x="12" y="34"/>
                    </a:lnTo>
                    <a:lnTo>
                      <a:pt x="21" y="35"/>
                    </a:lnTo>
                    <a:lnTo>
                      <a:pt x="24" y="29"/>
                    </a:lnTo>
                    <a:lnTo>
                      <a:pt x="23" y="21"/>
                    </a:lnTo>
                    <a:lnTo>
                      <a:pt x="18" y="14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4" y="2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6" name="Freeform 1565"/>
              <p:cNvSpPr>
                <a:spLocks/>
              </p:cNvSpPr>
              <p:nvPr/>
            </p:nvSpPr>
            <p:spPr bwMode="auto">
              <a:xfrm>
                <a:off x="5472" y="4181"/>
                <a:ext cx="88" cy="48"/>
              </a:xfrm>
              <a:custGeom>
                <a:avLst/>
                <a:gdLst>
                  <a:gd name="T0" fmla="*/ 0 w 88"/>
                  <a:gd name="T1" fmla="*/ 14 h 48"/>
                  <a:gd name="T2" fmla="*/ 0 w 88"/>
                  <a:gd name="T3" fmla="*/ 48 h 48"/>
                  <a:gd name="T4" fmla="*/ 40 w 88"/>
                  <a:gd name="T5" fmla="*/ 38 h 48"/>
                  <a:gd name="T6" fmla="*/ 62 w 88"/>
                  <a:gd name="T7" fmla="*/ 32 h 48"/>
                  <a:gd name="T8" fmla="*/ 78 w 88"/>
                  <a:gd name="T9" fmla="*/ 24 h 48"/>
                  <a:gd name="T10" fmla="*/ 88 w 88"/>
                  <a:gd name="T11" fmla="*/ 15 h 48"/>
                  <a:gd name="T12" fmla="*/ 88 w 88"/>
                  <a:gd name="T13" fmla="*/ 9 h 48"/>
                  <a:gd name="T14" fmla="*/ 86 w 88"/>
                  <a:gd name="T15" fmla="*/ 4 h 48"/>
                  <a:gd name="T16" fmla="*/ 74 w 88"/>
                  <a:gd name="T17" fmla="*/ 6 h 48"/>
                  <a:gd name="T18" fmla="*/ 60 w 88"/>
                  <a:gd name="T19" fmla="*/ 12 h 48"/>
                  <a:gd name="T20" fmla="*/ 40 w 88"/>
                  <a:gd name="T21" fmla="*/ 23 h 48"/>
                  <a:gd name="T22" fmla="*/ 38 w 88"/>
                  <a:gd name="T23" fmla="*/ 0 h 48"/>
                  <a:gd name="T24" fmla="*/ 14 w 88"/>
                  <a:gd name="T25" fmla="*/ 9 h 48"/>
                  <a:gd name="T26" fmla="*/ 0 w 88"/>
                  <a:gd name="T27" fmla="*/ 14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48"/>
                  <a:gd name="T44" fmla="*/ 88 w 88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48">
                    <a:moveTo>
                      <a:pt x="0" y="14"/>
                    </a:moveTo>
                    <a:lnTo>
                      <a:pt x="0" y="48"/>
                    </a:lnTo>
                    <a:lnTo>
                      <a:pt x="40" y="38"/>
                    </a:lnTo>
                    <a:lnTo>
                      <a:pt x="62" y="32"/>
                    </a:lnTo>
                    <a:lnTo>
                      <a:pt x="78" y="24"/>
                    </a:lnTo>
                    <a:lnTo>
                      <a:pt x="88" y="15"/>
                    </a:lnTo>
                    <a:lnTo>
                      <a:pt x="88" y="9"/>
                    </a:lnTo>
                    <a:lnTo>
                      <a:pt x="86" y="4"/>
                    </a:lnTo>
                    <a:lnTo>
                      <a:pt x="74" y="6"/>
                    </a:lnTo>
                    <a:lnTo>
                      <a:pt x="60" y="12"/>
                    </a:lnTo>
                    <a:lnTo>
                      <a:pt x="40" y="23"/>
                    </a:lnTo>
                    <a:lnTo>
                      <a:pt x="38" y="0"/>
                    </a:lnTo>
                    <a:lnTo>
                      <a:pt x="14" y="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7" name="Freeform 1566"/>
              <p:cNvSpPr>
                <a:spLocks/>
              </p:cNvSpPr>
              <p:nvPr/>
            </p:nvSpPr>
            <p:spPr bwMode="auto">
              <a:xfrm>
                <a:off x="5472" y="4181"/>
                <a:ext cx="88" cy="48"/>
              </a:xfrm>
              <a:custGeom>
                <a:avLst/>
                <a:gdLst>
                  <a:gd name="T0" fmla="*/ 0 w 88"/>
                  <a:gd name="T1" fmla="*/ 14 h 48"/>
                  <a:gd name="T2" fmla="*/ 0 w 88"/>
                  <a:gd name="T3" fmla="*/ 48 h 48"/>
                  <a:gd name="T4" fmla="*/ 40 w 88"/>
                  <a:gd name="T5" fmla="*/ 38 h 48"/>
                  <a:gd name="T6" fmla="*/ 62 w 88"/>
                  <a:gd name="T7" fmla="*/ 32 h 48"/>
                  <a:gd name="T8" fmla="*/ 78 w 88"/>
                  <a:gd name="T9" fmla="*/ 24 h 48"/>
                  <a:gd name="T10" fmla="*/ 88 w 88"/>
                  <a:gd name="T11" fmla="*/ 15 h 48"/>
                  <a:gd name="T12" fmla="*/ 88 w 88"/>
                  <a:gd name="T13" fmla="*/ 9 h 48"/>
                  <a:gd name="T14" fmla="*/ 86 w 88"/>
                  <a:gd name="T15" fmla="*/ 4 h 48"/>
                  <a:gd name="T16" fmla="*/ 74 w 88"/>
                  <a:gd name="T17" fmla="*/ 6 h 48"/>
                  <a:gd name="T18" fmla="*/ 60 w 88"/>
                  <a:gd name="T19" fmla="*/ 12 h 48"/>
                  <a:gd name="T20" fmla="*/ 40 w 88"/>
                  <a:gd name="T21" fmla="*/ 23 h 48"/>
                  <a:gd name="T22" fmla="*/ 38 w 88"/>
                  <a:gd name="T23" fmla="*/ 0 h 48"/>
                  <a:gd name="T24" fmla="*/ 14 w 88"/>
                  <a:gd name="T25" fmla="*/ 9 h 48"/>
                  <a:gd name="T26" fmla="*/ 0 w 88"/>
                  <a:gd name="T27" fmla="*/ 14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48"/>
                  <a:gd name="T44" fmla="*/ 88 w 88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48">
                    <a:moveTo>
                      <a:pt x="0" y="14"/>
                    </a:moveTo>
                    <a:lnTo>
                      <a:pt x="0" y="48"/>
                    </a:lnTo>
                    <a:lnTo>
                      <a:pt x="40" y="38"/>
                    </a:lnTo>
                    <a:lnTo>
                      <a:pt x="62" y="32"/>
                    </a:lnTo>
                    <a:lnTo>
                      <a:pt x="78" y="24"/>
                    </a:lnTo>
                    <a:lnTo>
                      <a:pt x="88" y="15"/>
                    </a:lnTo>
                    <a:lnTo>
                      <a:pt x="88" y="9"/>
                    </a:lnTo>
                    <a:lnTo>
                      <a:pt x="86" y="4"/>
                    </a:lnTo>
                    <a:lnTo>
                      <a:pt x="74" y="6"/>
                    </a:lnTo>
                    <a:lnTo>
                      <a:pt x="60" y="12"/>
                    </a:lnTo>
                    <a:lnTo>
                      <a:pt x="40" y="23"/>
                    </a:lnTo>
                    <a:lnTo>
                      <a:pt x="38" y="0"/>
                    </a:lnTo>
                    <a:lnTo>
                      <a:pt x="14" y="9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8" name="Freeform 1567"/>
              <p:cNvSpPr>
                <a:spLocks/>
              </p:cNvSpPr>
              <p:nvPr/>
            </p:nvSpPr>
            <p:spPr bwMode="auto">
              <a:xfrm>
                <a:off x="5472" y="4038"/>
                <a:ext cx="8" cy="23"/>
              </a:xfrm>
              <a:custGeom>
                <a:avLst/>
                <a:gdLst>
                  <a:gd name="T0" fmla="*/ 0 w 8"/>
                  <a:gd name="T1" fmla="*/ 0 h 23"/>
                  <a:gd name="T2" fmla="*/ 0 w 8"/>
                  <a:gd name="T3" fmla="*/ 20 h 23"/>
                  <a:gd name="T4" fmla="*/ 3 w 8"/>
                  <a:gd name="T5" fmla="*/ 23 h 23"/>
                  <a:gd name="T6" fmla="*/ 8 w 8"/>
                  <a:gd name="T7" fmla="*/ 8 h 23"/>
                  <a:gd name="T8" fmla="*/ 0 w 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3"/>
                  <a:gd name="T17" fmla="*/ 8 w 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3">
                    <a:moveTo>
                      <a:pt x="0" y="0"/>
                    </a:moveTo>
                    <a:lnTo>
                      <a:pt x="0" y="20"/>
                    </a:lnTo>
                    <a:lnTo>
                      <a:pt x="3" y="23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9" name="Freeform 1568"/>
              <p:cNvSpPr>
                <a:spLocks/>
              </p:cNvSpPr>
              <p:nvPr/>
            </p:nvSpPr>
            <p:spPr bwMode="auto">
              <a:xfrm>
                <a:off x="5472" y="4038"/>
                <a:ext cx="8" cy="23"/>
              </a:xfrm>
              <a:custGeom>
                <a:avLst/>
                <a:gdLst>
                  <a:gd name="T0" fmla="*/ 0 w 8"/>
                  <a:gd name="T1" fmla="*/ 0 h 23"/>
                  <a:gd name="T2" fmla="*/ 0 w 8"/>
                  <a:gd name="T3" fmla="*/ 20 h 23"/>
                  <a:gd name="T4" fmla="*/ 3 w 8"/>
                  <a:gd name="T5" fmla="*/ 23 h 23"/>
                  <a:gd name="T6" fmla="*/ 8 w 8"/>
                  <a:gd name="T7" fmla="*/ 8 h 23"/>
                  <a:gd name="T8" fmla="*/ 0 w 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3"/>
                  <a:gd name="T17" fmla="*/ 8 w 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3">
                    <a:moveTo>
                      <a:pt x="0" y="0"/>
                    </a:moveTo>
                    <a:lnTo>
                      <a:pt x="0" y="20"/>
                    </a:lnTo>
                    <a:lnTo>
                      <a:pt x="3" y="23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0" name="Freeform 1569"/>
              <p:cNvSpPr>
                <a:spLocks/>
              </p:cNvSpPr>
              <p:nvPr/>
            </p:nvSpPr>
            <p:spPr bwMode="auto">
              <a:xfrm>
                <a:off x="5472" y="3909"/>
                <a:ext cx="14" cy="33"/>
              </a:xfrm>
              <a:custGeom>
                <a:avLst/>
                <a:gdLst>
                  <a:gd name="T0" fmla="*/ 0 w 14"/>
                  <a:gd name="T1" fmla="*/ 9 h 33"/>
                  <a:gd name="T2" fmla="*/ 0 w 14"/>
                  <a:gd name="T3" fmla="*/ 29 h 33"/>
                  <a:gd name="T4" fmla="*/ 5 w 14"/>
                  <a:gd name="T5" fmla="*/ 33 h 33"/>
                  <a:gd name="T6" fmla="*/ 9 w 14"/>
                  <a:gd name="T7" fmla="*/ 29 h 33"/>
                  <a:gd name="T8" fmla="*/ 14 w 14"/>
                  <a:gd name="T9" fmla="*/ 17 h 33"/>
                  <a:gd name="T10" fmla="*/ 14 w 14"/>
                  <a:gd name="T11" fmla="*/ 3 h 33"/>
                  <a:gd name="T12" fmla="*/ 11 w 14"/>
                  <a:gd name="T13" fmla="*/ 0 h 33"/>
                  <a:gd name="T14" fmla="*/ 8 w 14"/>
                  <a:gd name="T15" fmla="*/ 1 h 33"/>
                  <a:gd name="T16" fmla="*/ 2 w 14"/>
                  <a:gd name="T17" fmla="*/ 7 h 33"/>
                  <a:gd name="T18" fmla="*/ 0 w 14"/>
                  <a:gd name="T19" fmla="*/ 9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33"/>
                  <a:gd name="T32" fmla="*/ 14 w 14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33">
                    <a:moveTo>
                      <a:pt x="0" y="9"/>
                    </a:moveTo>
                    <a:lnTo>
                      <a:pt x="0" y="29"/>
                    </a:lnTo>
                    <a:lnTo>
                      <a:pt x="5" y="33"/>
                    </a:lnTo>
                    <a:lnTo>
                      <a:pt x="9" y="29"/>
                    </a:lnTo>
                    <a:lnTo>
                      <a:pt x="14" y="1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2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1" name="Freeform 1570"/>
              <p:cNvSpPr>
                <a:spLocks/>
              </p:cNvSpPr>
              <p:nvPr/>
            </p:nvSpPr>
            <p:spPr bwMode="auto">
              <a:xfrm>
                <a:off x="5472" y="3909"/>
                <a:ext cx="14" cy="33"/>
              </a:xfrm>
              <a:custGeom>
                <a:avLst/>
                <a:gdLst>
                  <a:gd name="T0" fmla="*/ 0 w 14"/>
                  <a:gd name="T1" fmla="*/ 9 h 33"/>
                  <a:gd name="T2" fmla="*/ 0 w 14"/>
                  <a:gd name="T3" fmla="*/ 29 h 33"/>
                  <a:gd name="T4" fmla="*/ 5 w 14"/>
                  <a:gd name="T5" fmla="*/ 33 h 33"/>
                  <a:gd name="T6" fmla="*/ 9 w 14"/>
                  <a:gd name="T7" fmla="*/ 29 h 33"/>
                  <a:gd name="T8" fmla="*/ 14 w 14"/>
                  <a:gd name="T9" fmla="*/ 17 h 33"/>
                  <a:gd name="T10" fmla="*/ 14 w 14"/>
                  <a:gd name="T11" fmla="*/ 3 h 33"/>
                  <a:gd name="T12" fmla="*/ 11 w 14"/>
                  <a:gd name="T13" fmla="*/ 0 h 33"/>
                  <a:gd name="T14" fmla="*/ 8 w 14"/>
                  <a:gd name="T15" fmla="*/ 1 h 33"/>
                  <a:gd name="T16" fmla="*/ 2 w 14"/>
                  <a:gd name="T17" fmla="*/ 7 h 33"/>
                  <a:gd name="T18" fmla="*/ 0 w 14"/>
                  <a:gd name="T19" fmla="*/ 9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33"/>
                  <a:gd name="T32" fmla="*/ 14 w 14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33">
                    <a:moveTo>
                      <a:pt x="0" y="9"/>
                    </a:moveTo>
                    <a:lnTo>
                      <a:pt x="0" y="29"/>
                    </a:lnTo>
                    <a:lnTo>
                      <a:pt x="5" y="33"/>
                    </a:lnTo>
                    <a:lnTo>
                      <a:pt x="9" y="29"/>
                    </a:lnTo>
                    <a:lnTo>
                      <a:pt x="14" y="1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2" y="7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2" name="Freeform 1571"/>
              <p:cNvSpPr>
                <a:spLocks/>
              </p:cNvSpPr>
              <p:nvPr/>
            </p:nvSpPr>
            <p:spPr bwMode="auto">
              <a:xfrm>
                <a:off x="5472" y="3639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11 h 11"/>
                  <a:gd name="T4" fmla="*/ 5 w 5"/>
                  <a:gd name="T5" fmla="*/ 5 h 11"/>
                  <a:gd name="T6" fmla="*/ 0 w 5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1"/>
                  <a:gd name="T14" fmla="*/ 5 w 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1">
                    <a:moveTo>
                      <a:pt x="0" y="0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3" name="Freeform 1572"/>
              <p:cNvSpPr>
                <a:spLocks/>
              </p:cNvSpPr>
              <p:nvPr/>
            </p:nvSpPr>
            <p:spPr bwMode="auto">
              <a:xfrm>
                <a:off x="5472" y="3639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11 h 11"/>
                  <a:gd name="T4" fmla="*/ 5 w 5"/>
                  <a:gd name="T5" fmla="*/ 5 h 11"/>
                  <a:gd name="T6" fmla="*/ 0 w 5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1"/>
                  <a:gd name="T14" fmla="*/ 5 w 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1">
                    <a:moveTo>
                      <a:pt x="0" y="0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4" name="Freeform 1573"/>
              <p:cNvSpPr>
                <a:spLocks/>
              </p:cNvSpPr>
              <p:nvPr/>
            </p:nvSpPr>
            <p:spPr bwMode="auto">
              <a:xfrm>
                <a:off x="5494" y="3981"/>
                <a:ext cx="23" cy="12"/>
              </a:xfrm>
              <a:custGeom>
                <a:avLst/>
                <a:gdLst>
                  <a:gd name="T0" fmla="*/ 10 w 23"/>
                  <a:gd name="T1" fmla="*/ 0 h 12"/>
                  <a:gd name="T2" fmla="*/ 0 w 23"/>
                  <a:gd name="T3" fmla="*/ 0 h 12"/>
                  <a:gd name="T4" fmla="*/ 1 w 23"/>
                  <a:gd name="T5" fmla="*/ 12 h 12"/>
                  <a:gd name="T6" fmla="*/ 10 w 23"/>
                  <a:gd name="T7" fmla="*/ 11 h 12"/>
                  <a:gd name="T8" fmla="*/ 20 w 23"/>
                  <a:gd name="T9" fmla="*/ 8 h 12"/>
                  <a:gd name="T10" fmla="*/ 23 w 23"/>
                  <a:gd name="T11" fmla="*/ 3 h 12"/>
                  <a:gd name="T12" fmla="*/ 18 w 23"/>
                  <a:gd name="T13" fmla="*/ 0 h 12"/>
                  <a:gd name="T14" fmla="*/ 10 w 23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2"/>
                  <a:gd name="T26" fmla="*/ 23 w 23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2">
                    <a:moveTo>
                      <a:pt x="10" y="0"/>
                    </a:moveTo>
                    <a:lnTo>
                      <a:pt x="0" y="0"/>
                    </a:lnTo>
                    <a:lnTo>
                      <a:pt x="1" y="12"/>
                    </a:lnTo>
                    <a:lnTo>
                      <a:pt x="10" y="11"/>
                    </a:lnTo>
                    <a:lnTo>
                      <a:pt x="20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5" name="Freeform 1574"/>
              <p:cNvSpPr>
                <a:spLocks/>
              </p:cNvSpPr>
              <p:nvPr/>
            </p:nvSpPr>
            <p:spPr bwMode="auto">
              <a:xfrm>
                <a:off x="5494" y="3981"/>
                <a:ext cx="23" cy="12"/>
              </a:xfrm>
              <a:custGeom>
                <a:avLst/>
                <a:gdLst>
                  <a:gd name="T0" fmla="*/ 10 w 23"/>
                  <a:gd name="T1" fmla="*/ 0 h 12"/>
                  <a:gd name="T2" fmla="*/ 0 w 23"/>
                  <a:gd name="T3" fmla="*/ 0 h 12"/>
                  <a:gd name="T4" fmla="*/ 1 w 23"/>
                  <a:gd name="T5" fmla="*/ 12 h 12"/>
                  <a:gd name="T6" fmla="*/ 10 w 23"/>
                  <a:gd name="T7" fmla="*/ 11 h 12"/>
                  <a:gd name="T8" fmla="*/ 20 w 23"/>
                  <a:gd name="T9" fmla="*/ 8 h 12"/>
                  <a:gd name="T10" fmla="*/ 23 w 23"/>
                  <a:gd name="T11" fmla="*/ 3 h 12"/>
                  <a:gd name="T12" fmla="*/ 18 w 23"/>
                  <a:gd name="T13" fmla="*/ 0 h 12"/>
                  <a:gd name="T14" fmla="*/ 10 w 23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2"/>
                  <a:gd name="T26" fmla="*/ 23 w 23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2">
                    <a:moveTo>
                      <a:pt x="10" y="0"/>
                    </a:moveTo>
                    <a:lnTo>
                      <a:pt x="0" y="0"/>
                    </a:lnTo>
                    <a:lnTo>
                      <a:pt x="1" y="12"/>
                    </a:lnTo>
                    <a:lnTo>
                      <a:pt x="10" y="11"/>
                    </a:lnTo>
                    <a:lnTo>
                      <a:pt x="20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6" name="Freeform 1575"/>
              <p:cNvSpPr>
                <a:spLocks/>
              </p:cNvSpPr>
              <p:nvPr/>
            </p:nvSpPr>
            <p:spPr bwMode="auto">
              <a:xfrm>
                <a:off x="5434" y="3612"/>
                <a:ext cx="38" cy="91"/>
              </a:xfrm>
              <a:custGeom>
                <a:avLst/>
                <a:gdLst>
                  <a:gd name="T0" fmla="*/ 38 w 38"/>
                  <a:gd name="T1" fmla="*/ 38 h 91"/>
                  <a:gd name="T2" fmla="*/ 38 w 38"/>
                  <a:gd name="T3" fmla="*/ 27 h 91"/>
                  <a:gd name="T4" fmla="*/ 15 w 38"/>
                  <a:gd name="T5" fmla="*/ 0 h 91"/>
                  <a:gd name="T6" fmla="*/ 0 w 38"/>
                  <a:gd name="T7" fmla="*/ 11 h 91"/>
                  <a:gd name="T8" fmla="*/ 0 w 38"/>
                  <a:gd name="T9" fmla="*/ 89 h 91"/>
                  <a:gd name="T10" fmla="*/ 7 w 38"/>
                  <a:gd name="T11" fmla="*/ 89 h 91"/>
                  <a:gd name="T12" fmla="*/ 20 w 38"/>
                  <a:gd name="T13" fmla="*/ 91 h 91"/>
                  <a:gd name="T14" fmla="*/ 21 w 38"/>
                  <a:gd name="T15" fmla="*/ 75 h 91"/>
                  <a:gd name="T16" fmla="*/ 23 w 38"/>
                  <a:gd name="T17" fmla="*/ 64 h 91"/>
                  <a:gd name="T18" fmla="*/ 38 w 38"/>
                  <a:gd name="T19" fmla="*/ 38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91"/>
                  <a:gd name="T32" fmla="*/ 38 w 38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91">
                    <a:moveTo>
                      <a:pt x="38" y="38"/>
                    </a:moveTo>
                    <a:lnTo>
                      <a:pt x="38" y="27"/>
                    </a:lnTo>
                    <a:lnTo>
                      <a:pt x="15" y="0"/>
                    </a:lnTo>
                    <a:lnTo>
                      <a:pt x="0" y="11"/>
                    </a:lnTo>
                    <a:lnTo>
                      <a:pt x="0" y="89"/>
                    </a:lnTo>
                    <a:lnTo>
                      <a:pt x="7" y="89"/>
                    </a:lnTo>
                    <a:lnTo>
                      <a:pt x="20" y="91"/>
                    </a:lnTo>
                    <a:lnTo>
                      <a:pt x="21" y="75"/>
                    </a:lnTo>
                    <a:lnTo>
                      <a:pt x="23" y="64"/>
                    </a:lnTo>
                    <a:lnTo>
                      <a:pt x="38" y="3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7" name="Freeform 1576"/>
              <p:cNvSpPr>
                <a:spLocks/>
              </p:cNvSpPr>
              <p:nvPr/>
            </p:nvSpPr>
            <p:spPr bwMode="auto">
              <a:xfrm>
                <a:off x="5434" y="3612"/>
                <a:ext cx="38" cy="91"/>
              </a:xfrm>
              <a:custGeom>
                <a:avLst/>
                <a:gdLst>
                  <a:gd name="T0" fmla="*/ 38 w 38"/>
                  <a:gd name="T1" fmla="*/ 38 h 91"/>
                  <a:gd name="T2" fmla="*/ 38 w 38"/>
                  <a:gd name="T3" fmla="*/ 27 h 91"/>
                  <a:gd name="T4" fmla="*/ 15 w 38"/>
                  <a:gd name="T5" fmla="*/ 0 h 91"/>
                  <a:gd name="T6" fmla="*/ 0 w 38"/>
                  <a:gd name="T7" fmla="*/ 11 h 91"/>
                  <a:gd name="T8" fmla="*/ 0 w 38"/>
                  <a:gd name="T9" fmla="*/ 89 h 91"/>
                  <a:gd name="T10" fmla="*/ 7 w 38"/>
                  <a:gd name="T11" fmla="*/ 89 h 91"/>
                  <a:gd name="T12" fmla="*/ 20 w 38"/>
                  <a:gd name="T13" fmla="*/ 91 h 91"/>
                  <a:gd name="T14" fmla="*/ 21 w 38"/>
                  <a:gd name="T15" fmla="*/ 75 h 91"/>
                  <a:gd name="T16" fmla="*/ 23 w 38"/>
                  <a:gd name="T17" fmla="*/ 64 h 91"/>
                  <a:gd name="T18" fmla="*/ 38 w 38"/>
                  <a:gd name="T19" fmla="*/ 38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91"/>
                  <a:gd name="T32" fmla="*/ 38 w 38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91">
                    <a:moveTo>
                      <a:pt x="38" y="38"/>
                    </a:moveTo>
                    <a:lnTo>
                      <a:pt x="38" y="27"/>
                    </a:lnTo>
                    <a:lnTo>
                      <a:pt x="15" y="0"/>
                    </a:lnTo>
                    <a:lnTo>
                      <a:pt x="0" y="11"/>
                    </a:lnTo>
                    <a:lnTo>
                      <a:pt x="0" y="89"/>
                    </a:lnTo>
                    <a:lnTo>
                      <a:pt x="7" y="89"/>
                    </a:lnTo>
                    <a:lnTo>
                      <a:pt x="20" y="91"/>
                    </a:lnTo>
                    <a:lnTo>
                      <a:pt x="21" y="75"/>
                    </a:lnTo>
                    <a:lnTo>
                      <a:pt x="23" y="64"/>
                    </a:lnTo>
                    <a:lnTo>
                      <a:pt x="38" y="3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8" name="Freeform 1577"/>
              <p:cNvSpPr>
                <a:spLocks/>
              </p:cNvSpPr>
              <p:nvPr/>
            </p:nvSpPr>
            <p:spPr bwMode="auto">
              <a:xfrm>
                <a:off x="5469" y="3918"/>
                <a:ext cx="3" cy="20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0 h 20"/>
                  <a:gd name="T4" fmla="*/ 0 w 3"/>
                  <a:gd name="T5" fmla="*/ 8 h 20"/>
                  <a:gd name="T6" fmla="*/ 3 w 3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0"/>
                  <a:gd name="T14" fmla="*/ 3 w 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0">
                    <a:moveTo>
                      <a:pt x="3" y="2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9" name="Freeform 1578"/>
              <p:cNvSpPr>
                <a:spLocks/>
              </p:cNvSpPr>
              <p:nvPr/>
            </p:nvSpPr>
            <p:spPr bwMode="auto">
              <a:xfrm>
                <a:off x="5469" y="3918"/>
                <a:ext cx="3" cy="20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0 h 20"/>
                  <a:gd name="T4" fmla="*/ 0 w 3"/>
                  <a:gd name="T5" fmla="*/ 8 h 20"/>
                  <a:gd name="T6" fmla="*/ 3 w 3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0"/>
                  <a:gd name="T14" fmla="*/ 3 w 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0">
                    <a:moveTo>
                      <a:pt x="3" y="2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3" y="2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0" name="Freeform 1579"/>
              <p:cNvSpPr>
                <a:spLocks/>
              </p:cNvSpPr>
              <p:nvPr/>
            </p:nvSpPr>
            <p:spPr bwMode="auto">
              <a:xfrm>
                <a:off x="5464" y="4036"/>
                <a:ext cx="8" cy="22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2 h 22"/>
                  <a:gd name="T4" fmla="*/ 6 w 8"/>
                  <a:gd name="T5" fmla="*/ 0 h 22"/>
                  <a:gd name="T6" fmla="*/ 2 w 8"/>
                  <a:gd name="T7" fmla="*/ 6 h 22"/>
                  <a:gd name="T8" fmla="*/ 0 w 8"/>
                  <a:gd name="T9" fmla="*/ 14 h 22"/>
                  <a:gd name="T10" fmla="*/ 8 w 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2"/>
                  <a:gd name="T20" fmla="*/ 8 w 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2">
                    <a:moveTo>
                      <a:pt x="8" y="2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1" name="Freeform 1580"/>
              <p:cNvSpPr>
                <a:spLocks/>
              </p:cNvSpPr>
              <p:nvPr/>
            </p:nvSpPr>
            <p:spPr bwMode="auto">
              <a:xfrm>
                <a:off x="5464" y="4036"/>
                <a:ext cx="8" cy="22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2 h 22"/>
                  <a:gd name="T4" fmla="*/ 6 w 8"/>
                  <a:gd name="T5" fmla="*/ 0 h 22"/>
                  <a:gd name="T6" fmla="*/ 2 w 8"/>
                  <a:gd name="T7" fmla="*/ 6 h 22"/>
                  <a:gd name="T8" fmla="*/ 0 w 8"/>
                  <a:gd name="T9" fmla="*/ 14 h 22"/>
                  <a:gd name="T10" fmla="*/ 8 w 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2"/>
                  <a:gd name="T20" fmla="*/ 8 w 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2">
                    <a:moveTo>
                      <a:pt x="8" y="2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2" name="Freeform 1581"/>
              <p:cNvSpPr>
                <a:spLocks/>
              </p:cNvSpPr>
              <p:nvPr/>
            </p:nvSpPr>
            <p:spPr bwMode="auto">
              <a:xfrm>
                <a:off x="5434" y="4195"/>
                <a:ext cx="38" cy="43"/>
              </a:xfrm>
              <a:custGeom>
                <a:avLst/>
                <a:gdLst>
                  <a:gd name="T0" fmla="*/ 38 w 38"/>
                  <a:gd name="T1" fmla="*/ 34 h 43"/>
                  <a:gd name="T2" fmla="*/ 38 w 38"/>
                  <a:gd name="T3" fmla="*/ 0 h 43"/>
                  <a:gd name="T4" fmla="*/ 23 w 38"/>
                  <a:gd name="T5" fmla="*/ 3 h 43"/>
                  <a:gd name="T6" fmla="*/ 0 w 38"/>
                  <a:gd name="T7" fmla="*/ 7 h 43"/>
                  <a:gd name="T8" fmla="*/ 0 w 38"/>
                  <a:gd name="T9" fmla="*/ 43 h 43"/>
                  <a:gd name="T10" fmla="*/ 30 w 38"/>
                  <a:gd name="T11" fmla="*/ 35 h 43"/>
                  <a:gd name="T12" fmla="*/ 38 w 38"/>
                  <a:gd name="T13" fmla="*/ 34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38" y="34"/>
                    </a:moveTo>
                    <a:lnTo>
                      <a:pt x="38" y="0"/>
                    </a:lnTo>
                    <a:lnTo>
                      <a:pt x="23" y="3"/>
                    </a:lnTo>
                    <a:lnTo>
                      <a:pt x="0" y="7"/>
                    </a:lnTo>
                    <a:lnTo>
                      <a:pt x="0" y="43"/>
                    </a:lnTo>
                    <a:lnTo>
                      <a:pt x="30" y="35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3" name="Freeform 1582"/>
              <p:cNvSpPr>
                <a:spLocks/>
              </p:cNvSpPr>
              <p:nvPr/>
            </p:nvSpPr>
            <p:spPr bwMode="auto">
              <a:xfrm>
                <a:off x="5434" y="4195"/>
                <a:ext cx="38" cy="43"/>
              </a:xfrm>
              <a:custGeom>
                <a:avLst/>
                <a:gdLst>
                  <a:gd name="T0" fmla="*/ 38 w 38"/>
                  <a:gd name="T1" fmla="*/ 34 h 43"/>
                  <a:gd name="T2" fmla="*/ 38 w 38"/>
                  <a:gd name="T3" fmla="*/ 0 h 43"/>
                  <a:gd name="T4" fmla="*/ 23 w 38"/>
                  <a:gd name="T5" fmla="*/ 3 h 43"/>
                  <a:gd name="T6" fmla="*/ 0 w 38"/>
                  <a:gd name="T7" fmla="*/ 7 h 43"/>
                  <a:gd name="T8" fmla="*/ 0 w 38"/>
                  <a:gd name="T9" fmla="*/ 43 h 43"/>
                  <a:gd name="T10" fmla="*/ 30 w 38"/>
                  <a:gd name="T11" fmla="*/ 35 h 43"/>
                  <a:gd name="T12" fmla="*/ 38 w 38"/>
                  <a:gd name="T13" fmla="*/ 34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38" y="34"/>
                    </a:moveTo>
                    <a:lnTo>
                      <a:pt x="38" y="0"/>
                    </a:lnTo>
                    <a:lnTo>
                      <a:pt x="23" y="3"/>
                    </a:lnTo>
                    <a:lnTo>
                      <a:pt x="0" y="7"/>
                    </a:lnTo>
                    <a:lnTo>
                      <a:pt x="0" y="43"/>
                    </a:lnTo>
                    <a:lnTo>
                      <a:pt x="30" y="35"/>
                    </a:lnTo>
                    <a:lnTo>
                      <a:pt x="38" y="34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4" name="Freeform 1583"/>
              <p:cNvSpPr>
                <a:spLocks/>
              </p:cNvSpPr>
              <p:nvPr/>
            </p:nvSpPr>
            <p:spPr bwMode="auto">
              <a:xfrm>
                <a:off x="5434" y="3996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11 h 11"/>
                  <a:gd name="T8" fmla="*/ 6 w 6"/>
                  <a:gd name="T9" fmla="*/ 6 h 11"/>
                  <a:gd name="T10" fmla="*/ 6 w 6"/>
                  <a:gd name="T11" fmla="*/ 5 h 11"/>
                  <a:gd name="T12" fmla="*/ 6 w 6"/>
                  <a:gd name="T13" fmla="*/ 2 h 11"/>
                  <a:gd name="T14" fmla="*/ 3 w 6"/>
                  <a:gd name="T15" fmla="*/ 0 h 11"/>
                  <a:gd name="T16" fmla="*/ 0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0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5" name="Freeform 1584"/>
              <p:cNvSpPr>
                <a:spLocks/>
              </p:cNvSpPr>
              <p:nvPr/>
            </p:nvSpPr>
            <p:spPr bwMode="auto">
              <a:xfrm>
                <a:off x="5434" y="3996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11 h 11"/>
                  <a:gd name="T8" fmla="*/ 6 w 6"/>
                  <a:gd name="T9" fmla="*/ 6 h 11"/>
                  <a:gd name="T10" fmla="*/ 6 w 6"/>
                  <a:gd name="T11" fmla="*/ 5 h 11"/>
                  <a:gd name="T12" fmla="*/ 6 w 6"/>
                  <a:gd name="T13" fmla="*/ 2 h 11"/>
                  <a:gd name="T14" fmla="*/ 3 w 6"/>
                  <a:gd name="T15" fmla="*/ 0 h 11"/>
                  <a:gd name="T16" fmla="*/ 0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0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6" name="Freeform 1585"/>
              <p:cNvSpPr>
                <a:spLocks/>
              </p:cNvSpPr>
              <p:nvPr/>
            </p:nvSpPr>
            <p:spPr bwMode="auto">
              <a:xfrm>
                <a:off x="5406" y="3623"/>
                <a:ext cx="28" cy="84"/>
              </a:xfrm>
              <a:custGeom>
                <a:avLst/>
                <a:gdLst>
                  <a:gd name="T0" fmla="*/ 28 w 28"/>
                  <a:gd name="T1" fmla="*/ 78 h 84"/>
                  <a:gd name="T2" fmla="*/ 28 w 28"/>
                  <a:gd name="T3" fmla="*/ 0 h 84"/>
                  <a:gd name="T4" fmla="*/ 6 w 28"/>
                  <a:gd name="T5" fmla="*/ 16 h 84"/>
                  <a:gd name="T6" fmla="*/ 18 w 28"/>
                  <a:gd name="T7" fmla="*/ 29 h 84"/>
                  <a:gd name="T8" fmla="*/ 0 w 28"/>
                  <a:gd name="T9" fmla="*/ 36 h 84"/>
                  <a:gd name="T10" fmla="*/ 0 w 28"/>
                  <a:gd name="T11" fmla="*/ 84 h 84"/>
                  <a:gd name="T12" fmla="*/ 18 w 28"/>
                  <a:gd name="T13" fmla="*/ 80 h 84"/>
                  <a:gd name="T14" fmla="*/ 28 w 28"/>
                  <a:gd name="T15" fmla="*/ 78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84"/>
                  <a:gd name="T26" fmla="*/ 28 w 28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84">
                    <a:moveTo>
                      <a:pt x="28" y="78"/>
                    </a:moveTo>
                    <a:lnTo>
                      <a:pt x="28" y="0"/>
                    </a:lnTo>
                    <a:lnTo>
                      <a:pt x="6" y="16"/>
                    </a:lnTo>
                    <a:lnTo>
                      <a:pt x="18" y="29"/>
                    </a:lnTo>
                    <a:lnTo>
                      <a:pt x="0" y="36"/>
                    </a:lnTo>
                    <a:lnTo>
                      <a:pt x="0" y="84"/>
                    </a:lnTo>
                    <a:lnTo>
                      <a:pt x="18" y="80"/>
                    </a:lnTo>
                    <a:lnTo>
                      <a:pt x="28" y="7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7" name="Freeform 1586"/>
              <p:cNvSpPr>
                <a:spLocks/>
              </p:cNvSpPr>
              <p:nvPr/>
            </p:nvSpPr>
            <p:spPr bwMode="auto">
              <a:xfrm>
                <a:off x="5406" y="3623"/>
                <a:ext cx="28" cy="84"/>
              </a:xfrm>
              <a:custGeom>
                <a:avLst/>
                <a:gdLst>
                  <a:gd name="T0" fmla="*/ 28 w 28"/>
                  <a:gd name="T1" fmla="*/ 78 h 84"/>
                  <a:gd name="T2" fmla="*/ 28 w 28"/>
                  <a:gd name="T3" fmla="*/ 0 h 84"/>
                  <a:gd name="T4" fmla="*/ 6 w 28"/>
                  <a:gd name="T5" fmla="*/ 16 h 84"/>
                  <a:gd name="T6" fmla="*/ 18 w 28"/>
                  <a:gd name="T7" fmla="*/ 29 h 84"/>
                  <a:gd name="T8" fmla="*/ 0 w 28"/>
                  <a:gd name="T9" fmla="*/ 36 h 84"/>
                  <a:gd name="T10" fmla="*/ 0 w 28"/>
                  <a:gd name="T11" fmla="*/ 84 h 84"/>
                  <a:gd name="T12" fmla="*/ 18 w 28"/>
                  <a:gd name="T13" fmla="*/ 80 h 84"/>
                  <a:gd name="T14" fmla="*/ 28 w 28"/>
                  <a:gd name="T15" fmla="*/ 78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84"/>
                  <a:gd name="T26" fmla="*/ 28 w 28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84">
                    <a:moveTo>
                      <a:pt x="28" y="78"/>
                    </a:moveTo>
                    <a:lnTo>
                      <a:pt x="28" y="0"/>
                    </a:lnTo>
                    <a:lnTo>
                      <a:pt x="6" y="16"/>
                    </a:lnTo>
                    <a:lnTo>
                      <a:pt x="18" y="29"/>
                    </a:lnTo>
                    <a:lnTo>
                      <a:pt x="0" y="36"/>
                    </a:lnTo>
                    <a:lnTo>
                      <a:pt x="0" y="84"/>
                    </a:lnTo>
                    <a:lnTo>
                      <a:pt x="18" y="80"/>
                    </a:lnTo>
                    <a:lnTo>
                      <a:pt x="28" y="7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8" name="Freeform 1587"/>
              <p:cNvSpPr>
                <a:spLocks/>
              </p:cNvSpPr>
              <p:nvPr/>
            </p:nvSpPr>
            <p:spPr bwMode="auto">
              <a:xfrm>
                <a:off x="5427" y="3996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7 w 7"/>
                  <a:gd name="T3" fmla="*/ 0 h 11"/>
                  <a:gd name="T4" fmla="*/ 5 w 7"/>
                  <a:gd name="T5" fmla="*/ 0 h 11"/>
                  <a:gd name="T6" fmla="*/ 2 w 7"/>
                  <a:gd name="T7" fmla="*/ 2 h 11"/>
                  <a:gd name="T8" fmla="*/ 0 w 7"/>
                  <a:gd name="T9" fmla="*/ 5 h 11"/>
                  <a:gd name="T10" fmla="*/ 0 w 7"/>
                  <a:gd name="T11" fmla="*/ 6 h 11"/>
                  <a:gd name="T12" fmla="*/ 2 w 7"/>
                  <a:gd name="T13" fmla="*/ 11 h 11"/>
                  <a:gd name="T14" fmla="*/ 5 w 7"/>
                  <a:gd name="T15" fmla="*/ 11 h 11"/>
                  <a:gd name="T16" fmla="*/ 7 w 7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1"/>
                  <a:gd name="T29" fmla="*/ 7 w 7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1">
                    <a:moveTo>
                      <a:pt x="7" y="1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9" name="Freeform 1588"/>
              <p:cNvSpPr>
                <a:spLocks/>
              </p:cNvSpPr>
              <p:nvPr/>
            </p:nvSpPr>
            <p:spPr bwMode="auto">
              <a:xfrm>
                <a:off x="5427" y="3996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7 w 7"/>
                  <a:gd name="T3" fmla="*/ 0 h 11"/>
                  <a:gd name="T4" fmla="*/ 5 w 7"/>
                  <a:gd name="T5" fmla="*/ 0 h 11"/>
                  <a:gd name="T6" fmla="*/ 2 w 7"/>
                  <a:gd name="T7" fmla="*/ 2 h 11"/>
                  <a:gd name="T8" fmla="*/ 0 w 7"/>
                  <a:gd name="T9" fmla="*/ 5 h 11"/>
                  <a:gd name="T10" fmla="*/ 0 w 7"/>
                  <a:gd name="T11" fmla="*/ 6 h 11"/>
                  <a:gd name="T12" fmla="*/ 2 w 7"/>
                  <a:gd name="T13" fmla="*/ 11 h 11"/>
                  <a:gd name="T14" fmla="*/ 5 w 7"/>
                  <a:gd name="T15" fmla="*/ 11 h 11"/>
                  <a:gd name="T16" fmla="*/ 7 w 7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1"/>
                  <a:gd name="T29" fmla="*/ 7 w 7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1">
                    <a:moveTo>
                      <a:pt x="7" y="1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0" name="Freeform 1589"/>
              <p:cNvSpPr>
                <a:spLocks/>
              </p:cNvSpPr>
              <p:nvPr/>
            </p:nvSpPr>
            <p:spPr bwMode="auto">
              <a:xfrm>
                <a:off x="5406" y="4202"/>
                <a:ext cx="28" cy="37"/>
              </a:xfrm>
              <a:custGeom>
                <a:avLst/>
                <a:gdLst>
                  <a:gd name="T0" fmla="*/ 28 w 28"/>
                  <a:gd name="T1" fmla="*/ 36 h 37"/>
                  <a:gd name="T2" fmla="*/ 28 w 28"/>
                  <a:gd name="T3" fmla="*/ 0 h 37"/>
                  <a:gd name="T4" fmla="*/ 20 w 28"/>
                  <a:gd name="T5" fmla="*/ 0 h 37"/>
                  <a:gd name="T6" fmla="*/ 0 w 28"/>
                  <a:gd name="T7" fmla="*/ 2 h 37"/>
                  <a:gd name="T8" fmla="*/ 0 w 28"/>
                  <a:gd name="T9" fmla="*/ 27 h 37"/>
                  <a:gd name="T10" fmla="*/ 6 w 28"/>
                  <a:gd name="T11" fmla="*/ 27 h 37"/>
                  <a:gd name="T12" fmla="*/ 15 w 28"/>
                  <a:gd name="T13" fmla="*/ 31 h 37"/>
                  <a:gd name="T14" fmla="*/ 23 w 28"/>
                  <a:gd name="T15" fmla="*/ 37 h 37"/>
                  <a:gd name="T16" fmla="*/ 28 w 28"/>
                  <a:gd name="T17" fmla="*/ 36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7"/>
                  <a:gd name="T29" fmla="*/ 28 w 28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7">
                    <a:moveTo>
                      <a:pt x="28" y="36"/>
                    </a:moveTo>
                    <a:lnTo>
                      <a:pt x="28" y="0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6" y="27"/>
                    </a:lnTo>
                    <a:lnTo>
                      <a:pt x="15" y="31"/>
                    </a:lnTo>
                    <a:lnTo>
                      <a:pt x="23" y="37"/>
                    </a:lnTo>
                    <a:lnTo>
                      <a:pt x="28" y="36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1" name="Freeform 1590"/>
              <p:cNvSpPr>
                <a:spLocks/>
              </p:cNvSpPr>
              <p:nvPr/>
            </p:nvSpPr>
            <p:spPr bwMode="auto">
              <a:xfrm>
                <a:off x="5406" y="4202"/>
                <a:ext cx="28" cy="37"/>
              </a:xfrm>
              <a:custGeom>
                <a:avLst/>
                <a:gdLst>
                  <a:gd name="T0" fmla="*/ 28 w 28"/>
                  <a:gd name="T1" fmla="*/ 36 h 37"/>
                  <a:gd name="T2" fmla="*/ 28 w 28"/>
                  <a:gd name="T3" fmla="*/ 0 h 37"/>
                  <a:gd name="T4" fmla="*/ 20 w 28"/>
                  <a:gd name="T5" fmla="*/ 0 h 37"/>
                  <a:gd name="T6" fmla="*/ 0 w 28"/>
                  <a:gd name="T7" fmla="*/ 2 h 37"/>
                  <a:gd name="T8" fmla="*/ 0 w 28"/>
                  <a:gd name="T9" fmla="*/ 27 h 37"/>
                  <a:gd name="T10" fmla="*/ 6 w 28"/>
                  <a:gd name="T11" fmla="*/ 27 h 37"/>
                  <a:gd name="T12" fmla="*/ 15 w 28"/>
                  <a:gd name="T13" fmla="*/ 31 h 37"/>
                  <a:gd name="T14" fmla="*/ 23 w 28"/>
                  <a:gd name="T15" fmla="*/ 37 h 37"/>
                  <a:gd name="T16" fmla="*/ 28 w 28"/>
                  <a:gd name="T17" fmla="*/ 36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7"/>
                  <a:gd name="T29" fmla="*/ 28 w 28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7">
                    <a:moveTo>
                      <a:pt x="28" y="36"/>
                    </a:moveTo>
                    <a:lnTo>
                      <a:pt x="28" y="0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0" y="27"/>
                    </a:lnTo>
                    <a:lnTo>
                      <a:pt x="6" y="27"/>
                    </a:lnTo>
                    <a:lnTo>
                      <a:pt x="15" y="31"/>
                    </a:lnTo>
                    <a:lnTo>
                      <a:pt x="23" y="37"/>
                    </a:lnTo>
                    <a:lnTo>
                      <a:pt x="28" y="36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2" name="Freeform 1591"/>
              <p:cNvSpPr>
                <a:spLocks/>
              </p:cNvSpPr>
              <p:nvPr/>
            </p:nvSpPr>
            <p:spPr bwMode="auto">
              <a:xfrm>
                <a:off x="5406" y="4084"/>
                <a:ext cx="9" cy="14"/>
              </a:xfrm>
              <a:custGeom>
                <a:avLst/>
                <a:gdLst>
                  <a:gd name="T0" fmla="*/ 0 w 9"/>
                  <a:gd name="T1" fmla="*/ 2 h 14"/>
                  <a:gd name="T2" fmla="*/ 0 w 9"/>
                  <a:gd name="T3" fmla="*/ 14 h 14"/>
                  <a:gd name="T4" fmla="*/ 3 w 9"/>
                  <a:gd name="T5" fmla="*/ 14 h 14"/>
                  <a:gd name="T6" fmla="*/ 9 w 9"/>
                  <a:gd name="T7" fmla="*/ 9 h 14"/>
                  <a:gd name="T8" fmla="*/ 3 w 9"/>
                  <a:gd name="T9" fmla="*/ 0 h 14"/>
                  <a:gd name="T10" fmla="*/ 0 w 9"/>
                  <a:gd name="T11" fmla="*/ 2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2"/>
                    </a:moveTo>
                    <a:lnTo>
                      <a:pt x="0" y="14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3" name="Freeform 1592"/>
              <p:cNvSpPr>
                <a:spLocks/>
              </p:cNvSpPr>
              <p:nvPr/>
            </p:nvSpPr>
            <p:spPr bwMode="auto">
              <a:xfrm>
                <a:off x="5406" y="4084"/>
                <a:ext cx="9" cy="14"/>
              </a:xfrm>
              <a:custGeom>
                <a:avLst/>
                <a:gdLst>
                  <a:gd name="T0" fmla="*/ 0 w 9"/>
                  <a:gd name="T1" fmla="*/ 2 h 14"/>
                  <a:gd name="T2" fmla="*/ 0 w 9"/>
                  <a:gd name="T3" fmla="*/ 14 h 14"/>
                  <a:gd name="T4" fmla="*/ 3 w 9"/>
                  <a:gd name="T5" fmla="*/ 14 h 14"/>
                  <a:gd name="T6" fmla="*/ 9 w 9"/>
                  <a:gd name="T7" fmla="*/ 9 h 14"/>
                  <a:gd name="T8" fmla="*/ 3 w 9"/>
                  <a:gd name="T9" fmla="*/ 0 h 14"/>
                  <a:gd name="T10" fmla="*/ 0 w 9"/>
                  <a:gd name="T11" fmla="*/ 2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4"/>
                  <a:gd name="T20" fmla="*/ 9 w 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4">
                    <a:moveTo>
                      <a:pt x="0" y="2"/>
                    </a:moveTo>
                    <a:lnTo>
                      <a:pt x="0" y="14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4" name="Freeform 1593"/>
              <p:cNvSpPr>
                <a:spLocks/>
              </p:cNvSpPr>
              <p:nvPr/>
            </p:nvSpPr>
            <p:spPr bwMode="auto">
              <a:xfrm>
                <a:off x="5406" y="3982"/>
                <a:ext cx="3" cy="25"/>
              </a:xfrm>
              <a:custGeom>
                <a:avLst/>
                <a:gdLst>
                  <a:gd name="T0" fmla="*/ 0 w 3"/>
                  <a:gd name="T1" fmla="*/ 2 h 25"/>
                  <a:gd name="T2" fmla="*/ 0 w 3"/>
                  <a:gd name="T3" fmla="*/ 25 h 25"/>
                  <a:gd name="T4" fmla="*/ 3 w 3"/>
                  <a:gd name="T5" fmla="*/ 16 h 25"/>
                  <a:gd name="T6" fmla="*/ 3 w 3"/>
                  <a:gd name="T7" fmla="*/ 0 h 25"/>
                  <a:gd name="T8" fmla="*/ 0 w 3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5"/>
                  <a:gd name="T17" fmla="*/ 3 w 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5">
                    <a:moveTo>
                      <a:pt x="0" y="2"/>
                    </a:moveTo>
                    <a:lnTo>
                      <a:pt x="0" y="25"/>
                    </a:lnTo>
                    <a:lnTo>
                      <a:pt x="3" y="16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5" name="Freeform 1594"/>
              <p:cNvSpPr>
                <a:spLocks/>
              </p:cNvSpPr>
              <p:nvPr/>
            </p:nvSpPr>
            <p:spPr bwMode="auto">
              <a:xfrm>
                <a:off x="5406" y="3982"/>
                <a:ext cx="3" cy="25"/>
              </a:xfrm>
              <a:custGeom>
                <a:avLst/>
                <a:gdLst>
                  <a:gd name="T0" fmla="*/ 0 w 3"/>
                  <a:gd name="T1" fmla="*/ 2 h 25"/>
                  <a:gd name="T2" fmla="*/ 0 w 3"/>
                  <a:gd name="T3" fmla="*/ 25 h 25"/>
                  <a:gd name="T4" fmla="*/ 3 w 3"/>
                  <a:gd name="T5" fmla="*/ 16 h 25"/>
                  <a:gd name="T6" fmla="*/ 3 w 3"/>
                  <a:gd name="T7" fmla="*/ 0 h 25"/>
                  <a:gd name="T8" fmla="*/ 0 w 3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5"/>
                  <a:gd name="T17" fmla="*/ 3 w 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5">
                    <a:moveTo>
                      <a:pt x="0" y="2"/>
                    </a:moveTo>
                    <a:lnTo>
                      <a:pt x="0" y="25"/>
                    </a:lnTo>
                    <a:lnTo>
                      <a:pt x="3" y="16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6" name="Freeform 1595"/>
              <p:cNvSpPr>
                <a:spLocks/>
              </p:cNvSpPr>
              <p:nvPr/>
            </p:nvSpPr>
            <p:spPr bwMode="auto">
              <a:xfrm>
                <a:off x="5406" y="3783"/>
                <a:ext cx="4" cy="30"/>
              </a:xfrm>
              <a:custGeom>
                <a:avLst/>
                <a:gdLst>
                  <a:gd name="T0" fmla="*/ 0 w 4"/>
                  <a:gd name="T1" fmla="*/ 0 h 30"/>
                  <a:gd name="T2" fmla="*/ 0 w 4"/>
                  <a:gd name="T3" fmla="*/ 30 h 30"/>
                  <a:gd name="T4" fmla="*/ 4 w 4"/>
                  <a:gd name="T5" fmla="*/ 20 h 30"/>
                  <a:gd name="T6" fmla="*/ 4 w 4"/>
                  <a:gd name="T7" fmla="*/ 12 h 30"/>
                  <a:gd name="T8" fmla="*/ 4 w 4"/>
                  <a:gd name="T9" fmla="*/ 3 h 30"/>
                  <a:gd name="T10" fmla="*/ 0 w 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0"/>
                  <a:gd name="T20" fmla="*/ 4 w 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0">
                    <a:moveTo>
                      <a:pt x="0" y="0"/>
                    </a:moveTo>
                    <a:lnTo>
                      <a:pt x="0" y="30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7" name="Freeform 1596"/>
              <p:cNvSpPr>
                <a:spLocks/>
              </p:cNvSpPr>
              <p:nvPr/>
            </p:nvSpPr>
            <p:spPr bwMode="auto">
              <a:xfrm>
                <a:off x="5406" y="3783"/>
                <a:ext cx="4" cy="30"/>
              </a:xfrm>
              <a:custGeom>
                <a:avLst/>
                <a:gdLst>
                  <a:gd name="T0" fmla="*/ 0 w 4"/>
                  <a:gd name="T1" fmla="*/ 0 h 30"/>
                  <a:gd name="T2" fmla="*/ 0 w 4"/>
                  <a:gd name="T3" fmla="*/ 30 h 30"/>
                  <a:gd name="T4" fmla="*/ 4 w 4"/>
                  <a:gd name="T5" fmla="*/ 20 h 30"/>
                  <a:gd name="T6" fmla="*/ 4 w 4"/>
                  <a:gd name="T7" fmla="*/ 12 h 30"/>
                  <a:gd name="T8" fmla="*/ 4 w 4"/>
                  <a:gd name="T9" fmla="*/ 3 h 30"/>
                  <a:gd name="T10" fmla="*/ 0 w 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0"/>
                  <a:gd name="T20" fmla="*/ 4 w 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0">
                    <a:moveTo>
                      <a:pt x="0" y="0"/>
                    </a:moveTo>
                    <a:lnTo>
                      <a:pt x="0" y="30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8" name="Freeform 1597"/>
              <p:cNvSpPr>
                <a:spLocks/>
              </p:cNvSpPr>
              <p:nvPr/>
            </p:nvSpPr>
            <p:spPr bwMode="auto">
              <a:xfrm>
                <a:off x="5374" y="3659"/>
                <a:ext cx="32" cy="53"/>
              </a:xfrm>
              <a:custGeom>
                <a:avLst/>
                <a:gdLst>
                  <a:gd name="T0" fmla="*/ 32 w 32"/>
                  <a:gd name="T1" fmla="*/ 48 h 53"/>
                  <a:gd name="T2" fmla="*/ 32 w 32"/>
                  <a:gd name="T3" fmla="*/ 0 h 53"/>
                  <a:gd name="T4" fmla="*/ 9 w 32"/>
                  <a:gd name="T5" fmla="*/ 11 h 53"/>
                  <a:gd name="T6" fmla="*/ 0 w 32"/>
                  <a:gd name="T7" fmla="*/ 8 h 53"/>
                  <a:gd name="T8" fmla="*/ 0 w 32"/>
                  <a:gd name="T9" fmla="*/ 53 h 53"/>
                  <a:gd name="T10" fmla="*/ 4 w 32"/>
                  <a:gd name="T11" fmla="*/ 51 h 53"/>
                  <a:gd name="T12" fmla="*/ 20 w 32"/>
                  <a:gd name="T13" fmla="*/ 51 h 53"/>
                  <a:gd name="T14" fmla="*/ 32 w 32"/>
                  <a:gd name="T15" fmla="*/ 48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32" y="48"/>
                    </a:moveTo>
                    <a:lnTo>
                      <a:pt x="32" y="0"/>
                    </a:lnTo>
                    <a:lnTo>
                      <a:pt x="9" y="11"/>
                    </a:lnTo>
                    <a:lnTo>
                      <a:pt x="0" y="8"/>
                    </a:lnTo>
                    <a:lnTo>
                      <a:pt x="0" y="53"/>
                    </a:lnTo>
                    <a:lnTo>
                      <a:pt x="4" y="51"/>
                    </a:lnTo>
                    <a:lnTo>
                      <a:pt x="20" y="51"/>
                    </a:lnTo>
                    <a:lnTo>
                      <a:pt x="32" y="4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9" name="Freeform 1598"/>
              <p:cNvSpPr>
                <a:spLocks/>
              </p:cNvSpPr>
              <p:nvPr/>
            </p:nvSpPr>
            <p:spPr bwMode="auto">
              <a:xfrm>
                <a:off x="5374" y="3659"/>
                <a:ext cx="32" cy="53"/>
              </a:xfrm>
              <a:custGeom>
                <a:avLst/>
                <a:gdLst>
                  <a:gd name="T0" fmla="*/ 32 w 32"/>
                  <a:gd name="T1" fmla="*/ 48 h 53"/>
                  <a:gd name="T2" fmla="*/ 32 w 32"/>
                  <a:gd name="T3" fmla="*/ 0 h 53"/>
                  <a:gd name="T4" fmla="*/ 9 w 32"/>
                  <a:gd name="T5" fmla="*/ 11 h 53"/>
                  <a:gd name="T6" fmla="*/ 0 w 32"/>
                  <a:gd name="T7" fmla="*/ 8 h 53"/>
                  <a:gd name="T8" fmla="*/ 0 w 32"/>
                  <a:gd name="T9" fmla="*/ 53 h 53"/>
                  <a:gd name="T10" fmla="*/ 4 w 32"/>
                  <a:gd name="T11" fmla="*/ 51 h 53"/>
                  <a:gd name="T12" fmla="*/ 20 w 32"/>
                  <a:gd name="T13" fmla="*/ 51 h 53"/>
                  <a:gd name="T14" fmla="*/ 32 w 32"/>
                  <a:gd name="T15" fmla="*/ 48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32" y="48"/>
                    </a:moveTo>
                    <a:lnTo>
                      <a:pt x="32" y="0"/>
                    </a:lnTo>
                    <a:lnTo>
                      <a:pt x="9" y="11"/>
                    </a:lnTo>
                    <a:lnTo>
                      <a:pt x="0" y="8"/>
                    </a:lnTo>
                    <a:lnTo>
                      <a:pt x="0" y="53"/>
                    </a:lnTo>
                    <a:lnTo>
                      <a:pt x="4" y="51"/>
                    </a:lnTo>
                    <a:lnTo>
                      <a:pt x="20" y="51"/>
                    </a:lnTo>
                    <a:lnTo>
                      <a:pt x="32" y="48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0" name="Freeform 1599"/>
              <p:cNvSpPr>
                <a:spLocks/>
              </p:cNvSpPr>
              <p:nvPr/>
            </p:nvSpPr>
            <p:spPr bwMode="auto">
              <a:xfrm>
                <a:off x="5400" y="3781"/>
                <a:ext cx="6" cy="35"/>
              </a:xfrm>
              <a:custGeom>
                <a:avLst/>
                <a:gdLst>
                  <a:gd name="T0" fmla="*/ 6 w 6"/>
                  <a:gd name="T1" fmla="*/ 32 h 35"/>
                  <a:gd name="T2" fmla="*/ 6 w 6"/>
                  <a:gd name="T3" fmla="*/ 2 h 35"/>
                  <a:gd name="T4" fmla="*/ 3 w 6"/>
                  <a:gd name="T5" fmla="*/ 0 h 35"/>
                  <a:gd name="T6" fmla="*/ 0 w 6"/>
                  <a:gd name="T7" fmla="*/ 26 h 35"/>
                  <a:gd name="T8" fmla="*/ 0 w 6"/>
                  <a:gd name="T9" fmla="*/ 32 h 35"/>
                  <a:gd name="T10" fmla="*/ 1 w 6"/>
                  <a:gd name="T11" fmla="*/ 35 h 35"/>
                  <a:gd name="T12" fmla="*/ 6 w 6"/>
                  <a:gd name="T13" fmla="*/ 32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5"/>
                  <a:gd name="T23" fmla="*/ 6 w 6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5">
                    <a:moveTo>
                      <a:pt x="6" y="3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1" name="Freeform 1600"/>
              <p:cNvSpPr>
                <a:spLocks/>
              </p:cNvSpPr>
              <p:nvPr/>
            </p:nvSpPr>
            <p:spPr bwMode="auto">
              <a:xfrm>
                <a:off x="5400" y="3781"/>
                <a:ext cx="6" cy="35"/>
              </a:xfrm>
              <a:custGeom>
                <a:avLst/>
                <a:gdLst>
                  <a:gd name="T0" fmla="*/ 6 w 6"/>
                  <a:gd name="T1" fmla="*/ 32 h 35"/>
                  <a:gd name="T2" fmla="*/ 6 w 6"/>
                  <a:gd name="T3" fmla="*/ 2 h 35"/>
                  <a:gd name="T4" fmla="*/ 3 w 6"/>
                  <a:gd name="T5" fmla="*/ 0 h 35"/>
                  <a:gd name="T6" fmla="*/ 0 w 6"/>
                  <a:gd name="T7" fmla="*/ 26 h 35"/>
                  <a:gd name="T8" fmla="*/ 0 w 6"/>
                  <a:gd name="T9" fmla="*/ 32 h 35"/>
                  <a:gd name="T10" fmla="*/ 1 w 6"/>
                  <a:gd name="T11" fmla="*/ 35 h 35"/>
                  <a:gd name="T12" fmla="*/ 6 w 6"/>
                  <a:gd name="T13" fmla="*/ 32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5"/>
                  <a:gd name="T23" fmla="*/ 6 w 6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5">
                    <a:moveTo>
                      <a:pt x="6" y="3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6" y="3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2" name="Freeform 1601"/>
              <p:cNvSpPr>
                <a:spLocks/>
              </p:cNvSpPr>
              <p:nvPr/>
            </p:nvSpPr>
            <p:spPr bwMode="auto">
              <a:xfrm>
                <a:off x="5400" y="3984"/>
                <a:ext cx="6" cy="23"/>
              </a:xfrm>
              <a:custGeom>
                <a:avLst/>
                <a:gdLst>
                  <a:gd name="T0" fmla="*/ 6 w 6"/>
                  <a:gd name="T1" fmla="*/ 23 h 23"/>
                  <a:gd name="T2" fmla="*/ 6 w 6"/>
                  <a:gd name="T3" fmla="*/ 0 h 23"/>
                  <a:gd name="T4" fmla="*/ 0 w 6"/>
                  <a:gd name="T5" fmla="*/ 5 h 23"/>
                  <a:gd name="T6" fmla="*/ 1 w 6"/>
                  <a:gd name="T7" fmla="*/ 22 h 23"/>
                  <a:gd name="T8" fmla="*/ 3 w 6"/>
                  <a:gd name="T9" fmla="*/ 23 h 23"/>
                  <a:gd name="T10" fmla="*/ 6 w 6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3"/>
                  <a:gd name="T20" fmla="*/ 6 w 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3">
                    <a:moveTo>
                      <a:pt x="6" y="23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3" name="Freeform 1602"/>
              <p:cNvSpPr>
                <a:spLocks/>
              </p:cNvSpPr>
              <p:nvPr/>
            </p:nvSpPr>
            <p:spPr bwMode="auto">
              <a:xfrm>
                <a:off x="5400" y="3984"/>
                <a:ext cx="6" cy="23"/>
              </a:xfrm>
              <a:custGeom>
                <a:avLst/>
                <a:gdLst>
                  <a:gd name="T0" fmla="*/ 6 w 6"/>
                  <a:gd name="T1" fmla="*/ 23 h 23"/>
                  <a:gd name="T2" fmla="*/ 6 w 6"/>
                  <a:gd name="T3" fmla="*/ 0 h 23"/>
                  <a:gd name="T4" fmla="*/ 0 w 6"/>
                  <a:gd name="T5" fmla="*/ 5 h 23"/>
                  <a:gd name="T6" fmla="*/ 1 w 6"/>
                  <a:gd name="T7" fmla="*/ 22 h 23"/>
                  <a:gd name="T8" fmla="*/ 3 w 6"/>
                  <a:gd name="T9" fmla="*/ 23 h 23"/>
                  <a:gd name="T10" fmla="*/ 6 w 6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3"/>
                  <a:gd name="T20" fmla="*/ 6 w 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3">
                    <a:moveTo>
                      <a:pt x="6" y="23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6" y="23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4" name="Freeform 1603"/>
              <p:cNvSpPr>
                <a:spLocks/>
              </p:cNvSpPr>
              <p:nvPr/>
            </p:nvSpPr>
            <p:spPr bwMode="auto">
              <a:xfrm>
                <a:off x="5394" y="40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7 h 12"/>
                  <a:gd name="T6" fmla="*/ 10 w 12"/>
                  <a:gd name="T7" fmla="*/ 12 h 12"/>
                  <a:gd name="T8" fmla="*/ 12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1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5" name="Freeform 1604"/>
              <p:cNvSpPr>
                <a:spLocks/>
              </p:cNvSpPr>
              <p:nvPr/>
            </p:nvSpPr>
            <p:spPr bwMode="auto">
              <a:xfrm>
                <a:off x="5394" y="40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7 h 12"/>
                  <a:gd name="T6" fmla="*/ 10 w 12"/>
                  <a:gd name="T7" fmla="*/ 12 h 12"/>
                  <a:gd name="T8" fmla="*/ 12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10" y="12"/>
                    </a:lnTo>
                    <a:lnTo>
                      <a:pt x="12" y="1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6" name="Freeform 1605"/>
              <p:cNvSpPr>
                <a:spLocks/>
              </p:cNvSpPr>
              <p:nvPr/>
            </p:nvSpPr>
            <p:spPr bwMode="auto">
              <a:xfrm>
                <a:off x="5374" y="4187"/>
                <a:ext cx="32" cy="42"/>
              </a:xfrm>
              <a:custGeom>
                <a:avLst/>
                <a:gdLst>
                  <a:gd name="T0" fmla="*/ 32 w 32"/>
                  <a:gd name="T1" fmla="*/ 42 h 42"/>
                  <a:gd name="T2" fmla="*/ 32 w 32"/>
                  <a:gd name="T3" fmla="*/ 17 h 42"/>
                  <a:gd name="T4" fmla="*/ 29 w 32"/>
                  <a:gd name="T5" fmla="*/ 17 h 42"/>
                  <a:gd name="T6" fmla="*/ 29 w 32"/>
                  <a:gd name="T7" fmla="*/ 11 h 42"/>
                  <a:gd name="T8" fmla="*/ 27 w 32"/>
                  <a:gd name="T9" fmla="*/ 8 h 42"/>
                  <a:gd name="T10" fmla="*/ 18 w 32"/>
                  <a:gd name="T11" fmla="*/ 2 h 42"/>
                  <a:gd name="T12" fmla="*/ 4 w 32"/>
                  <a:gd name="T13" fmla="*/ 0 h 42"/>
                  <a:gd name="T14" fmla="*/ 0 w 32"/>
                  <a:gd name="T15" fmla="*/ 0 h 42"/>
                  <a:gd name="T16" fmla="*/ 0 w 32"/>
                  <a:gd name="T17" fmla="*/ 38 h 42"/>
                  <a:gd name="T18" fmla="*/ 15 w 32"/>
                  <a:gd name="T19" fmla="*/ 38 h 42"/>
                  <a:gd name="T20" fmla="*/ 32 w 32"/>
                  <a:gd name="T21" fmla="*/ 4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42"/>
                  <a:gd name="T35" fmla="*/ 32 w 32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42">
                    <a:moveTo>
                      <a:pt x="32" y="42"/>
                    </a:moveTo>
                    <a:lnTo>
                      <a:pt x="32" y="17"/>
                    </a:lnTo>
                    <a:lnTo>
                      <a:pt x="29" y="17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1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7" name="Freeform 1606"/>
              <p:cNvSpPr>
                <a:spLocks/>
              </p:cNvSpPr>
              <p:nvPr/>
            </p:nvSpPr>
            <p:spPr bwMode="auto">
              <a:xfrm>
                <a:off x="5374" y="4187"/>
                <a:ext cx="32" cy="42"/>
              </a:xfrm>
              <a:custGeom>
                <a:avLst/>
                <a:gdLst>
                  <a:gd name="T0" fmla="*/ 32 w 32"/>
                  <a:gd name="T1" fmla="*/ 42 h 42"/>
                  <a:gd name="T2" fmla="*/ 32 w 32"/>
                  <a:gd name="T3" fmla="*/ 17 h 42"/>
                  <a:gd name="T4" fmla="*/ 29 w 32"/>
                  <a:gd name="T5" fmla="*/ 17 h 42"/>
                  <a:gd name="T6" fmla="*/ 29 w 32"/>
                  <a:gd name="T7" fmla="*/ 11 h 42"/>
                  <a:gd name="T8" fmla="*/ 27 w 32"/>
                  <a:gd name="T9" fmla="*/ 8 h 42"/>
                  <a:gd name="T10" fmla="*/ 18 w 32"/>
                  <a:gd name="T11" fmla="*/ 2 h 42"/>
                  <a:gd name="T12" fmla="*/ 4 w 32"/>
                  <a:gd name="T13" fmla="*/ 0 h 42"/>
                  <a:gd name="T14" fmla="*/ 0 w 32"/>
                  <a:gd name="T15" fmla="*/ 0 h 42"/>
                  <a:gd name="T16" fmla="*/ 0 w 32"/>
                  <a:gd name="T17" fmla="*/ 38 h 42"/>
                  <a:gd name="T18" fmla="*/ 15 w 32"/>
                  <a:gd name="T19" fmla="*/ 38 h 42"/>
                  <a:gd name="T20" fmla="*/ 32 w 32"/>
                  <a:gd name="T21" fmla="*/ 4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42"/>
                  <a:gd name="T35" fmla="*/ 32 w 32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42">
                    <a:moveTo>
                      <a:pt x="32" y="42"/>
                    </a:moveTo>
                    <a:lnTo>
                      <a:pt x="32" y="17"/>
                    </a:lnTo>
                    <a:lnTo>
                      <a:pt x="29" y="17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1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32" y="42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8" name="Freeform 1607"/>
              <p:cNvSpPr>
                <a:spLocks/>
              </p:cNvSpPr>
              <p:nvPr/>
            </p:nvSpPr>
            <p:spPr bwMode="auto">
              <a:xfrm>
                <a:off x="5374" y="3964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15 h 17"/>
                  <a:gd name="T4" fmla="*/ 3 w 7"/>
                  <a:gd name="T5" fmla="*/ 17 h 17"/>
                  <a:gd name="T6" fmla="*/ 6 w 7"/>
                  <a:gd name="T7" fmla="*/ 17 h 17"/>
                  <a:gd name="T8" fmla="*/ 7 w 7"/>
                  <a:gd name="T9" fmla="*/ 12 h 17"/>
                  <a:gd name="T10" fmla="*/ 3 w 7"/>
                  <a:gd name="T11" fmla="*/ 3 h 17"/>
                  <a:gd name="T12" fmla="*/ 0 w 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7"/>
                  <a:gd name="T23" fmla="*/ 7 w 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7">
                    <a:moveTo>
                      <a:pt x="0" y="0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9" name="Freeform 1608"/>
              <p:cNvSpPr>
                <a:spLocks/>
              </p:cNvSpPr>
              <p:nvPr/>
            </p:nvSpPr>
            <p:spPr bwMode="auto">
              <a:xfrm>
                <a:off x="5374" y="3964"/>
                <a:ext cx="7" cy="17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15 h 17"/>
                  <a:gd name="T4" fmla="*/ 3 w 7"/>
                  <a:gd name="T5" fmla="*/ 17 h 17"/>
                  <a:gd name="T6" fmla="*/ 6 w 7"/>
                  <a:gd name="T7" fmla="*/ 17 h 17"/>
                  <a:gd name="T8" fmla="*/ 7 w 7"/>
                  <a:gd name="T9" fmla="*/ 12 h 17"/>
                  <a:gd name="T10" fmla="*/ 3 w 7"/>
                  <a:gd name="T11" fmla="*/ 3 h 17"/>
                  <a:gd name="T12" fmla="*/ 0 w 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7"/>
                  <a:gd name="T23" fmla="*/ 7 w 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7">
                    <a:moveTo>
                      <a:pt x="0" y="0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2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0" name="Freeform 1609"/>
              <p:cNvSpPr>
                <a:spLocks/>
              </p:cNvSpPr>
              <p:nvPr/>
            </p:nvSpPr>
            <p:spPr bwMode="auto">
              <a:xfrm>
                <a:off x="5374" y="3890"/>
                <a:ext cx="30" cy="23"/>
              </a:xfrm>
              <a:custGeom>
                <a:avLst/>
                <a:gdLst>
                  <a:gd name="T0" fmla="*/ 0 w 30"/>
                  <a:gd name="T1" fmla="*/ 0 h 23"/>
                  <a:gd name="T2" fmla="*/ 0 w 30"/>
                  <a:gd name="T3" fmla="*/ 8 h 23"/>
                  <a:gd name="T4" fmla="*/ 10 w 30"/>
                  <a:gd name="T5" fmla="*/ 12 h 23"/>
                  <a:gd name="T6" fmla="*/ 15 w 30"/>
                  <a:gd name="T7" fmla="*/ 19 h 23"/>
                  <a:gd name="T8" fmla="*/ 20 w 30"/>
                  <a:gd name="T9" fmla="*/ 22 h 23"/>
                  <a:gd name="T10" fmla="*/ 21 w 30"/>
                  <a:gd name="T11" fmla="*/ 23 h 23"/>
                  <a:gd name="T12" fmla="*/ 30 w 30"/>
                  <a:gd name="T13" fmla="*/ 20 h 23"/>
                  <a:gd name="T14" fmla="*/ 29 w 30"/>
                  <a:gd name="T15" fmla="*/ 16 h 23"/>
                  <a:gd name="T16" fmla="*/ 23 w 30"/>
                  <a:gd name="T17" fmla="*/ 9 h 23"/>
                  <a:gd name="T18" fmla="*/ 20 w 30"/>
                  <a:gd name="T19" fmla="*/ 5 h 23"/>
                  <a:gd name="T20" fmla="*/ 1 w 30"/>
                  <a:gd name="T21" fmla="*/ 0 h 23"/>
                  <a:gd name="T22" fmla="*/ 0 w 30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3"/>
                  <a:gd name="T38" fmla="*/ 30 w 30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3">
                    <a:moveTo>
                      <a:pt x="0" y="0"/>
                    </a:moveTo>
                    <a:lnTo>
                      <a:pt x="0" y="8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30" y="20"/>
                    </a:lnTo>
                    <a:lnTo>
                      <a:pt x="29" y="16"/>
                    </a:lnTo>
                    <a:lnTo>
                      <a:pt x="23" y="9"/>
                    </a:lnTo>
                    <a:lnTo>
                      <a:pt x="20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1" name="Freeform 1610"/>
              <p:cNvSpPr>
                <a:spLocks/>
              </p:cNvSpPr>
              <p:nvPr/>
            </p:nvSpPr>
            <p:spPr bwMode="auto">
              <a:xfrm>
                <a:off x="5374" y="3890"/>
                <a:ext cx="30" cy="23"/>
              </a:xfrm>
              <a:custGeom>
                <a:avLst/>
                <a:gdLst>
                  <a:gd name="T0" fmla="*/ 0 w 30"/>
                  <a:gd name="T1" fmla="*/ 0 h 23"/>
                  <a:gd name="T2" fmla="*/ 0 w 30"/>
                  <a:gd name="T3" fmla="*/ 8 h 23"/>
                  <a:gd name="T4" fmla="*/ 10 w 30"/>
                  <a:gd name="T5" fmla="*/ 12 h 23"/>
                  <a:gd name="T6" fmla="*/ 15 w 30"/>
                  <a:gd name="T7" fmla="*/ 19 h 23"/>
                  <a:gd name="T8" fmla="*/ 20 w 30"/>
                  <a:gd name="T9" fmla="*/ 22 h 23"/>
                  <a:gd name="T10" fmla="*/ 21 w 30"/>
                  <a:gd name="T11" fmla="*/ 23 h 23"/>
                  <a:gd name="T12" fmla="*/ 30 w 30"/>
                  <a:gd name="T13" fmla="*/ 20 h 23"/>
                  <a:gd name="T14" fmla="*/ 29 w 30"/>
                  <a:gd name="T15" fmla="*/ 16 h 23"/>
                  <a:gd name="T16" fmla="*/ 23 w 30"/>
                  <a:gd name="T17" fmla="*/ 9 h 23"/>
                  <a:gd name="T18" fmla="*/ 20 w 30"/>
                  <a:gd name="T19" fmla="*/ 5 h 23"/>
                  <a:gd name="T20" fmla="*/ 1 w 30"/>
                  <a:gd name="T21" fmla="*/ 0 h 23"/>
                  <a:gd name="T22" fmla="*/ 0 w 30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3"/>
                  <a:gd name="T38" fmla="*/ 30 w 30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3">
                    <a:moveTo>
                      <a:pt x="0" y="0"/>
                    </a:moveTo>
                    <a:lnTo>
                      <a:pt x="0" y="8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30" y="20"/>
                    </a:lnTo>
                    <a:lnTo>
                      <a:pt x="29" y="16"/>
                    </a:lnTo>
                    <a:lnTo>
                      <a:pt x="23" y="9"/>
                    </a:lnTo>
                    <a:lnTo>
                      <a:pt x="20" y="5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2" name="Freeform 1611"/>
              <p:cNvSpPr>
                <a:spLocks/>
              </p:cNvSpPr>
              <p:nvPr/>
            </p:nvSpPr>
            <p:spPr bwMode="auto">
              <a:xfrm>
                <a:off x="5374" y="3758"/>
                <a:ext cx="15" cy="17"/>
              </a:xfrm>
              <a:custGeom>
                <a:avLst/>
                <a:gdLst>
                  <a:gd name="T0" fmla="*/ 0 w 15"/>
                  <a:gd name="T1" fmla="*/ 5 h 17"/>
                  <a:gd name="T2" fmla="*/ 0 w 15"/>
                  <a:gd name="T3" fmla="*/ 9 h 17"/>
                  <a:gd name="T4" fmla="*/ 1 w 15"/>
                  <a:gd name="T5" fmla="*/ 11 h 17"/>
                  <a:gd name="T6" fmla="*/ 3 w 15"/>
                  <a:gd name="T7" fmla="*/ 15 h 17"/>
                  <a:gd name="T8" fmla="*/ 10 w 15"/>
                  <a:gd name="T9" fmla="*/ 17 h 17"/>
                  <a:gd name="T10" fmla="*/ 13 w 15"/>
                  <a:gd name="T11" fmla="*/ 15 h 17"/>
                  <a:gd name="T12" fmla="*/ 15 w 15"/>
                  <a:gd name="T13" fmla="*/ 12 h 17"/>
                  <a:gd name="T14" fmla="*/ 13 w 15"/>
                  <a:gd name="T15" fmla="*/ 6 h 17"/>
                  <a:gd name="T16" fmla="*/ 9 w 15"/>
                  <a:gd name="T17" fmla="*/ 0 h 17"/>
                  <a:gd name="T18" fmla="*/ 0 w 15"/>
                  <a:gd name="T19" fmla="*/ 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7"/>
                  <a:gd name="T32" fmla="*/ 15 w 15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7">
                    <a:moveTo>
                      <a:pt x="0" y="5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3" y="6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3" name="Freeform 1612"/>
              <p:cNvSpPr>
                <a:spLocks/>
              </p:cNvSpPr>
              <p:nvPr/>
            </p:nvSpPr>
            <p:spPr bwMode="auto">
              <a:xfrm>
                <a:off x="5374" y="3758"/>
                <a:ext cx="15" cy="17"/>
              </a:xfrm>
              <a:custGeom>
                <a:avLst/>
                <a:gdLst>
                  <a:gd name="T0" fmla="*/ 0 w 15"/>
                  <a:gd name="T1" fmla="*/ 5 h 17"/>
                  <a:gd name="T2" fmla="*/ 0 w 15"/>
                  <a:gd name="T3" fmla="*/ 9 h 17"/>
                  <a:gd name="T4" fmla="*/ 1 w 15"/>
                  <a:gd name="T5" fmla="*/ 11 h 17"/>
                  <a:gd name="T6" fmla="*/ 3 w 15"/>
                  <a:gd name="T7" fmla="*/ 15 h 17"/>
                  <a:gd name="T8" fmla="*/ 10 w 15"/>
                  <a:gd name="T9" fmla="*/ 17 h 17"/>
                  <a:gd name="T10" fmla="*/ 13 w 15"/>
                  <a:gd name="T11" fmla="*/ 15 h 17"/>
                  <a:gd name="T12" fmla="*/ 15 w 15"/>
                  <a:gd name="T13" fmla="*/ 12 h 17"/>
                  <a:gd name="T14" fmla="*/ 13 w 15"/>
                  <a:gd name="T15" fmla="*/ 6 h 17"/>
                  <a:gd name="T16" fmla="*/ 9 w 15"/>
                  <a:gd name="T17" fmla="*/ 0 h 17"/>
                  <a:gd name="T18" fmla="*/ 0 w 15"/>
                  <a:gd name="T19" fmla="*/ 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7"/>
                  <a:gd name="T32" fmla="*/ 15 w 15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7">
                    <a:moveTo>
                      <a:pt x="0" y="5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3" y="6"/>
                    </a:lnTo>
                    <a:lnTo>
                      <a:pt x="9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BDF59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230" name="Freeform 1613"/>
            <p:cNvSpPr>
              <a:spLocks/>
            </p:cNvSpPr>
            <p:nvPr/>
          </p:nvSpPr>
          <p:spPr bwMode="auto">
            <a:xfrm>
              <a:off x="5101" y="3661"/>
              <a:ext cx="273" cy="471"/>
            </a:xfrm>
            <a:custGeom>
              <a:avLst/>
              <a:gdLst>
                <a:gd name="T0" fmla="*/ 249 w 273"/>
                <a:gd name="T1" fmla="*/ 0 h 471"/>
                <a:gd name="T2" fmla="*/ 103 w 273"/>
                <a:gd name="T3" fmla="*/ 60 h 471"/>
                <a:gd name="T4" fmla="*/ 37 w 273"/>
                <a:gd name="T5" fmla="*/ 92 h 471"/>
                <a:gd name="T6" fmla="*/ 0 w 273"/>
                <a:gd name="T7" fmla="*/ 251 h 471"/>
                <a:gd name="T8" fmla="*/ 39 w 273"/>
                <a:gd name="T9" fmla="*/ 265 h 471"/>
                <a:gd name="T10" fmla="*/ 19 w 273"/>
                <a:gd name="T11" fmla="*/ 283 h 471"/>
                <a:gd name="T12" fmla="*/ 43 w 273"/>
                <a:gd name="T13" fmla="*/ 306 h 471"/>
                <a:gd name="T14" fmla="*/ 125 w 273"/>
                <a:gd name="T15" fmla="*/ 303 h 471"/>
                <a:gd name="T16" fmla="*/ 160 w 273"/>
                <a:gd name="T17" fmla="*/ 315 h 471"/>
                <a:gd name="T18" fmla="*/ 142 w 273"/>
                <a:gd name="T19" fmla="*/ 331 h 471"/>
                <a:gd name="T20" fmla="*/ 76 w 273"/>
                <a:gd name="T21" fmla="*/ 323 h 471"/>
                <a:gd name="T22" fmla="*/ 40 w 273"/>
                <a:gd name="T23" fmla="*/ 335 h 471"/>
                <a:gd name="T24" fmla="*/ 39 w 273"/>
                <a:gd name="T25" fmla="*/ 369 h 471"/>
                <a:gd name="T26" fmla="*/ 74 w 273"/>
                <a:gd name="T27" fmla="*/ 383 h 471"/>
                <a:gd name="T28" fmla="*/ 86 w 273"/>
                <a:gd name="T29" fmla="*/ 403 h 471"/>
                <a:gd name="T30" fmla="*/ 91 w 273"/>
                <a:gd name="T31" fmla="*/ 449 h 471"/>
                <a:gd name="T32" fmla="*/ 119 w 273"/>
                <a:gd name="T33" fmla="*/ 455 h 471"/>
                <a:gd name="T34" fmla="*/ 126 w 273"/>
                <a:gd name="T35" fmla="*/ 426 h 471"/>
                <a:gd name="T36" fmla="*/ 165 w 273"/>
                <a:gd name="T37" fmla="*/ 463 h 471"/>
                <a:gd name="T38" fmla="*/ 169 w 273"/>
                <a:gd name="T39" fmla="*/ 438 h 471"/>
                <a:gd name="T40" fmla="*/ 200 w 273"/>
                <a:gd name="T41" fmla="*/ 464 h 471"/>
                <a:gd name="T42" fmla="*/ 203 w 273"/>
                <a:gd name="T43" fmla="*/ 443 h 471"/>
                <a:gd name="T44" fmla="*/ 180 w 273"/>
                <a:gd name="T45" fmla="*/ 412 h 471"/>
                <a:gd name="T46" fmla="*/ 166 w 273"/>
                <a:gd name="T47" fmla="*/ 381 h 471"/>
                <a:gd name="T48" fmla="*/ 186 w 273"/>
                <a:gd name="T49" fmla="*/ 381 h 471"/>
                <a:gd name="T50" fmla="*/ 228 w 273"/>
                <a:gd name="T51" fmla="*/ 391 h 471"/>
                <a:gd name="T52" fmla="*/ 211 w 273"/>
                <a:gd name="T53" fmla="*/ 372 h 471"/>
                <a:gd name="T54" fmla="*/ 185 w 273"/>
                <a:gd name="T55" fmla="*/ 360 h 471"/>
                <a:gd name="T56" fmla="*/ 199 w 273"/>
                <a:gd name="T57" fmla="*/ 331 h 471"/>
                <a:gd name="T58" fmla="*/ 226 w 273"/>
                <a:gd name="T59" fmla="*/ 340 h 471"/>
                <a:gd name="T60" fmla="*/ 259 w 273"/>
                <a:gd name="T61" fmla="*/ 358 h 471"/>
                <a:gd name="T62" fmla="*/ 254 w 273"/>
                <a:gd name="T63" fmla="*/ 338 h 471"/>
                <a:gd name="T64" fmla="*/ 239 w 273"/>
                <a:gd name="T65" fmla="*/ 320 h 471"/>
                <a:gd name="T66" fmla="*/ 203 w 273"/>
                <a:gd name="T67" fmla="*/ 292 h 471"/>
                <a:gd name="T68" fmla="*/ 149 w 273"/>
                <a:gd name="T69" fmla="*/ 252 h 471"/>
                <a:gd name="T70" fmla="*/ 131 w 273"/>
                <a:gd name="T71" fmla="*/ 203 h 471"/>
                <a:gd name="T72" fmla="*/ 176 w 273"/>
                <a:gd name="T73" fmla="*/ 211 h 471"/>
                <a:gd name="T74" fmla="*/ 123 w 273"/>
                <a:gd name="T75" fmla="*/ 172 h 471"/>
                <a:gd name="T76" fmla="*/ 109 w 273"/>
                <a:gd name="T77" fmla="*/ 120 h 471"/>
                <a:gd name="T78" fmla="*/ 126 w 273"/>
                <a:gd name="T79" fmla="*/ 97 h 471"/>
                <a:gd name="T80" fmla="*/ 157 w 273"/>
                <a:gd name="T81" fmla="*/ 143 h 471"/>
                <a:gd name="T82" fmla="*/ 185 w 273"/>
                <a:gd name="T83" fmla="*/ 172 h 471"/>
                <a:gd name="T84" fmla="*/ 189 w 273"/>
                <a:gd name="T85" fmla="*/ 154 h 471"/>
                <a:gd name="T86" fmla="*/ 171 w 273"/>
                <a:gd name="T87" fmla="*/ 131 h 471"/>
                <a:gd name="T88" fmla="*/ 199 w 273"/>
                <a:gd name="T89" fmla="*/ 145 h 471"/>
                <a:gd name="T90" fmla="*/ 222 w 273"/>
                <a:gd name="T91" fmla="*/ 154 h 471"/>
                <a:gd name="T92" fmla="*/ 239 w 273"/>
                <a:gd name="T93" fmla="*/ 134 h 471"/>
                <a:gd name="T94" fmla="*/ 226 w 273"/>
                <a:gd name="T95" fmla="*/ 112 h 471"/>
                <a:gd name="T96" fmla="*/ 213 w 273"/>
                <a:gd name="T97" fmla="*/ 94 h 471"/>
                <a:gd name="T98" fmla="*/ 225 w 273"/>
                <a:gd name="T99" fmla="*/ 100 h 471"/>
                <a:gd name="T100" fmla="*/ 234 w 273"/>
                <a:gd name="T101" fmla="*/ 100 h 471"/>
                <a:gd name="T102" fmla="*/ 246 w 273"/>
                <a:gd name="T103" fmla="*/ 66 h 471"/>
                <a:gd name="T104" fmla="*/ 273 w 273"/>
                <a:gd name="T105" fmla="*/ 51 h 4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3"/>
                <a:gd name="T160" fmla="*/ 0 h 471"/>
                <a:gd name="T161" fmla="*/ 273 w 273"/>
                <a:gd name="T162" fmla="*/ 471 h 4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3" h="471">
                  <a:moveTo>
                    <a:pt x="273" y="51"/>
                  </a:moveTo>
                  <a:lnTo>
                    <a:pt x="273" y="6"/>
                  </a:lnTo>
                  <a:lnTo>
                    <a:pt x="249" y="0"/>
                  </a:lnTo>
                  <a:lnTo>
                    <a:pt x="209" y="14"/>
                  </a:lnTo>
                  <a:lnTo>
                    <a:pt x="179" y="15"/>
                  </a:lnTo>
                  <a:lnTo>
                    <a:pt x="103" y="60"/>
                  </a:lnTo>
                  <a:lnTo>
                    <a:pt x="82" y="62"/>
                  </a:lnTo>
                  <a:lnTo>
                    <a:pt x="51" y="86"/>
                  </a:lnTo>
                  <a:lnTo>
                    <a:pt x="37" y="92"/>
                  </a:lnTo>
                  <a:lnTo>
                    <a:pt x="20" y="94"/>
                  </a:lnTo>
                  <a:lnTo>
                    <a:pt x="0" y="97"/>
                  </a:lnTo>
                  <a:lnTo>
                    <a:pt x="0" y="251"/>
                  </a:lnTo>
                  <a:lnTo>
                    <a:pt x="5" y="252"/>
                  </a:lnTo>
                  <a:lnTo>
                    <a:pt x="45" y="261"/>
                  </a:lnTo>
                  <a:lnTo>
                    <a:pt x="39" y="265"/>
                  </a:lnTo>
                  <a:lnTo>
                    <a:pt x="31" y="266"/>
                  </a:lnTo>
                  <a:lnTo>
                    <a:pt x="23" y="271"/>
                  </a:lnTo>
                  <a:lnTo>
                    <a:pt x="19" y="283"/>
                  </a:lnTo>
                  <a:lnTo>
                    <a:pt x="23" y="291"/>
                  </a:lnTo>
                  <a:lnTo>
                    <a:pt x="29" y="297"/>
                  </a:lnTo>
                  <a:lnTo>
                    <a:pt x="43" y="306"/>
                  </a:lnTo>
                  <a:lnTo>
                    <a:pt x="62" y="308"/>
                  </a:lnTo>
                  <a:lnTo>
                    <a:pt x="83" y="308"/>
                  </a:lnTo>
                  <a:lnTo>
                    <a:pt x="125" y="303"/>
                  </a:lnTo>
                  <a:lnTo>
                    <a:pt x="145" y="301"/>
                  </a:lnTo>
                  <a:lnTo>
                    <a:pt x="163" y="305"/>
                  </a:lnTo>
                  <a:lnTo>
                    <a:pt x="160" y="315"/>
                  </a:lnTo>
                  <a:lnTo>
                    <a:pt x="157" y="323"/>
                  </a:lnTo>
                  <a:lnTo>
                    <a:pt x="151" y="329"/>
                  </a:lnTo>
                  <a:lnTo>
                    <a:pt x="142" y="331"/>
                  </a:lnTo>
                  <a:lnTo>
                    <a:pt x="122" y="331"/>
                  </a:lnTo>
                  <a:lnTo>
                    <a:pt x="99" y="326"/>
                  </a:lnTo>
                  <a:lnTo>
                    <a:pt x="76" y="323"/>
                  </a:lnTo>
                  <a:lnTo>
                    <a:pt x="54" y="323"/>
                  </a:lnTo>
                  <a:lnTo>
                    <a:pt x="46" y="328"/>
                  </a:lnTo>
                  <a:lnTo>
                    <a:pt x="40" y="335"/>
                  </a:lnTo>
                  <a:lnTo>
                    <a:pt x="36" y="346"/>
                  </a:lnTo>
                  <a:lnTo>
                    <a:pt x="34" y="361"/>
                  </a:lnTo>
                  <a:lnTo>
                    <a:pt x="39" y="369"/>
                  </a:lnTo>
                  <a:lnTo>
                    <a:pt x="45" y="374"/>
                  </a:lnTo>
                  <a:lnTo>
                    <a:pt x="60" y="380"/>
                  </a:lnTo>
                  <a:lnTo>
                    <a:pt x="74" y="383"/>
                  </a:lnTo>
                  <a:lnTo>
                    <a:pt x="80" y="386"/>
                  </a:lnTo>
                  <a:lnTo>
                    <a:pt x="83" y="391"/>
                  </a:lnTo>
                  <a:lnTo>
                    <a:pt x="86" y="403"/>
                  </a:lnTo>
                  <a:lnTo>
                    <a:pt x="86" y="420"/>
                  </a:lnTo>
                  <a:lnTo>
                    <a:pt x="88" y="435"/>
                  </a:lnTo>
                  <a:lnTo>
                    <a:pt x="91" y="449"/>
                  </a:lnTo>
                  <a:lnTo>
                    <a:pt x="103" y="457"/>
                  </a:lnTo>
                  <a:lnTo>
                    <a:pt x="113" y="458"/>
                  </a:lnTo>
                  <a:lnTo>
                    <a:pt x="119" y="455"/>
                  </a:lnTo>
                  <a:lnTo>
                    <a:pt x="122" y="449"/>
                  </a:lnTo>
                  <a:lnTo>
                    <a:pt x="125" y="434"/>
                  </a:lnTo>
                  <a:lnTo>
                    <a:pt x="126" y="426"/>
                  </a:lnTo>
                  <a:lnTo>
                    <a:pt x="160" y="471"/>
                  </a:lnTo>
                  <a:lnTo>
                    <a:pt x="163" y="468"/>
                  </a:lnTo>
                  <a:lnTo>
                    <a:pt x="165" y="463"/>
                  </a:lnTo>
                  <a:lnTo>
                    <a:pt x="166" y="449"/>
                  </a:lnTo>
                  <a:lnTo>
                    <a:pt x="168" y="440"/>
                  </a:lnTo>
                  <a:lnTo>
                    <a:pt x="169" y="438"/>
                  </a:lnTo>
                  <a:lnTo>
                    <a:pt x="174" y="440"/>
                  </a:lnTo>
                  <a:lnTo>
                    <a:pt x="193" y="457"/>
                  </a:lnTo>
                  <a:lnTo>
                    <a:pt x="200" y="464"/>
                  </a:lnTo>
                  <a:lnTo>
                    <a:pt x="206" y="466"/>
                  </a:lnTo>
                  <a:lnTo>
                    <a:pt x="206" y="452"/>
                  </a:lnTo>
                  <a:lnTo>
                    <a:pt x="203" y="443"/>
                  </a:lnTo>
                  <a:lnTo>
                    <a:pt x="200" y="432"/>
                  </a:lnTo>
                  <a:lnTo>
                    <a:pt x="191" y="421"/>
                  </a:lnTo>
                  <a:lnTo>
                    <a:pt x="180" y="412"/>
                  </a:lnTo>
                  <a:lnTo>
                    <a:pt x="165" y="400"/>
                  </a:lnTo>
                  <a:lnTo>
                    <a:pt x="166" y="388"/>
                  </a:lnTo>
                  <a:lnTo>
                    <a:pt x="166" y="381"/>
                  </a:lnTo>
                  <a:lnTo>
                    <a:pt x="163" y="375"/>
                  </a:lnTo>
                  <a:lnTo>
                    <a:pt x="168" y="374"/>
                  </a:lnTo>
                  <a:lnTo>
                    <a:pt x="186" y="381"/>
                  </a:lnTo>
                  <a:lnTo>
                    <a:pt x="211" y="392"/>
                  </a:lnTo>
                  <a:lnTo>
                    <a:pt x="220" y="394"/>
                  </a:lnTo>
                  <a:lnTo>
                    <a:pt x="228" y="391"/>
                  </a:lnTo>
                  <a:lnTo>
                    <a:pt x="229" y="385"/>
                  </a:lnTo>
                  <a:lnTo>
                    <a:pt x="226" y="380"/>
                  </a:lnTo>
                  <a:lnTo>
                    <a:pt x="211" y="372"/>
                  </a:lnTo>
                  <a:lnTo>
                    <a:pt x="193" y="366"/>
                  </a:lnTo>
                  <a:lnTo>
                    <a:pt x="186" y="361"/>
                  </a:lnTo>
                  <a:lnTo>
                    <a:pt x="185" y="360"/>
                  </a:lnTo>
                  <a:lnTo>
                    <a:pt x="183" y="326"/>
                  </a:lnTo>
                  <a:lnTo>
                    <a:pt x="197" y="328"/>
                  </a:lnTo>
                  <a:lnTo>
                    <a:pt x="199" y="331"/>
                  </a:lnTo>
                  <a:lnTo>
                    <a:pt x="205" y="332"/>
                  </a:lnTo>
                  <a:lnTo>
                    <a:pt x="214" y="335"/>
                  </a:lnTo>
                  <a:lnTo>
                    <a:pt x="226" y="340"/>
                  </a:lnTo>
                  <a:lnTo>
                    <a:pt x="245" y="354"/>
                  </a:lnTo>
                  <a:lnTo>
                    <a:pt x="251" y="358"/>
                  </a:lnTo>
                  <a:lnTo>
                    <a:pt x="259" y="358"/>
                  </a:lnTo>
                  <a:lnTo>
                    <a:pt x="263" y="354"/>
                  </a:lnTo>
                  <a:lnTo>
                    <a:pt x="263" y="349"/>
                  </a:lnTo>
                  <a:lnTo>
                    <a:pt x="254" y="338"/>
                  </a:lnTo>
                  <a:lnTo>
                    <a:pt x="243" y="328"/>
                  </a:lnTo>
                  <a:lnTo>
                    <a:pt x="239" y="323"/>
                  </a:lnTo>
                  <a:lnTo>
                    <a:pt x="239" y="320"/>
                  </a:lnTo>
                  <a:lnTo>
                    <a:pt x="233" y="312"/>
                  </a:lnTo>
                  <a:lnTo>
                    <a:pt x="225" y="305"/>
                  </a:lnTo>
                  <a:lnTo>
                    <a:pt x="203" y="292"/>
                  </a:lnTo>
                  <a:lnTo>
                    <a:pt x="179" y="278"/>
                  </a:lnTo>
                  <a:lnTo>
                    <a:pt x="159" y="265"/>
                  </a:lnTo>
                  <a:lnTo>
                    <a:pt x="149" y="252"/>
                  </a:lnTo>
                  <a:lnTo>
                    <a:pt x="140" y="235"/>
                  </a:lnTo>
                  <a:lnTo>
                    <a:pt x="134" y="218"/>
                  </a:lnTo>
                  <a:lnTo>
                    <a:pt x="131" y="203"/>
                  </a:lnTo>
                  <a:lnTo>
                    <a:pt x="153" y="209"/>
                  </a:lnTo>
                  <a:lnTo>
                    <a:pt x="174" y="217"/>
                  </a:lnTo>
                  <a:lnTo>
                    <a:pt x="176" y="211"/>
                  </a:lnTo>
                  <a:lnTo>
                    <a:pt x="171" y="205"/>
                  </a:lnTo>
                  <a:lnTo>
                    <a:pt x="148" y="191"/>
                  </a:lnTo>
                  <a:lnTo>
                    <a:pt x="123" y="172"/>
                  </a:lnTo>
                  <a:lnTo>
                    <a:pt x="113" y="162"/>
                  </a:lnTo>
                  <a:lnTo>
                    <a:pt x="108" y="149"/>
                  </a:lnTo>
                  <a:lnTo>
                    <a:pt x="109" y="120"/>
                  </a:lnTo>
                  <a:lnTo>
                    <a:pt x="111" y="105"/>
                  </a:lnTo>
                  <a:lnTo>
                    <a:pt x="116" y="97"/>
                  </a:lnTo>
                  <a:lnTo>
                    <a:pt x="126" y="97"/>
                  </a:lnTo>
                  <a:lnTo>
                    <a:pt x="136" y="106"/>
                  </a:lnTo>
                  <a:lnTo>
                    <a:pt x="143" y="117"/>
                  </a:lnTo>
                  <a:lnTo>
                    <a:pt x="157" y="143"/>
                  </a:lnTo>
                  <a:lnTo>
                    <a:pt x="169" y="163"/>
                  </a:lnTo>
                  <a:lnTo>
                    <a:pt x="177" y="171"/>
                  </a:lnTo>
                  <a:lnTo>
                    <a:pt x="185" y="172"/>
                  </a:lnTo>
                  <a:lnTo>
                    <a:pt x="189" y="165"/>
                  </a:lnTo>
                  <a:lnTo>
                    <a:pt x="191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7" y="140"/>
                  </a:lnTo>
                  <a:lnTo>
                    <a:pt x="171" y="131"/>
                  </a:lnTo>
                  <a:lnTo>
                    <a:pt x="179" y="129"/>
                  </a:lnTo>
                  <a:lnTo>
                    <a:pt x="185" y="132"/>
                  </a:lnTo>
                  <a:lnTo>
                    <a:pt x="199" y="145"/>
                  </a:lnTo>
                  <a:lnTo>
                    <a:pt x="209" y="155"/>
                  </a:lnTo>
                  <a:lnTo>
                    <a:pt x="216" y="157"/>
                  </a:lnTo>
                  <a:lnTo>
                    <a:pt x="222" y="154"/>
                  </a:lnTo>
                  <a:lnTo>
                    <a:pt x="189" y="117"/>
                  </a:lnTo>
                  <a:lnTo>
                    <a:pt x="199" y="109"/>
                  </a:lnTo>
                  <a:lnTo>
                    <a:pt x="239" y="134"/>
                  </a:lnTo>
                  <a:lnTo>
                    <a:pt x="240" y="129"/>
                  </a:lnTo>
                  <a:lnTo>
                    <a:pt x="237" y="123"/>
                  </a:lnTo>
                  <a:lnTo>
                    <a:pt x="226" y="112"/>
                  </a:lnTo>
                  <a:lnTo>
                    <a:pt x="214" y="102"/>
                  </a:lnTo>
                  <a:lnTo>
                    <a:pt x="213" y="97"/>
                  </a:lnTo>
                  <a:lnTo>
                    <a:pt x="213" y="94"/>
                  </a:lnTo>
                  <a:lnTo>
                    <a:pt x="214" y="92"/>
                  </a:lnTo>
                  <a:lnTo>
                    <a:pt x="217" y="92"/>
                  </a:lnTo>
                  <a:lnTo>
                    <a:pt x="225" y="100"/>
                  </a:lnTo>
                  <a:lnTo>
                    <a:pt x="228" y="102"/>
                  </a:lnTo>
                  <a:lnTo>
                    <a:pt x="231" y="102"/>
                  </a:lnTo>
                  <a:lnTo>
                    <a:pt x="234" y="100"/>
                  </a:lnTo>
                  <a:lnTo>
                    <a:pt x="237" y="92"/>
                  </a:lnTo>
                  <a:lnTo>
                    <a:pt x="242" y="75"/>
                  </a:lnTo>
                  <a:lnTo>
                    <a:pt x="246" y="66"/>
                  </a:lnTo>
                  <a:lnTo>
                    <a:pt x="253" y="58"/>
                  </a:lnTo>
                  <a:lnTo>
                    <a:pt x="259" y="55"/>
                  </a:lnTo>
                  <a:lnTo>
                    <a:pt x="273" y="5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1" name="Freeform 1614"/>
            <p:cNvSpPr>
              <a:spLocks/>
            </p:cNvSpPr>
            <p:nvPr/>
          </p:nvSpPr>
          <p:spPr bwMode="auto">
            <a:xfrm>
              <a:off x="5101" y="3661"/>
              <a:ext cx="273" cy="471"/>
            </a:xfrm>
            <a:custGeom>
              <a:avLst/>
              <a:gdLst>
                <a:gd name="T0" fmla="*/ 249 w 273"/>
                <a:gd name="T1" fmla="*/ 0 h 471"/>
                <a:gd name="T2" fmla="*/ 103 w 273"/>
                <a:gd name="T3" fmla="*/ 60 h 471"/>
                <a:gd name="T4" fmla="*/ 37 w 273"/>
                <a:gd name="T5" fmla="*/ 92 h 471"/>
                <a:gd name="T6" fmla="*/ 0 w 273"/>
                <a:gd name="T7" fmla="*/ 251 h 471"/>
                <a:gd name="T8" fmla="*/ 39 w 273"/>
                <a:gd name="T9" fmla="*/ 265 h 471"/>
                <a:gd name="T10" fmla="*/ 19 w 273"/>
                <a:gd name="T11" fmla="*/ 283 h 471"/>
                <a:gd name="T12" fmla="*/ 43 w 273"/>
                <a:gd name="T13" fmla="*/ 306 h 471"/>
                <a:gd name="T14" fmla="*/ 125 w 273"/>
                <a:gd name="T15" fmla="*/ 303 h 471"/>
                <a:gd name="T16" fmla="*/ 160 w 273"/>
                <a:gd name="T17" fmla="*/ 315 h 471"/>
                <a:gd name="T18" fmla="*/ 142 w 273"/>
                <a:gd name="T19" fmla="*/ 331 h 471"/>
                <a:gd name="T20" fmla="*/ 76 w 273"/>
                <a:gd name="T21" fmla="*/ 323 h 471"/>
                <a:gd name="T22" fmla="*/ 40 w 273"/>
                <a:gd name="T23" fmla="*/ 335 h 471"/>
                <a:gd name="T24" fmla="*/ 39 w 273"/>
                <a:gd name="T25" fmla="*/ 369 h 471"/>
                <a:gd name="T26" fmla="*/ 74 w 273"/>
                <a:gd name="T27" fmla="*/ 383 h 471"/>
                <a:gd name="T28" fmla="*/ 86 w 273"/>
                <a:gd name="T29" fmla="*/ 403 h 471"/>
                <a:gd name="T30" fmla="*/ 91 w 273"/>
                <a:gd name="T31" fmla="*/ 449 h 471"/>
                <a:gd name="T32" fmla="*/ 119 w 273"/>
                <a:gd name="T33" fmla="*/ 455 h 471"/>
                <a:gd name="T34" fmla="*/ 126 w 273"/>
                <a:gd name="T35" fmla="*/ 426 h 471"/>
                <a:gd name="T36" fmla="*/ 165 w 273"/>
                <a:gd name="T37" fmla="*/ 463 h 471"/>
                <a:gd name="T38" fmla="*/ 169 w 273"/>
                <a:gd name="T39" fmla="*/ 438 h 471"/>
                <a:gd name="T40" fmla="*/ 200 w 273"/>
                <a:gd name="T41" fmla="*/ 464 h 471"/>
                <a:gd name="T42" fmla="*/ 203 w 273"/>
                <a:gd name="T43" fmla="*/ 443 h 471"/>
                <a:gd name="T44" fmla="*/ 180 w 273"/>
                <a:gd name="T45" fmla="*/ 412 h 471"/>
                <a:gd name="T46" fmla="*/ 166 w 273"/>
                <a:gd name="T47" fmla="*/ 381 h 471"/>
                <a:gd name="T48" fmla="*/ 186 w 273"/>
                <a:gd name="T49" fmla="*/ 381 h 471"/>
                <a:gd name="T50" fmla="*/ 228 w 273"/>
                <a:gd name="T51" fmla="*/ 391 h 471"/>
                <a:gd name="T52" fmla="*/ 211 w 273"/>
                <a:gd name="T53" fmla="*/ 372 h 471"/>
                <a:gd name="T54" fmla="*/ 185 w 273"/>
                <a:gd name="T55" fmla="*/ 360 h 471"/>
                <a:gd name="T56" fmla="*/ 199 w 273"/>
                <a:gd name="T57" fmla="*/ 331 h 471"/>
                <a:gd name="T58" fmla="*/ 226 w 273"/>
                <a:gd name="T59" fmla="*/ 340 h 471"/>
                <a:gd name="T60" fmla="*/ 259 w 273"/>
                <a:gd name="T61" fmla="*/ 358 h 471"/>
                <a:gd name="T62" fmla="*/ 254 w 273"/>
                <a:gd name="T63" fmla="*/ 338 h 471"/>
                <a:gd name="T64" fmla="*/ 239 w 273"/>
                <a:gd name="T65" fmla="*/ 320 h 471"/>
                <a:gd name="T66" fmla="*/ 203 w 273"/>
                <a:gd name="T67" fmla="*/ 292 h 471"/>
                <a:gd name="T68" fmla="*/ 149 w 273"/>
                <a:gd name="T69" fmla="*/ 252 h 471"/>
                <a:gd name="T70" fmla="*/ 131 w 273"/>
                <a:gd name="T71" fmla="*/ 203 h 471"/>
                <a:gd name="T72" fmla="*/ 176 w 273"/>
                <a:gd name="T73" fmla="*/ 211 h 471"/>
                <a:gd name="T74" fmla="*/ 123 w 273"/>
                <a:gd name="T75" fmla="*/ 172 h 471"/>
                <a:gd name="T76" fmla="*/ 109 w 273"/>
                <a:gd name="T77" fmla="*/ 120 h 471"/>
                <a:gd name="T78" fmla="*/ 126 w 273"/>
                <a:gd name="T79" fmla="*/ 97 h 471"/>
                <a:gd name="T80" fmla="*/ 157 w 273"/>
                <a:gd name="T81" fmla="*/ 143 h 471"/>
                <a:gd name="T82" fmla="*/ 185 w 273"/>
                <a:gd name="T83" fmla="*/ 172 h 471"/>
                <a:gd name="T84" fmla="*/ 189 w 273"/>
                <a:gd name="T85" fmla="*/ 154 h 471"/>
                <a:gd name="T86" fmla="*/ 171 w 273"/>
                <a:gd name="T87" fmla="*/ 131 h 471"/>
                <a:gd name="T88" fmla="*/ 199 w 273"/>
                <a:gd name="T89" fmla="*/ 145 h 471"/>
                <a:gd name="T90" fmla="*/ 222 w 273"/>
                <a:gd name="T91" fmla="*/ 154 h 471"/>
                <a:gd name="T92" fmla="*/ 239 w 273"/>
                <a:gd name="T93" fmla="*/ 134 h 471"/>
                <a:gd name="T94" fmla="*/ 226 w 273"/>
                <a:gd name="T95" fmla="*/ 112 h 471"/>
                <a:gd name="T96" fmla="*/ 213 w 273"/>
                <a:gd name="T97" fmla="*/ 94 h 471"/>
                <a:gd name="T98" fmla="*/ 225 w 273"/>
                <a:gd name="T99" fmla="*/ 100 h 471"/>
                <a:gd name="T100" fmla="*/ 234 w 273"/>
                <a:gd name="T101" fmla="*/ 100 h 471"/>
                <a:gd name="T102" fmla="*/ 246 w 273"/>
                <a:gd name="T103" fmla="*/ 66 h 471"/>
                <a:gd name="T104" fmla="*/ 273 w 273"/>
                <a:gd name="T105" fmla="*/ 51 h 4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3"/>
                <a:gd name="T160" fmla="*/ 0 h 471"/>
                <a:gd name="T161" fmla="*/ 273 w 273"/>
                <a:gd name="T162" fmla="*/ 471 h 4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3" h="471">
                  <a:moveTo>
                    <a:pt x="273" y="51"/>
                  </a:moveTo>
                  <a:lnTo>
                    <a:pt x="273" y="6"/>
                  </a:lnTo>
                  <a:lnTo>
                    <a:pt x="249" y="0"/>
                  </a:lnTo>
                  <a:lnTo>
                    <a:pt x="209" y="14"/>
                  </a:lnTo>
                  <a:lnTo>
                    <a:pt x="179" y="15"/>
                  </a:lnTo>
                  <a:lnTo>
                    <a:pt x="103" y="60"/>
                  </a:lnTo>
                  <a:lnTo>
                    <a:pt x="82" y="62"/>
                  </a:lnTo>
                  <a:lnTo>
                    <a:pt x="51" y="86"/>
                  </a:lnTo>
                  <a:lnTo>
                    <a:pt x="37" y="92"/>
                  </a:lnTo>
                  <a:lnTo>
                    <a:pt x="20" y="94"/>
                  </a:lnTo>
                  <a:lnTo>
                    <a:pt x="0" y="97"/>
                  </a:lnTo>
                  <a:lnTo>
                    <a:pt x="0" y="251"/>
                  </a:lnTo>
                  <a:lnTo>
                    <a:pt x="5" y="252"/>
                  </a:lnTo>
                  <a:lnTo>
                    <a:pt x="45" y="261"/>
                  </a:lnTo>
                  <a:lnTo>
                    <a:pt x="39" y="265"/>
                  </a:lnTo>
                  <a:lnTo>
                    <a:pt x="31" y="266"/>
                  </a:lnTo>
                  <a:lnTo>
                    <a:pt x="23" y="271"/>
                  </a:lnTo>
                  <a:lnTo>
                    <a:pt x="19" y="283"/>
                  </a:lnTo>
                  <a:lnTo>
                    <a:pt x="23" y="291"/>
                  </a:lnTo>
                  <a:lnTo>
                    <a:pt x="29" y="297"/>
                  </a:lnTo>
                  <a:lnTo>
                    <a:pt x="43" y="306"/>
                  </a:lnTo>
                  <a:lnTo>
                    <a:pt x="62" y="308"/>
                  </a:lnTo>
                  <a:lnTo>
                    <a:pt x="83" y="308"/>
                  </a:lnTo>
                  <a:lnTo>
                    <a:pt x="125" y="303"/>
                  </a:lnTo>
                  <a:lnTo>
                    <a:pt x="145" y="301"/>
                  </a:lnTo>
                  <a:lnTo>
                    <a:pt x="163" y="305"/>
                  </a:lnTo>
                  <a:lnTo>
                    <a:pt x="160" y="315"/>
                  </a:lnTo>
                  <a:lnTo>
                    <a:pt x="157" y="323"/>
                  </a:lnTo>
                  <a:lnTo>
                    <a:pt x="151" y="329"/>
                  </a:lnTo>
                  <a:lnTo>
                    <a:pt x="142" y="331"/>
                  </a:lnTo>
                  <a:lnTo>
                    <a:pt x="122" y="331"/>
                  </a:lnTo>
                  <a:lnTo>
                    <a:pt x="99" y="326"/>
                  </a:lnTo>
                  <a:lnTo>
                    <a:pt x="76" y="323"/>
                  </a:lnTo>
                  <a:lnTo>
                    <a:pt x="54" y="323"/>
                  </a:lnTo>
                  <a:lnTo>
                    <a:pt x="46" y="328"/>
                  </a:lnTo>
                  <a:lnTo>
                    <a:pt x="40" y="335"/>
                  </a:lnTo>
                  <a:lnTo>
                    <a:pt x="36" y="346"/>
                  </a:lnTo>
                  <a:lnTo>
                    <a:pt x="34" y="361"/>
                  </a:lnTo>
                  <a:lnTo>
                    <a:pt x="39" y="369"/>
                  </a:lnTo>
                  <a:lnTo>
                    <a:pt x="45" y="374"/>
                  </a:lnTo>
                  <a:lnTo>
                    <a:pt x="60" y="380"/>
                  </a:lnTo>
                  <a:lnTo>
                    <a:pt x="74" y="383"/>
                  </a:lnTo>
                  <a:lnTo>
                    <a:pt x="80" y="386"/>
                  </a:lnTo>
                  <a:lnTo>
                    <a:pt x="83" y="391"/>
                  </a:lnTo>
                  <a:lnTo>
                    <a:pt x="86" y="403"/>
                  </a:lnTo>
                  <a:lnTo>
                    <a:pt x="86" y="420"/>
                  </a:lnTo>
                  <a:lnTo>
                    <a:pt x="88" y="435"/>
                  </a:lnTo>
                  <a:lnTo>
                    <a:pt x="91" y="449"/>
                  </a:lnTo>
                  <a:lnTo>
                    <a:pt x="103" y="457"/>
                  </a:lnTo>
                  <a:lnTo>
                    <a:pt x="113" y="458"/>
                  </a:lnTo>
                  <a:lnTo>
                    <a:pt x="119" y="455"/>
                  </a:lnTo>
                  <a:lnTo>
                    <a:pt x="122" y="449"/>
                  </a:lnTo>
                  <a:lnTo>
                    <a:pt x="125" y="434"/>
                  </a:lnTo>
                  <a:lnTo>
                    <a:pt x="126" y="426"/>
                  </a:lnTo>
                  <a:lnTo>
                    <a:pt x="160" y="471"/>
                  </a:lnTo>
                  <a:lnTo>
                    <a:pt x="163" y="468"/>
                  </a:lnTo>
                  <a:lnTo>
                    <a:pt x="165" y="463"/>
                  </a:lnTo>
                  <a:lnTo>
                    <a:pt x="166" y="449"/>
                  </a:lnTo>
                  <a:lnTo>
                    <a:pt x="168" y="440"/>
                  </a:lnTo>
                  <a:lnTo>
                    <a:pt x="169" y="438"/>
                  </a:lnTo>
                  <a:lnTo>
                    <a:pt x="174" y="440"/>
                  </a:lnTo>
                  <a:lnTo>
                    <a:pt x="193" y="457"/>
                  </a:lnTo>
                  <a:lnTo>
                    <a:pt x="200" y="464"/>
                  </a:lnTo>
                  <a:lnTo>
                    <a:pt x="206" y="466"/>
                  </a:lnTo>
                  <a:lnTo>
                    <a:pt x="206" y="452"/>
                  </a:lnTo>
                  <a:lnTo>
                    <a:pt x="203" y="443"/>
                  </a:lnTo>
                  <a:lnTo>
                    <a:pt x="200" y="432"/>
                  </a:lnTo>
                  <a:lnTo>
                    <a:pt x="191" y="421"/>
                  </a:lnTo>
                  <a:lnTo>
                    <a:pt x="180" y="412"/>
                  </a:lnTo>
                  <a:lnTo>
                    <a:pt x="165" y="400"/>
                  </a:lnTo>
                  <a:lnTo>
                    <a:pt x="166" y="388"/>
                  </a:lnTo>
                  <a:lnTo>
                    <a:pt x="166" y="381"/>
                  </a:lnTo>
                  <a:lnTo>
                    <a:pt x="163" y="375"/>
                  </a:lnTo>
                  <a:lnTo>
                    <a:pt x="168" y="374"/>
                  </a:lnTo>
                  <a:lnTo>
                    <a:pt x="186" y="381"/>
                  </a:lnTo>
                  <a:lnTo>
                    <a:pt x="211" y="392"/>
                  </a:lnTo>
                  <a:lnTo>
                    <a:pt x="220" y="394"/>
                  </a:lnTo>
                  <a:lnTo>
                    <a:pt x="228" y="391"/>
                  </a:lnTo>
                  <a:lnTo>
                    <a:pt x="229" y="385"/>
                  </a:lnTo>
                  <a:lnTo>
                    <a:pt x="226" y="380"/>
                  </a:lnTo>
                  <a:lnTo>
                    <a:pt x="211" y="372"/>
                  </a:lnTo>
                  <a:lnTo>
                    <a:pt x="193" y="366"/>
                  </a:lnTo>
                  <a:lnTo>
                    <a:pt x="186" y="361"/>
                  </a:lnTo>
                  <a:lnTo>
                    <a:pt x="185" y="360"/>
                  </a:lnTo>
                  <a:lnTo>
                    <a:pt x="183" y="326"/>
                  </a:lnTo>
                  <a:lnTo>
                    <a:pt x="197" y="328"/>
                  </a:lnTo>
                  <a:lnTo>
                    <a:pt x="199" y="331"/>
                  </a:lnTo>
                  <a:lnTo>
                    <a:pt x="205" y="332"/>
                  </a:lnTo>
                  <a:lnTo>
                    <a:pt x="214" y="335"/>
                  </a:lnTo>
                  <a:lnTo>
                    <a:pt x="226" y="340"/>
                  </a:lnTo>
                  <a:lnTo>
                    <a:pt x="245" y="354"/>
                  </a:lnTo>
                  <a:lnTo>
                    <a:pt x="251" y="358"/>
                  </a:lnTo>
                  <a:lnTo>
                    <a:pt x="259" y="358"/>
                  </a:lnTo>
                  <a:lnTo>
                    <a:pt x="263" y="354"/>
                  </a:lnTo>
                  <a:lnTo>
                    <a:pt x="263" y="349"/>
                  </a:lnTo>
                  <a:lnTo>
                    <a:pt x="254" y="338"/>
                  </a:lnTo>
                  <a:lnTo>
                    <a:pt x="243" y="328"/>
                  </a:lnTo>
                  <a:lnTo>
                    <a:pt x="239" y="323"/>
                  </a:lnTo>
                  <a:lnTo>
                    <a:pt x="239" y="320"/>
                  </a:lnTo>
                  <a:lnTo>
                    <a:pt x="233" y="312"/>
                  </a:lnTo>
                  <a:lnTo>
                    <a:pt x="225" y="305"/>
                  </a:lnTo>
                  <a:lnTo>
                    <a:pt x="203" y="292"/>
                  </a:lnTo>
                  <a:lnTo>
                    <a:pt x="179" y="278"/>
                  </a:lnTo>
                  <a:lnTo>
                    <a:pt x="159" y="265"/>
                  </a:lnTo>
                  <a:lnTo>
                    <a:pt x="149" y="252"/>
                  </a:lnTo>
                  <a:lnTo>
                    <a:pt x="140" y="235"/>
                  </a:lnTo>
                  <a:lnTo>
                    <a:pt x="134" y="218"/>
                  </a:lnTo>
                  <a:lnTo>
                    <a:pt x="131" y="203"/>
                  </a:lnTo>
                  <a:lnTo>
                    <a:pt x="153" y="209"/>
                  </a:lnTo>
                  <a:lnTo>
                    <a:pt x="174" y="217"/>
                  </a:lnTo>
                  <a:lnTo>
                    <a:pt x="176" y="211"/>
                  </a:lnTo>
                  <a:lnTo>
                    <a:pt x="171" y="205"/>
                  </a:lnTo>
                  <a:lnTo>
                    <a:pt x="148" y="191"/>
                  </a:lnTo>
                  <a:lnTo>
                    <a:pt x="123" y="172"/>
                  </a:lnTo>
                  <a:lnTo>
                    <a:pt x="113" y="162"/>
                  </a:lnTo>
                  <a:lnTo>
                    <a:pt x="108" y="149"/>
                  </a:lnTo>
                  <a:lnTo>
                    <a:pt x="109" y="120"/>
                  </a:lnTo>
                  <a:lnTo>
                    <a:pt x="111" y="105"/>
                  </a:lnTo>
                  <a:lnTo>
                    <a:pt x="116" y="97"/>
                  </a:lnTo>
                  <a:lnTo>
                    <a:pt x="126" y="97"/>
                  </a:lnTo>
                  <a:lnTo>
                    <a:pt x="136" y="106"/>
                  </a:lnTo>
                  <a:lnTo>
                    <a:pt x="143" y="117"/>
                  </a:lnTo>
                  <a:lnTo>
                    <a:pt x="157" y="143"/>
                  </a:lnTo>
                  <a:lnTo>
                    <a:pt x="169" y="163"/>
                  </a:lnTo>
                  <a:lnTo>
                    <a:pt x="177" y="171"/>
                  </a:lnTo>
                  <a:lnTo>
                    <a:pt x="185" y="172"/>
                  </a:lnTo>
                  <a:lnTo>
                    <a:pt x="189" y="165"/>
                  </a:lnTo>
                  <a:lnTo>
                    <a:pt x="191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7" y="140"/>
                  </a:lnTo>
                  <a:lnTo>
                    <a:pt x="171" y="131"/>
                  </a:lnTo>
                  <a:lnTo>
                    <a:pt x="179" y="129"/>
                  </a:lnTo>
                  <a:lnTo>
                    <a:pt x="185" y="132"/>
                  </a:lnTo>
                  <a:lnTo>
                    <a:pt x="199" y="145"/>
                  </a:lnTo>
                  <a:lnTo>
                    <a:pt x="209" y="155"/>
                  </a:lnTo>
                  <a:lnTo>
                    <a:pt x="216" y="157"/>
                  </a:lnTo>
                  <a:lnTo>
                    <a:pt x="222" y="154"/>
                  </a:lnTo>
                  <a:lnTo>
                    <a:pt x="189" y="117"/>
                  </a:lnTo>
                  <a:lnTo>
                    <a:pt x="199" y="109"/>
                  </a:lnTo>
                  <a:lnTo>
                    <a:pt x="239" y="134"/>
                  </a:lnTo>
                  <a:lnTo>
                    <a:pt x="240" y="129"/>
                  </a:lnTo>
                  <a:lnTo>
                    <a:pt x="237" y="123"/>
                  </a:lnTo>
                  <a:lnTo>
                    <a:pt x="226" y="112"/>
                  </a:lnTo>
                  <a:lnTo>
                    <a:pt x="214" y="102"/>
                  </a:lnTo>
                  <a:lnTo>
                    <a:pt x="213" y="97"/>
                  </a:lnTo>
                  <a:lnTo>
                    <a:pt x="213" y="94"/>
                  </a:lnTo>
                  <a:lnTo>
                    <a:pt x="214" y="92"/>
                  </a:lnTo>
                  <a:lnTo>
                    <a:pt x="217" y="92"/>
                  </a:lnTo>
                  <a:lnTo>
                    <a:pt x="225" y="100"/>
                  </a:lnTo>
                  <a:lnTo>
                    <a:pt x="228" y="102"/>
                  </a:lnTo>
                  <a:lnTo>
                    <a:pt x="231" y="102"/>
                  </a:lnTo>
                  <a:lnTo>
                    <a:pt x="234" y="100"/>
                  </a:lnTo>
                  <a:lnTo>
                    <a:pt x="237" y="92"/>
                  </a:lnTo>
                  <a:lnTo>
                    <a:pt x="242" y="75"/>
                  </a:lnTo>
                  <a:lnTo>
                    <a:pt x="246" y="66"/>
                  </a:lnTo>
                  <a:lnTo>
                    <a:pt x="253" y="58"/>
                  </a:lnTo>
                  <a:lnTo>
                    <a:pt x="259" y="55"/>
                  </a:lnTo>
                  <a:lnTo>
                    <a:pt x="273" y="5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2" name="Freeform 1615"/>
            <p:cNvSpPr>
              <a:spLocks/>
            </p:cNvSpPr>
            <p:nvPr/>
          </p:nvSpPr>
          <p:spPr bwMode="auto">
            <a:xfrm>
              <a:off x="5374" y="3763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3" name="Freeform 1616"/>
            <p:cNvSpPr>
              <a:spLocks/>
            </p:cNvSpPr>
            <p:nvPr/>
          </p:nvSpPr>
          <p:spPr bwMode="auto">
            <a:xfrm>
              <a:off x="5374" y="3763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0 w 1"/>
                <a:gd name="T5" fmla="*/ 4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4" name="Freeform 1617"/>
            <p:cNvSpPr>
              <a:spLocks/>
            </p:cNvSpPr>
            <p:nvPr/>
          </p:nvSpPr>
          <p:spPr bwMode="auto">
            <a:xfrm>
              <a:off x="5367" y="3890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0 w 7"/>
                <a:gd name="T5" fmla="*/ 0 h 8"/>
                <a:gd name="T6" fmla="*/ 0 w 7"/>
                <a:gd name="T7" fmla="*/ 3 h 8"/>
                <a:gd name="T8" fmla="*/ 3 w 7"/>
                <a:gd name="T9" fmla="*/ 5 h 8"/>
                <a:gd name="T10" fmla="*/ 7 w 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5" name="Freeform 1618"/>
            <p:cNvSpPr>
              <a:spLocks/>
            </p:cNvSpPr>
            <p:nvPr/>
          </p:nvSpPr>
          <p:spPr bwMode="auto">
            <a:xfrm>
              <a:off x="5367" y="3890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0 w 7"/>
                <a:gd name="T5" fmla="*/ 0 h 8"/>
                <a:gd name="T6" fmla="*/ 0 w 7"/>
                <a:gd name="T7" fmla="*/ 3 h 8"/>
                <a:gd name="T8" fmla="*/ 3 w 7"/>
                <a:gd name="T9" fmla="*/ 5 h 8"/>
                <a:gd name="T10" fmla="*/ 7 w 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6" name="Freeform 1619"/>
            <p:cNvSpPr>
              <a:spLocks/>
            </p:cNvSpPr>
            <p:nvPr/>
          </p:nvSpPr>
          <p:spPr bwMode="auto">
            <a:xfrm>
              <a:off x="5270" y="3892"/>
              <a:ext cx="104" cy="87"/>
            </a:xfrm>
            <a:custGeom>
              <a:avLst/>
              <a:gdLst>
                <a:gd name="T0" fmla="*/ 104 w 104"/>
                <a:gd name="T1" fmla="*/ 87 h 87"/>
                <a:gd name="T2" fmla="*/ 104 w 104"/>
                <a:gd name="T3" fmla="*/ 72 h 87"/>
                <a:gd name="T4" fmla="*/ 97 w 104"/>
                <a:gd name="T5" fmla="*/ 60 h 87"/>
                <a:gd name="T6" fmla="*/ 90 w 104"/>
                <a:gd name="T7" fmla="*/ 46 h 87"/>
                <a:gd name="T8" fmla="*/ 85 w 104"/>
                <a:gd name="T9" fmla="*/ 35 h 87"/>
                <a:gd name="T10" fmla="*/ 79 w 104"/>
                <a:gd name="T11" fmla="*/ 30 h 87"/>
                <a:gd name="T12" fmla="*/ 54 w 104"/>
                <a:gd name="T13" fmla="*/ 29 h 87"/>
                <a:gd name="T14" fmla="*/ 7 w 104"/>
                <a:gd name="T15" fmla="*/ 0 h 87"/>
                <a:gd name="T16" fmla="*/ 2 w 104"/>
                <a:gd name="T17" fmla="*/ 1 h 87"/>
                <a:gd name="T18" fmla="*/ 0 w 104"/>
                <a:gd name="T19" fmla="*/ 6 h 87"/>
                <a:gd name="T20" fmla="*/ 4 w 104"/>
                <a:gd name="T21" fmla="*/ 14 h 87"/>
                <a:gd name="T22" fmla="*/ 13 w 104"/>
                <a:gd name="T23" fmla="*/ 21 h 87"/>
                <a:gd name="T24" fmla="*/ 19 w 104"/>
                <a:gd name="T25" fmla="*/ 27 h 87"/>
                <a:gd name="T26" fmla="*/ 17 w 104"/>
                <a:gd name="T27" fmla="*/ 26 h 87"/>
                <a:gd name="T28" fmla="*/ 22 w 104"/>
                <a:gd name="T29" fmla="*/ 27 h 87"/>
                <a:gd name="T30" fmla="*/ 37 w 104"/>
                <a:gd name="T31" fmla="*/ 35 h 87"/>
                <a:gd name="T32" fmla="*/ 56 w 104"/>
                <a:gd name="T33" fmla="*/ 43 h 87"/>
                <a:gd name="T34" fmla="*/ 70 w 104"/>
                <a:gd name="T35" fmla="*/ 46 h 87"/>
                <a:gd name="T36" fmla="*/ 77 w 104"/>
                <a:gd name="T37" fmla="*/ 54 h 87"/>
                <a:gd name="T38" fmla="*/ 84 w 104"/>
                <a:gd name="T39" fmla="*/ 63 h 87"/>
                <a:gd name="T40" fmla="*/ 88 w 104"/>
                <a:gd name="T41" fmla="*/ 72 h 87"/>
                <a:gd name="T42" fmla="*/ 94 w 104"/>
                <a:gd name="T43" fmla="*/ 80 h 87"/>
                <a:gd name="T44" fmla="*/ 104 w 104"/>
                <a:gd name="T45" fmla="*/ 8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87"/>
                <a:gd name="T71" fmla="*/ 104 w 104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87">
                  <a:moveTo>
                    <a:pt x="104" y="87"/>
                  </a:moveTo>
                  <a:lnTo>
                    <a:pt x="104" y="72"/>
                  </a:lnTo>
                  <a:lnTo>
                    <a:pt x="97" y="60"/>
                  </a:lnTo>
                  <a:lnTo>
                    <a:pt x="90" y="46"/>
                  </a:lnTo>
                  <a:lnTo>
                    <a:pt x="85" y="35"/>
                  </a:lnTo>
                  <a:lnTo>
                    <a:pt x="79" y="30"/>
                  </a:lnTo>
                  <a:lnTo>
                    <a:pt x="54" y="29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4" y="14"/>
                  </a:lnTo>
                  <a:lnTo>
                    <a:pt x="13" y="21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22" y="27"/>
                  </a:lnTo>
                  <a:lnTo>
                    <a:pt x="37" y="35"/>
                  </a:lnTo>
                  <a:lnTo>
                    <a:pt x="56" y="43"/>
                  </a:lnTo>
                  <a:lnTo>
                    <a:pt x="70" y="46"/>
                  </a:lnTo>
                  <a:lnTo>
                    <a:pt x="77" y="54"/>
                  </a:lnTo>
                  <a:lnTo>
                    <a:pt x="84" y="63"/>
                  </a:lnTo>
                  <a:lnTo>
                    <a:pt x="88" y="72"/>
                  </a:lnTo>
                  <a:lnTo>
                    <a:pt x="94" y="80"/>
                  </a:lnTo>
                  <a:lnTo>
                    <a:pt x="104" y="8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7" name="Freeform 1620"/>
            <p:cNvSpPr>
              <a:spLocks/>
            </p:cNvSpPr>
            <p:nvPr/>
          </p:nvSpPr>
          <p:spPr bwMode="auto">
            <a:xfrm>
              <a:off x="5270" y="3892"/>
              <a:ext cx="104" cy="87"/>
            </a:xfrm>
            <a:custGeom>
              <a:avLst/>
              <a:gdLst>
                <a:gd name="T0" fmla="*/ 104 w 104"/>
                <a:gd name="T1" fmla="*/ 87 h 87"/>
                <a:gd name="T2" fmla="*/ 104 w 104"/>
                <a:gd name="T3" fmla="*/ 72 h 87"/>
                <a:gd name="T4" fmla="*/ 97 w 104"/>
                <a:gd name="T5" fmla="*/ 60 h 87"/>
                <a:gd name="T6" fmla="*/ 90 w 104"/>
                <a:gd name="T7" fmla="*/ 46 h 87"/>
                <a:gd name="T8" fmla="*/ 85 w 104"/>
                <a:gd name="T9" fmla="*/ 35 h 87"/>
                <a:gd name="T10" fmla="*/ 79 w 104"/>
                <a:gd name="T11" fmla="*/ 30 h 87"/>
                <a:gd name="T12" fmla="*/ 54 w 104"/>
                <a:gd name="T13" fmla="*/ 29 h 87"/>
                <a:gd name="T14" fmla="*/ 7 w 104"/>
                <a:gd name="T15" fmla="*/ 0 h 87"/>
                <a:gd name="T16" fmla="*/ 2 w 104"/>
                <a:gd name="T17" fmla="*/ 1 h 87"/>
                <a:gd name="T18" fmla="*/ 0 w 104"/>
                <a:gd name="T19" fmla="*/ 6 h 87"/>
                <a:gd name="T20" fmla="*/ 4 w 104"/>
                <a:gd name="T21" fmla="*/ 14 h 87"/>
                <a:gd name="T22" fmla="*/ 13 w 104"/>
                <a:gd name="T23" fmla="*/ 21 h 87"/>
                <a:gd name="T24" fmla="*/ 19 w 104"/>
                <a:gd name="T25" fmla="*/ 27 h 87"/>
                <a:gd name="T26" fmla="*/ 17 w 104"/>
                <a:gd name="T27" fmla="*/ 26 h 87"/>
                <a:gd name="T28" fmla="*/ 22 w 104"/>
                <a:gd name="T29" fmla="*/ 27 h 87"/>
                <a:gd name="T30" fmla="*/ 37 w 104"/>
                <a:gd name="T31" fmla="*/ 35 h 87"/>
                <a:gd name="T32" fmla="*/ 56 w 104"/>
                <a:gd name="T33" fmla="*/ 43 h 87"/>
                <a:gd name="T34" fmla="*/ 70 w 104"/>
                <a:gd name="T35" fmla="*/ 46 h 87"/>
                <a:gd name="T36" fmla="*/ 77 w 104"/>
                <a:gd name="T37" fmla="*/ 54 h 87"/>
                <a:gd name="T38" fmla="*/ 84 w 104"/>
                <a:gd name="T39" fmla="*/ 63 h 87"/>
                <a:gd name="T40" fmla="*/ 88 w 104"/>
                <a:gd name="T41" fmla="*/ 72 h 87"/>
                <a:gd name="T42" fmla="*/ 94 w 104"/>
                <a:gd name="T43" fmla="*/ 80 h 87"/>
                <a:gd name="T44" fmla="*/ 104 w 104"/>
                <a:gd name="T45" fmla="*/ 87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87"/>
                <a:gd name="T71" fmla="*/ 104 w 104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87">
                  <a:moveTo>
                    <a:pt x="104" y="87"/>
                  </a:moveTo>
                  <a:lnTo>
                    <a:pt x="104" y="72"/>
                  </a:lnTo>
                  <a:lnTo>
                    <a:pt x="97" y="60"/>
                  </a:lnTo>
                  <a:lnTo>
                    <a:pt x="90" y="46"/>
                  </a:lnTo>
                  <a:lnTo>
                    <a:pt x="85" y="35"/>
                  </a:lnTo>
                  <a:lnTo>
                    <a:pt x="79" y="30"/>
                  </a:lnTo>
                  <a:lnTo>
                    <a:pt x="54" y="29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4" y="14"/>
                  </a:lnTo>
                  <a:lnTo>
                    <a:pt x="13" y="21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22" y="27"/>
                  </a:lnTo>
                  <a:lnTo>
                    <a:pt x="37" y="35"/>
                  </a:lnTo>
                  <a:lnTo>
                    <a:pt x="56" y="43"/>
                  </a:lnTo>
                  <a:lnTo>
                    <a:pt x="70" y="46"/>
                  </a:lnTo>
                  <a:lnTo>
                    <a:pt x="77" y="54"/>
                  </a:lnTo>
                  <a:lnTo>
                    <a:pt x="84" y="63"/>
                  </a:lnTo>
                  <a:lnTo>
                    <a:pt x="88" y="72"/>
                  </a:lnTo>
                  <a:lnTo>
                    <a:pt x="94" y="80"/>
                  </a:lnTo>
                  <a:lnTo>
                    <a:pt x="104" y="8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8" name="Freeform 1621"/>
            <p:cNvSpPr>
              <a:spLocks/>
            </p:cNvSpPr>
            <p:nvPr/>
          </p:nvSpPr>
          <p:spPr bwMode="auto">
            <a:xfrm>
              <a:off x="5344" y="4187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0 h 38"/>
                <a:gd name="T4" fmla="*/ 20 w 30"/>
                <a:gd name="T5" fmla="*/ 0 h 38"/>
                <a:gd name="T6" fmla="*/ 0 w 30"/>
                <a:gd name="T7" fmla="*/ 34 h 38"/>
                <a:gd name="T8" fmla="*/ 20 w 30"/>
                <a:gd name="T9" fmla="*/ 37 h 38"/>
                <a:gd name="T10" fmla="*/ 30 w 30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8"/>
                <a:gd name="T20" fmla="*/ 30 w 3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8">
                  <a:moveTo>
                    <a:pt x="30" y="38"/>
                  </a:moveTo>
                  <a:lnTo>
                    <a:pt x="30" y="0"/>
                  </a:lnTo>
                  <a:lnTo>
                    <a:pt x="20" y="0"/>
                  </a:lnTo>
                  <a:lnTo>
                    <a:pt x="0" y="34"/>
                  </a:lnTo>
                  <a:lnTo>
                    <a:pt x="20" y="37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39" name="Freeform 1622"/>
            <p:cNvSpPr>
              <a:spLocks/>
            </p:cNvSpPr>
            <p:nvPr/>
          </p:nvSpPr>
          <p:spPr bwMode="auto">
            <a:xfrm>
              <a:off x="5344" y="4187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0 h 38"/>
                <a:gd name="T4" fmla="*/ 20 w 30"/>
                <a:gd name="T5" fmla="*/ 0 h 38"/>
                <a:gd name="T6" fmla="*/ 0 w 30"/>
                <a:gd name="T7" fmla="*/ 34 h 38"/>
                <a:gd name="T8" fmla="*/ 20 w 30"/>
                <a:gd name="T9" fmla="*/ 37 h 38"/>
                <a:gd name="T10" fmla="*/ 30 w 30"/>
                <a:gd name="T11" fmla="*/ 38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8"/>
                <a:gd name="T20" fmla="*/ 30 w 3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8">
                  <a:moveTo>
                    <a:pt x="30" y="38"/>
                  </a:moveTo>
                  <a:lnTo>
                    <a:pt x="30" y="0"/>
                  </a:lnTo>
                  <a:lnTo>
                    <a:pt x="20" y="0"/>
                  </a:lnTo>
                  <a:lnTo>
                    <a:pt x="0" y="34"/>
                  </a:lnTo>
                  <a:lnTo>
                    <a:pt x="20" y="37"/>
                  </a:lnTo>
                  <a:lnTo>
                    <a:pt x="30" y="3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0" name="Freeform 1623"/>
            <p:cNvSpPr>
              <a:spLocks/>
            </p:cNvSpPr>
            <p:nvPr/>
          </p:nvSpPr>
          <p:spPr bwMode="auto">
            <a:xfrm>
              <a:off x="5101" y="4002"/>
              <a:ext cx="19" cy="17"/>
            </a:xfrm>
            <a:custGeom>
              <a:avLst/>
              <a:gdLst>
                <a:gd name="T0" fmla="*/ 0 w 19"/>
                <a:gd name="T1" fmla="*/ 4 h 17"/>
                <a:gd name="T2" fmla="*/ 0 w 19"/>
                <a:gd name="T3" fmla="*/ 17 h 17"/>
                <a:gd name="T4" fmla="*/ 6 w 19"/>
                <a:gd name="T5" fmla="*/ 17 h 17"/>
                <a:gd name="T6" fmla="*/ 19 w 19"/>
                <a:gd name="T7" fmla="*/ 7 h 17"/>
                <a:gd name="T8" fmla="*/ 3 w 19"/>
                <a:gd name="T9" fmla="*/ 0 h 17"/>
                <a:gd name="T10" fmla="*/ 0 w 19"/>
                <a:gd name="T11" fmla="*/ 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0" y="4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19" y="7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1" name="Freeform 1624"/>
            <p:cNvSpPr>
              <a:spLocks/>
            </p:cNvSpPr>
            <p:nvPr/>
          </p:nvSpPr>
          <p:spPr bwMode="auto">
            <a:xfrm>
              <a:off x="5101" y="4002"/>
              <a:ext cx="19" cy="17"/>
            </a:xfrm>
            <a:custGeom>
              <a:avLst/>
              <a:gdLst>
                <a:gd name="T0" fmla="*/ 0 w 19"/>
                <a:gd name="T1" fmla="*/ 4 h 17"/>
                <a:gd name="T2" fmla="*/ 0 w 19"/>
                <a:gd name="T3" fmla="*/ 17 h 17"/>
                <a:gd name="T4" fmla="*/ 6 w 19"/>
                <a:gd name="T5" fmla="*/ 17 h 17"/>
                <a:gd name="T6" fmla="*/ 19 w 19"/>
                <a:gd name="T7" fmla="*/ 7 h 17"/>
                <a:gd name="T8" fmla="*/ 3 w 19"/>
                <a:gd name="T9" fmla="*/ 0 h 17"/>
                <a:gd name="T10" fmla="*/ 0 w 19"/>
                <a:gd name="T11" fmla="*/ 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0" y="4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19" y="7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2" name="Freeform 1625"/>
            <p:cNvSpPr>
              <a:spLocks/>
            </p:cNvSpPr>
            <p:nvPr/>
          </p:nvSpPr>
          <p:spPr bwMode="auto">
            <a:xfrm>
              <a:off x="5101" y="3938"/>
              <a:ext cx="8" cy="18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6 w 8"/>
                <a:gd name="T5" fmla="*/ 15 h 18"/>
                <a:gd name="T6" fmla="*/ 8 w 8"/>
                <a:gd name="T7" fmla="*/ 0 h 18"/>
                <a:gd name="T8" fmla="*/ 0 w 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0" y="0"/>
                  </a:moveTo>
                  <a:lnTo>
                    <a:pt x="0" y="18"/>
                  </a:lnTo>
                  <a:lnTo>
                    <a:pt x="6" y="1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3" name="Freeform 1626"/>
            <p:cNvSpPr>
              <a:spLocks/>
            </p:cNvSpPr>
            <p:nvPr/>
          </p:nvSpPr>
          <p:spPr bwMode="auto">
            <a:xfrm>
              <a:off x="5101" y="3938"/>
              <a:ext cx="8" cy="18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18 h 18"/>
                <a:gd name="T4" fmla="*/ 6 w 8"/>
                <a:gd name="T5" fmla="*/ 15 h 18"/>
                <a:gd name="T6" fmla="*/ 8 w 8"/>
                <a:gd name="T7" fmla="*/ 0 h 18"/>
                <a:gd name="T8" fmla="*/ 0 w 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0" y="0"/>
                  </a:moveTo>
                  <a:lnTo>
                    <a:pt x="0" y="18"/>
                  </a:lnTo>
                  <a:lnTo>
                    <a:pt x="6" y="15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4" name="Freeform 1627"/>
            <p:cNvSpPr>
              <a:spLocks/>
            </p:cNvSpPr>
            <p:nvPr/>
          </p:nvSpPr>
          <p:spPr bwMode="auto">
            <a:xfrm>
              <a:off x="5063" y="3758"/>
              <a:ext cx="38" cy="154"/>
            </a:xfrm>
            <a:custGeom>
              <a:avLst/>
              <a:gdLst>
                <a:gd name="T0" fmla="*/ 38 w 38"/>
                <a:gd name="T1" fmla="*/ 154 h 154"/>
                <a:gd name="T2" fmla="*/ 38 w 38"/>
                <a:gd name="T3" fmla="*/ 0 h 154"/>
                <a:gd name="T4" fmla="*/ 35 w 38"/>
                <a:gd name="T5" fmla="*/ 0 h 154"/>
                <a:gd name="T6" fmla="*/ 11 w 38"/>
                <a:gd name="T7" fmla="*/ 88 h 154"/>
                <a:gd name="T8" fmla="*/ 15 w 38"/>
                <a:gd name="T9" fmla="*/ 97 h 154"/>
                <a:gd name="T10" fmla="*/ 17 w 38"/>
                <a:gd name="T11" fmla="*/ 105 h 154"/>
                <a:gd name="T12" fmla="*/ 0 w 38"/>
                <a:gd name="T13" fmla="*/ 112 h 154"/>
                <a:gd name="T14" fmla="*/ 6 w 38"/>
                <a:gd name="T15" fmla="*/ 134 h 154"/>
                <a:gd name="T16" fmla="*/ 24 w 38"/>
                <a:gd name="T17" fmla="*/ 148 h 154"/>
                <a:gd name="T18" fmla="*/ 38 w 38"/>
                <a:gd name="T19" fmla="*/ 154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54"/>
                <a:gd name="T32" fmla="*/ 38 w 38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54">
                  <a:moveTo>
                    <a:pt x="38" y="154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11" y="88"/>
                  </a:lnTo>
                  <a:lnTo>
                    <a:pt x="15" y="97"/>
                  </a:lnTo>
                  <a:lnTo>
                    <a:pt x="17" y="105"/>
                  </a:lnTo>
                  <a:lnTo>
                    <a:pt x="0" y="112"/>
                  </a:lnTo>
                  <a:lnTo>
                    <a:pt x="6" y="134"/>
                  </a:lnTo>
                  <a:lnTo>
                    <a:pt x="24" y="148"/>
                  </a:lnTo>
                  <a:lnTo>
                    <a:pt x="38" y="15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5" name="Freeform 1628"/>
            <p:cNvSpPr>
              <a:spLocks/>
            </p:cNvSpPr>
            <p:nvPr/>
          </p:nvSpPr>
          <p:spPr bwMode="auto">
            <a:xfrm>
              <a:off x="5063" y="3758"/>
              <a:ext cx="38" cy="154"/>
            </a:xfrm>
            <a:custGeom>
              <a:avLst/>
              <a:gdLst>
                <a:gd name="T0" fmla="*/ 38 w 38"/>
                <a:gd name="T1" fmla="*/ 154 h 154"/>
                <a:gd name="T2" fmla="*/ 38 w 38"/>
                <a:gd name="T3" fmla="*/ 0 h 154"/>
                <a:gd name="T4" fmla="*/ 35 w 38"/>
                <a:gd name="T5" fmla="*/ 0 h 154"/>
                <a:gd name="T6" fmla="*/ 11 w 38"/>
                <a:gd name="T7" fmla="*/ 88 h 154"/>
                <a:gd name="T8" fmla="*/ 15 w 38"/>
                <a:gd name="T9" fmla="*/ 97 h 154"/>
                <a:gd name="T10" fmla="*/ 17 w 38"/>
                <a:gd name="T11" fmla="*/ 105 h 154"/>
                <a:gd name="T12" fmla="*/ 0 w 38"/>
                <a:gd name="T13" fmla="*/ 112 h 154"/>
                <a:gd name="T14" fmla="*/ 6 w 38"/>
                <a:gd name="T15" fmla="*/ 134 h 154"/>
                <a:gd name="T16" fmla="*/ 24 w 38"/>
                <a:gd name="T17" fmla="*/ 148 h 154"/>
                <a:gd name="T18" fmla="*/ 38 w 38"/>
                <a:gd name="T19" fmla="*/ 154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54"/>
                <a:gd name="T32" fmla="*/ 38 w 38"/>
                <a:gd name="T33" fmla="*/ 154 h 1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54">
                  <a:moveTo>
                    <a:pt x="38" y="154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11" y="88"/>
                  </a:lnTo>
                  <a:lnTo>
                    <a:pt x="15" y="97"/>
                  </a:lnTo>
                  <a:lnTo>
                    <a:pt x="17" y="105"/>
                  </a:lnTo>
                  <a:lnTo>
                    <a:pt x="0" y="112"/>
                  </a:lnTo>
                  <a:lnTo>
                    <a:pt x="6" y="134"/>
                  </a:lnTo>
                  <a:lnTo>
                    <a:pt x="24" y="148"/>
                  </a:lnTo>
                  <a:lnTo>
                    <a:pt x="38" y="15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6" name="Freeform 1629"/>
            <p:cNvSpPr>
              <a:spLocks/>
            </p:cNvSpPr>
            <p:nvPr/>
          </p:nvSpPr>
          <p:spPr bwMode="auto">
            <a:xfrm>
              <a:off x="5095" y="3938"/>
              <a:ext cx="6" cy="20"/>
            </a:xfrm>
            <a:custGeom>
              <a:avLst/>
              <a:gdLst>
                <a:gd name="T0" fmla="*/ 6 w 6"/>
                <a:gd name="T1" fmla="*/ 18 h 20"/>
                <a:gd name="T2" fmla="*/ 6 w 6"/>
                <a:gd name="T3" fmla="*/ 0 h 20"/>
                <a:gd name="T4" fmla="*/ 5 w 6"/>
                <a:gd name="T5" fmla="*/ 9 h 20"/>
                <a:gd name="T6" fmla="*/ 0 w 6"/>
                <a:gd name="T7" fmla="*/ 17 h 20"/>
                <a:gd name="T8" fmla="*/ 0 w 6"/>
                <a:gd name="T9" fmla="*/ 20 h 20"/>
                <a:gd name="T10" fmla="*/ 6 w 6"/>
                <a:gd name="T11" fmla="*/ 1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0"/>
                <a:gd name="T20" fmla="*/ 6 w 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0">
                  <a:moveTo>
                    <a:pt x="6" y="18"/>
                  </a:moveTo>
                  <a:lnTo>
                    <a:pt x="6" y="0"/>
                  </a:lnTo>
                  <a:lnTo>
                    <a:pt x="5" y="9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7" name="Freeform 1630"/>
            <p:cNvSpPr>
              <a:spLocks/>
            </p:cNvSpPr>
            <p:nvPr/>
          </p:nvSpPr>
          <p:spPr bwMode="auto">
            <a:xfrm>
              <a:off x="5095" y="3938"/>
              <a:ext cx="6" cy="20"/>
            </a:xfrm>
            <a:custGeom>
              <a:avLst/>
              <a:gdLst>
                <a:gd name="T0" fmla="*/ 6 w 6"/>
                <a:gd name="T1" fmla="*/ 18 h 20"/>
                <a:gd name="T2" fmla="*/ 6 w 6"/>
                <a:gd name="T3" fmla="*/ 0 h 20"/>
                <a:gd name="T4" fmla="*/ 5 w 6"/>
                <a:gd name="T5" fmla="*/ 9 h 20"/>
                <a:gd name="T6" fmla="*/ 0 w 6"/>
                <a:gd name="T7" fmla="*/ 17 h 20"/>
                <a:gd name="T8" fmla="*/ 0 w 6"/>
                <a:gd name="T9" fmla="*/ 20 h 20"/>
                <a:gd name="T10" fmla="*/ 6 w 6"/>
                <a:gd name="T11" fmla="*/ 1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0"/>
                <a:gd name="T20" fmla="*/ 6 w 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0">
                  <a:moveTo>
                    <a:pt x="6" y="18"/>
                  </a:moveTo>
                  <a:lnTo>
                    <a:pt x="6" y="0"/>
                  </a:lnTo>
                  <a:lnTo>
                    <a:pt x="5" y="9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" y="1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8" name="Freeform 1631"/>
            <p:cNvSpPr>
              <a:spLocks/>
            </p:cNvSpPr>
            <p:nvPr/>
          </p:nvSpPr>
          <p:spPr bwMode="auto">
            <a:xfrm>
              <a:off x="5094" y="4006"/>
              <a:ext cx="7" cy="13"/>
            </a:xfrm>
            <a:custGeom>
              <a:avLst/>
              <a:gdLst>
                <a:gd name="T0" fmla="*/ 7 w 7"/>
                <a:gd name="T1" fmla="*/ 13 h 13"/>
                <a:gd name="T2" fmla="*/ 7 w 7"/>
                <a:gd name="T3" fmla="*/ 0 h 13"/>
                <a:gd name="T4" fmla="*/ 6 w 7"/>
                <a:gd name="T5" fmla="*/ 4 h 13"/>
                <a:gd name="T6" fmla="*/ 0 w 7"/>
                <a:gd name="T7" fmla="*/ 13 h 13"/>
                <a:gd name="T8" fmla="*/ 7 w 7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7" y="13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0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49" name="Freeform 1632"/>
            <p:cNvSpPr>
              <a:spLocks/>
            </p:cNvSpPr>
            <p:nvPr/>
          </p:nvSpPr>
          <p:spPr bwMode="auto">
            <a:xfrm>
              <a:off x="5094" y="4006"/>
              <a:ext cx="7" cy="13"/>
            </a:xfrm>
            <a:custGeom>
              <a:avLst/>
              <a:gdLst>
                <a:gd name="T0" fmla="*/ 7 w 7"/>
                <a:gd name="T1" fmla="*/ 13 h 13"/>
                <a:gd name="T2" fmla="*/ 7 w 7"/>
                <a:gd name="T3" fmla="*/ 0 h 13"/>
                <a:gd name="T4" fmla="*/ 6 w 7"/>
                <a:gd name="T5" fmla="*/ 4 h 13"/>
                <a:gd name="T6" fmla="*/ 0 w 7"/>
                <a:gd name="T7" fmla="*/ 13 h 13"/>
                <a:gd name="T8" fmla="*/ 7 w 7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7" y="13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0" y="13"/>
                  </a:lnTo>
                  <a:lnTo>
                    <a:pt x="7" y="13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0" name="Freeform 1633"/>
            <p:cNvSpPr>
              <a:spLocks/>
            </p:cNvSpPr>
            <p:nvPr/>
          </p:nvSpPr>
          <p:spPr bwMode="auto">
            <a:xfrm>
              <a:off x="5024" y="3870"/>
              <a:ext cx="16" cy="31"/>
            </a:xfrm>
            <a:custGeom>
              <a:avLst/>
              <a:gdLst>
                <a:gd name="T0" fmla="*/ 3 w 16"/>
                <a:gd name="T1" fmla="*/ 31 h 31"/>
                <a:gd name="T2" fmla="*/ 2 w 16"/>
                <a:gd name="T3" fmla="*/ 29 h 31"/>
                <a:gd name="T4" fmla="*/ 2 w 16"/>
                <a:gd name="T5" fmla="*/ 20 h 31"/>
                <a:gd name="T6" fmla="*/ 0 w 16"/>
                <a:gd name="T7" fmla="*/ 3 h 31"/>
                <a:gd name="T8" fmla="*/ 5 w 16"/>
                <a:gd name="T9" fmla="*/ 0 h 31"/>
                <a:gd name="T10" fmla="*/ 8 w 16"/>
                <a:gd name="T11" fmla="*/ 0 h 31"/>
                <a:gd name="T12" fmla="*/ 16 w 16"/>
                <a:gd name="T13" fmla="*/ 6 h 31"/>
                <a:gd name="T14" fmla="*/ 3 w 16"/>
                <a:gd name="T15" fmla="*/ 3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1"/>
                <a:gd name="T26" fmla="*/ 16 w 1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1">
                  <a:moveTo>
                    <a:pt x="3" y="31"/>
                  </a:moveTo>
                  <a:lnTo>
                    <a:pt x="2" y="29"/>
                  </a:lnTo>
                  <a:lnTo>
                    <a:pt x="2" y="20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1" name="Freeform 1634"/>
            <p:cNvSpPr>
              <a:spLocks/>
            </p:cNvSpPr>
            <p:nvPr/>
          </p:nvSpPr>
          <p:spPr bwMode="auto">
            <a:xfrm>
              <a:off x="5024" y="3870"/>
              <a:ext cx="16" cy="31"/>
            </a:xfrm>
            <a:custGeom>
              <a:avLst/>
              <a:gdLst>
                <a:gd name="T0" fmla="*/ 3 w 16"/>
                <a:gd name="T1" fmla="*/ 31 h 31"/>
                <a:gd name="T2" fmla="*/ 2 w 16"/>
                <a:gd name="T3" fmla="*/ 29 h 31"/>
                <a:gd name="T4" fmla="*/ 2 w 16"/>
                <a:gd name="T5" fmla="*/ 20 h 31"/>
                <a:gd name="T6" fmla="*/ 0 w 16"/>
                <a:gd name="T7" fmla="*/ 3 h 31"/>
                <a:gd name="T8" fmla="*/ 5 w 16"/>
                <a:gd name="T9" fmla="*/ 0 h 31"/>
                <a:gd name="T10" fmla="*/ 8 w 16"/>
                <a:gd name="T11" fmla="*/ 0 h 31"/>
                <a:gd name="T12" fmla="*/ 16 w 16"/>
                <a:gd name="T13" fmla="*/ 6 h 31"/>
                <a:gd name="T14" fmla="*/ 3 w 16"/>
                <a:gd name="T15" fmla="*/ 3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1"/>
                <a:gd name="T26" fmla="*/ 16 w 1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1">
                  <a:moveTo>
                    <a:pt x="3" y="31"/>
                  </a:moveTo>
                  <a:lnTo>
                    <a:pt x="2" y="29"/>
                  </a:lnTo>
                  <a:lnTo>
                    <a:pt x="2" y="20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3" y="3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2" name="Freeform 1635"/>
            <p:cNvSpPr>
              <a:spLocks/>
            </p:cNvSpPr>
            <p:nvPr/>
          </p:nvSpPr>
          <p:spPr bwMode="auto">
            <a:xfrm>
              <a:off x="5603" y="4144"/>
              <a:ext cx="24" cy="35"/>
            </a:xfrm>
            <a:custGeom>
              <a:avLst/>
              <a:gdLst>
                <a:gd name="T0" fmla="*/ 4 w 24"/>
                <a:gd name="T1" fmla="*/ 28 h 35"/>
                <a:gd name="T2" fmla="*/ 7 w 24"/>
                <a:gd name="T3" fmla="*/ 31 h 35"/>
                <a:gd name="T4" fmla="*/ 12 w 24"/>
                <a:gd name="T5" fmla="*/ 34 h 35"/>
                <a:gd name="T6" fmla="*/ 21 w 24"/>
                <a:gd name="T7" fmla="*/ 35 h 35"/>
                <a:gd name="T8" fmla="*/ 24 w 24"/>
                <a:gd name="T9" fmla="*/ 29 h 35"/>
                <a:gd name="T10" fmla="*/ 23 w 24"/>
                <a:gd name="T11" fmla="*/ 21 h 35"/>
                <a:gd name="T12" fmla="*/ 18 w 24"/>
                <a:gd name="T13" fmla="*/ 14 h 35"/>
                <a:gd name="T14" fmla="*/ 9 w 24"/>
                <a:gd name="T15" fmla="*/ 8 h 35"/>
                <a:gd name="T16" fmla="*/ 0 w 24"/>
                <a:gd name="T17" fmla="*/ 0 h 35"/>
                <a:gd name="T18" fmla="*/ 4 w 24"/>
                <a:gd name="T19" fmla="*/ 28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5"/>
                <a:gd name="T32" fmla="*/ 24 w 24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5">
                  <a:moveTo>
                    <a:pt x="4" y="28"/>
                  </a:moveTo>
                  <a:lnTo>
                    <a:pt x="7" y="31"/>
                  </a:lnTo>
                  <a:lnTo>
                    <a:pt x="12" y="34"/>
                  </a:lnTo>
                  <a:lnTo>
                    <a:pt x="21" y="35"/>
                  </a:lnTo>
                  <a:lnTo>
                    <a:pt x="24" y="29"/>
                  </a:lnTo>
                  <a:lnTo>
                    <a:pt x="23" y="21"/>
                  </a:lnTo>
                  <a:lnTo>
                    <a:pt x="18" y="14"/>
                  </a:lnTo>
                  <a:lnTo>
                    <a:pt x="9" y="8"/>
                  </a:lnTo>
                  <a:lnTo>
                    <a:pt x="0" y="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3" name="Freeform 1636"/>
            <p:cNvSpPr>
              <a:spLocks/>
            </p:cNvSpPr>
            <p:nvPr/>
          </p:nvSpPr>
          <p:spPr bwMode="auto">
            <a:xfrm>
              <a:off x="5603" y="4144"/>
              <a:ext cx="24" cy="35"/>
            </a:xfrm>
            <a:custGeom>
              <a:avLst/>
              <a:gdLst>
                <a:gd name="T0" fmla="*/ 4 w 24"/>
                <a:gd name="T1" fmla="*/ 28 h 35"/>
                <a:gd name="T2" fmla="*/ 7 w 24"/>
                <a:gd name="T3" fmla="*/ 31 h 35"/>
                <a:gd name="T4" fmla="*/ 12 w 24"/>
                <a:gd name="T5" fmla="*/ 34 h 35"/>
                <a:gd name="T6" fmla="*/ 21 w 24"/>
                <a:gd name="T7" fmla="*/ 35 h 35"/>
                <a:gd name="T8" fmla="*/ 24 w 24"/>
                <a:gd name="T9" fmla="*/ 29 h 35"/>
                <a:gd name="T10" fmla="*/ 23 w 24"/>
                <a:gd name="T11" fmla="*/ 21 h 35"/>
                <a:gd name="T12" fmla="*/ 18 w 24"/>
                <a:gd name="T13" fmla="*/ 14 h 35"/>
                <a:gd name="T14" fmla="*/ 9 w 24"/>
                <a:gd name="T15" fmla="*/ 8 h 35"/>
                <a:gd name="T16" fmla="*/ 0 w 24"/>
                <a:gd name="T17" fmla="*/ 0 h 35"/>
                <a:gd name="T18" fmla="*/ 4 w 24"/>
                <a:gd name="T19" fmla="*/ 28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5"/>
                <a:gd name="T32" fmla="*/ 24 w 24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5">
                  <a:moveTo>
                    <a:pt x="4" y="28"/>
                  </a:moveTo>
                  <a:lnTo>
                    <a:pt x="7" y="31"/>
                  </a:lnTo>
                  <a:lnTo>
                    <a:pt x="12" y="34"/>
                  </a:lnTo>
                  <a:lnTo>
                    <a:pt x="21" y="35"/>
                  </a:lnTo>
                  <a:lnTo>
                    <a:pt x="24" y="29"/>
                  </a:lnTo>
                  <a:lnTo>
                    <a:pt x="23" y="21"/>
                  </a:lnTo>
                  <a:lnTo>
                    <a:pt x="18" y="14"/>
                  </a:lnTo>
                  <a:lnTo>
                    <a:pt x="9" y="8"/>
                  </a:lnTo>
                  <a:lnTo>
                    <a:pt x="0" y="0"/>
                  </a:lnTo>
                  <a:lnTo>
                    <a:pt x="4" y="2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4" name="Freeform 1637"/>
            <p:cNvSpPr>
              <a:spLocks/>
            </p:cNvSpPr>
            <p:nvPr/>
          </p:nvSpPr>
          <p:spPr bwMode="auto">
            <a:xfrm>
              <a:off x="5469" y="3909"/>
              <a:ext cx="17" cy="33"/>
            </a:xfrm>
            <a:custGeom>
              <a:avLst/>
              <a:gdLst>
                <a:gd name="T0" fmla="*/ 0 w 17"/>
                <a:gd name="T1" fmla="*/ 17 h 33"/>
                <a:gd name="T2" fmla="*/ 5 w 17"/>
                <a:gd name="T3" fmla="*/ 7 h 33"/>
                <a:gd name="T4" fmla="*/ 11 w 17"/>
                <a:gd name="T5" fmla="*/ 1 h 33"/>
                <a:gd name="T6" fmla="*/ 14 w 17"/>
                <a:gd name="T7" fmla="*/ 0 h 33"/>
                <a:gd name="T8" fmla="*/ 17 w 17"/>
                <a:gd name="T9" fmla="*/ 3 h 33"/>
                <a:gd name="T10" fmla="*/ 17 w 17"/>
                <a:gd name="T11" fmla="*/ 17 h 33"/>
                <a:gd name="T12" fmla="*/ 12 w 17"/>
                <a:gd name="T13" fmla="*/ 29 h 33"/>
                <a:gd name="T14" fmla="*/ 8 w 17"/>
                <a:gd name="T15" fmla="*/ 33 h 33"/>
                <a:gd name="T16" fmla="*/ 3 w 17"/>
                <a:gd name="T17" fmla="*/ 29 h 33"/>
                <a:gd name="T18" fmla="*/ 0 w 17"/>
                <a:gd name="T19" fmla="*/ 1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3"/>
                <a:gd name="T32" fmla="*/ 17 w 1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3">
                  <a:moveTo>
                    <a:pt x="0" y="17"/>
                  </a:moveTo>
                  <a:lnTo>
                    <a:pt x="5" y="7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17"/>
                  </a:lnTo>
                  <a:lnTo>
                    <a:pt x="12" y="29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5" name="Freeform 1638"/>
            <p:cNvSpPr>
              <a:spLocks/>
            </p:cNvSpPr>
            <p:nvPr/>
          </p:nvSpPr>
          <p:spPr bwMode="auto">
            <a:xfrm>
              <a:off x="5469" y="3909"/>
              <a:ext cx="17" cy="33"/>
            </a:xfrm>
            <a:custGeom>
              <a:avLst/>
              <a:gdLst>
                <a:gd name="T0" fmla="*/ 0 w 17"/>
                <a:gd name="T1" fmla="*/ 17 h 33"/>
                <a:gd name="T2" fmla="*/ 5 w 17"/>
                <a:gd name="T3" fmla="*/ 7 h 33"/>
                <a:gd name="T4" fmla="*/ 11 w 17"/>
                <a:gd name="T5" fmla="*/ 1 h 33"/>
                <a:gd name="T6" fmla="*/ 14 w 17"/>
                <a:gd name="T7" fmla="*/ 0 h 33"/>
                <a:gd name="T8" fmla="*/ 17 w 17"/>
                <a:gd name="T9" fmla="*/ 3 h 33"/>
                <a:gd name="T10" fmla="*/ 17 w 17"/>
                <a:gd name="T11" fmla="*/ 17 h 33"/>
                <a:gd name="T12" fmla="*/ 12 w 17"/>
                <a:gd name="T13" fmla="*/ 29 h 33"/>
                <a:gd name="T14" fmla="*/ 8 w 17"/>
                <a:gd name="T15" fmla="*/ 33 h 33"/>
                <a:gd name="T16" fmla="*/ 3 w 17"/>
                <a:gd name="T17" fmla="*/ 29 h 33"/>
                <a:gd name="T18" fmla="*/ 0 w 17"/>
                <a:gd name="T19" fmla="*/ 1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3"/>
                <a:gd name="T32" fmla="*/ 17 w 1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3">
                  <a:moveTo>
                    <a:pt x="0" y="17"/>
                  </a:moveTo>
                  <a:lnTo>
                    <a:pt x="5" y="7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17"/>
                  </a:lnTo>
                  <a:lnTo>
                    <a:pt x="12" y="29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6" name="Freeform 1639"/>
            <p:cNvSpPr>
              <a:spLocks/>
            </p:cNvSpPr>
            <p:nvPr/>
          </p:nvSpPr>
          <p:spPr bwMode="auto">
            <a:xfrm>
              <a:off x="5494" y="3981"/>
              <a:ext cx="23" cy="12"/>
            </a:xfrm>
            <a:custGeom>
              <a:avLst/>
              <a:gdLst>
                <a:gd name="T0" fmla="*/ 10 w 23"/>
                <a:gd name="T1" fmla="*/ 0 h 12"/>
                <a:gd name="T2" fmla="*/ 0 w 23"/>
                <a:gd name="T3" fmla="*/ 0 h 12"/>
                <a:gd name="T4" fmla="*/ 1 w 23"/>
                <a:gd name="T5" fmla="*/ 12 h 12"/>
                <a:gd name="T6" fmla="*/ 10 w 23"/>
                <a:gd name="T7" fmla="*/ 11 h 12"/>
                <a:gd name="T8" fmla="*/ 20 w 23"/>
                <a:gd name="T9" fmla="*/ 8 h 12"/>
                <a:gd name="T10" fmla="*/ 23 w 23"/>
                <a:gd name="T11" fmla="*/ 3 h 12"/>
                <a:gd name="T12" fmla="*/ 18 w 23"/>
                <a:gd name="T13" fmla="*/ 0 h 12"/>
                <a:gd name="T14" fmla="*/ 10 w 23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12"/>
                <a:gd name="T26" fmla="*/ 23 w 23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12">
                  <a:moveTo>
                    <a:pt x="10" y="0"/>
                  </a:moveTo>
                  <a:lnTo>
                    <a:pt x="0" y="0"/>
                  </a:lnTo>
                  <a:lnTo>
                    <a:pt x="1" y="12"/>
                  </a:lnTo>
                  <a:lnTo>
                    <a:pt x="10" y="11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7" name="Freeform 1640"/>
            <p:cNvSpPr>
              <a:spLocks/>
            </p:cNvSpPr>
            <p:nvPr/>
          </p:nvSpPr>
          <p:spPr bwMode="auto">
            <a:xfrm>
              <a:off x="5494" y="3981"/>
              <a:ext cx="23" cy="12"/>
            </a:xfrm>
            <a:custGeom>
              <a:avLst/>
              <a:gdLst>
                <a:gd name="T0" fmla="*/ 10 w 23"/>
                <a:gd name="T1" fmla="*/ 0 h 12"/>
                <a:gd name="T2" fmla="*/ 0 w 23"/>
                <a:gd name="T3" fmla="*/ 0 h 12"/>
                <a:gd name="T4" fmla="*/ 1 w 23"/>
                <a:gd name="T5" fmla="*/ 12 h 12"/>
                <a:gd name="T6" fmla="*/ 10 w 23"/>
                <a:gd name="T7" fmla="*/ 11 h 12"/>
                <a:gd name="T8" fmla="*/ 20 w 23"/>
                <a:gd name="T9" fmla="*/ 8 h 12"/>
                <a:gd name="T10" fmla="*/ 23 w 23"/>
                <a:gd name="T11" fmla="*/ 3 h 12"/>
                <a:gd name="T12" fmla="*/ 18 w 23"/>
                <a:gd name="T13" fmla="*/ 0 h 12"/>
                <a:gd name="T14" fmla="*/ 10 w 23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12"/>
                <a:gd name="T26" fmla="*/ 23 w 23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12">
                  <a:moveTo>
                    <a:pt x="10" y="0"/>
                  </a:moveTo>
                  <a:lnTo>
                    <a:pt x="0" y="0"/>
                  </a:lnTo>
                  <a:lnTo>
                    <a:pt x="1" y="12"/>
                  </a:lnTo>
                  <a:lnTo>
                    <a:pt x="10" y="11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8" name="Freeform 1641"/>
            <p:cNvSpPr>
              <a:spLocks/>
            </p:cNvSpPr>
            <p:nvPr/>
          </p:nvSpPr>
          <p:spPr bwMode="auto">
            <a:xfrm>
              <a:off x="5374" y="3758"/>
              <a:ext cx="15" cy="17"/>
            </a:xfrm>
            <a:custGeom>
              <a:avLst/>
              <a:gdLst>
                <a:gd name="T0" fmla="*/ 0 w 15"/>
                <a:gd name="T1" fmla="*/ 5 h 17"/>
                <a:gd name="T2" fmla="*/ 9 w 15"/>
                <a:gd name="T3" fmla="*/ 0 h 17"/>
                <a:gd name="T4" fmla="*/ 13 w 15"/>
                <a:gd name="T5" fmla="*/ 6 h 17"/>
                <a:gd name="T6" fmla="*/ 15 w 15"/>
                <a:gd name="T7" fmla="*/ 12 h 17"/>
                <a:gd name="T8" fmla="*/ 13 w 15"/>
                <a:gd name="T9" fmla="*/ 15 h 17"/>
                <a:gd name="T10" fmla="*/ 10 w 15"/>
                <a:gd name="T11" fmla="*/ 17 h 17"/>
                <a:gd name="T12" fmla="*/ 3 w 15"/>
                <a:gd name="T13" fmla="*/ 15 h 17"/>
                <a:gd name="T14" fmla="*/ 1 w 15"/>
                <a:gd name="T15" fmla="*/ 11 h 17"/>
                <a:gd name="T16" fmla="*/ 0 w 15"/>
                <a:gd name="T17" fmla="*/ 5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7"/>
                <a:gd name="T29" fmla="*/ 15 w 1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7">
                  <a:moveTo>
                    <a:pt x="0" y="5"/>
                  </a:moveTo>
                  <a:lnTo>
                    <a:pt x="9" y="0"/>
                  </a:lnTo>
                  <a:lnTo>
                    <a:pt x="13" y="6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59" name="Freeform 1642"/>
            <p:cNvSpPr>
              <a:spLocks/>
            </p:cNvSpPr>
            <p:nvPr/>
          </p:nvSpPr>
          <p:spPr bwMode="auto">
            <a:xfrm>
              <a:off x="5374" y="3758"/>
              <a:ext cx="15" cy="17"/>
            </a:xfrm>
            <a:custGeom>
              <a:avLst/>
              <a:gdLst>
                <a:gd name="T0" fmla="*/ 0 w 15"/>
                <a:gd name="T1" fmla="*/ 5 h 17"/>
                <a:gd name="T2" fmla="*/ 9 w 15"/>
                <a:gd name="T3" fmla="*/ 0 h 17"/>
                <a:gd name="T4" fmla="*/ 13 w 15"/>
                <a:gd name="T5" fmla="*/ 6 h 17"/>
                <a:gd name="T6" fmla="*/ 15 w 15"/>
                <a:gd name="T7" fmla="*/ 12 h 17"/>
                <a:gd name="T8" fmla="*/ 13 w 15"/>
                <a:gd name="T9" fmla="*/ 15 h 17"/>
                <a:gd name="T10" fmla="*/ 10 w 15"/>
                <a:gd name="T11" fmla="*/ 17 h 17"/>
                <a:gd name="T12" fmla="*/ 3 w 15"/>
                <a:gd name="T13" fmla="*/ 15 h 17"/>
                <a:gd name="T14" fmla="*/ 1 w 15"/>
                <a:gd name="T15" fmla="*/ 11 h 17"/>
                <a:gd name="T16" fmla="*/ 0 w 15"/>
                <a:gd name="T17" fmla="*/ 5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7"/>
                <a:gd name="T29" fmla="*/ 15 w 1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7">
                  <a:moveTo>
                    <a:pt x="0" y="5"/>
                  </a:moveTo>
                  <a:lnTo>
                    <a:pt x="9" y="0"/>
                  </a:lnTo>
                  <a:lnTo>
                    <a:pt x="13" y="6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0" name="Freeform 1643"/>
            <p:cNvSpPr>
              <a:spLocks/>
            </p:cNvSpPr>
            <p:nvPr/>
          </p:nvSpPr>
          <p:spPr bwMode="auto">
            <a:xfrm>
              <a:off x="5400" y="3781"/>
              <a:ext cx="10" cy="35"/>
            </a:xfrm>
            <a:custGeom>
              <a:avLst/>
              <a:gdLst>
                <a:gd name="T0" fmla="*/ 3 w 10"/>
                <a:gd name="T1" fmla="*/ 0 h 35"/>
                <a:gd name="T2" fmla="*/ 10 w 10"/>
                <a:gd name="T3" fmla="*/ 5 h 35"/>
                <a:gd name="T4" fmla="*/ 10 w 10"/>
                <a:gd name="T5" fmla="*/ 14 h 35"/>
                <a:gd name="T6" fmla="*/ 10 w 10"/>
                <a:gd name="T7" fmla="*/ 22 h 35"/>
                <a:gd name="T8" fmla="*/ 6 w 10"/>
                <a:gd name="T9" fmla="*/ 32 h 35"/>
                <a:gd name="T10" fmla="*/ 1 w 10"/>
                <a:gd name="T11" fmla="*/ 35 h 35"/>
                <a:gd name="T12" fmla="*/ 0 w 10"/>
                <a:gd name="T13" fmla="*/ 32 h 35"/>
                <a:gd name="T14" fmla="*/ 0 w 10"/>
                <a:gd name="T15" fmla="*/ 26 h 35"/>
                <a:gd name="T16" fmla="*/ 3 w 10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5"/>
                <a:gd name="T29" fmla="*/ 10 w 1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5">
                  <a:moveTo>
                    <a:pt x="3" y="0"/>
                  </a:moveTo>
                  <a:lnTo>
                    <a:pt x="10" y="5"/>
                  </a:lnTo>
                  <a:lnTo>
                    <a:pt x="10" y="14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1" name="Freeform 1644"/>
            <p:cNvSpPr>
              <a:spLocks/>
            </p:cNvSpPr>
            <p:nvPr/>
          </p:nvSpPr>
          <p:spPr bwMode="auto">
            <a:xfrm>
              <a:off x="5400" y="3781"/>
              <a:ext cx="10" cy="35"/>
            </a:xfrm>
            <a:custGeom>
              <a:avLst/>
              <a:gdLst>
                <a:gd name="T0" fmla="*/ 3 w 10"/>
                <a:gd name="T1" fmla="*/ 0 h 35"/>
                <a:gd name="T2" fmla="*/ 10 w 10"/>
                <a:gd name="T3" fmla="*/ 5 h 35"/>
                <a:gd name="T4" fmla="*/ 10 w 10"/>
                <a:gd name="T5" fmla="*/ 14 h 35"/>
                <a:gd name="T6" fmla="*/ 10 w 10"/>
                <a:gd name="T7" fmla="*/ 22 h 35"/>
                <a:gd name="T8" fmla="*/ 6 w 10"/>
                <a:gd name="T9" fmla="*/ 32 h 35"/>
                <a:gd name="T10" fmla="*/ 1 w 10"/>
                <a:gd name="T11" fmla="*/ 35 h 35"/>
                <a:gd name="T12" fmla="*/ 0 w 10"/>
                <a:gd name="T13" fmla="*/ 32 h 35"/>
                <a:gd name="T14" fmla="*/ 0 w 10"/>
                <a:gd name="T15" fmla="*/ 26 h 35"/>
                <a:gd name="T16" fmla="*/ 3 w 10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5"/>
                <a:gd name="T29" fmla="*/ 10 w 1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5">
                  <a:moveTo>
                    <a:pt x="3" y="0"/>
                  </a:moveTo>
                  <a:lnTo>
                    <a:pt x="10" y="5"/>
                  </a:lnTo>
                  <a:lnTo>
                    <a:pt x="10" y="14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2" name="Freeform 1645"/>
            <p:cNvSpPr>
              <a:spLocks/>
            </p:cNvSpPr>
            <p:nvPr/>
          </p:nvSpPr>
          <p:spPr bwMode="auto">
            <a:xfrm>
              <a:off x="5367" y="3890"/>
              <a:ext cx="37" cy="23"/>
            </a:xfrm>
            <a:custGeom>
              <a:avLst/>
              <a:gdLst>
                <a:gd name="T0" fmla="*/ 28 w 37"/>
                <a:gd name="T1" fmla="*/ 23 h 23"/>
                <a:gd name="T2" fmla="*/ 37 w 37"/>
                <a:gd name="T3" fmla="*/ 20 h 23"/>
                <a:gd name="T4" fmla="*/ 36 w 37"/>
                <a:gd name="T5" fmla="*/ 16 h 23"/>
                <a:gd name="T6" fmla="*/ 30 w 37"/>
                <a:gd name="T7" fmla="*/ 9 h 23"/>
                <a:gd name="T8" fmla="*/ 27 w 37"/>
                <a:gd name="T9" fmla="*/ 5 h 23"/>
                <a:gd name="T10" fmla="*/ 8 w 37"/>
                <a:gd name="T11" fmla="*/ 0 h 23"/>
                <a:gd name="T12" fmla="*/ 0 w 37"/>
                <a:gd name="T13" fmla="*/ 0 h 23"/>
                <a:gd name="T14" fmla="*/ 0 w 37"/>
                <a:gd name="T15" fmla="*/ 3 h 23"/>
                <a:gd name="T16" fmla="*/ 3 w 37"/>
                <a:gd name="T17" fmla="*/ 5 h 23"/>
                <a:gd name="T18" fmla="*/ 17 w 37"/>
                <a:gd name="T19" fmla="*/ 12 h 23"/>
                <a:gd name="T20" fmla="*/ 22 w 37"/>
                <a:gd name="T21" fmla="*/ 19 h 23"/>
                <a:gd name="T22" fmla="*/ 27 w 37"/>
                <a:gd name="T23" fmla="*/ 22 h 23"/>
                <a:gd name="T24" fmla="*/ 28 w 37"/>
                <a:gd name="T25" fmla="*/ 23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23"/>
                <a:gd name="T41" fmla="*/ 37 w 37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23">
                  <a:moveTo>
                    <a:pt x="28" y="23"/>
                  </a:moveTo>
                  <a:lnTo>
                    <a:pt x="37" y="20"/>
                  </a:lnTo>
                  <a:lnTo>
                    <a:pt x="36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17" y="12"/>
                  </a:lnTo>
                  <a:lnTo>
                    <a:pt x="22" y="19"/>
                  </a:lnTo>
                  <a:lnTo>
                    <a:pt x="27" y="22"/>
                  </a:lnTo>
                  <a:lnTo>
                    <a:pt x="28" y="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3" name="Freeform 1646"/>
            <p:cNvSpPr>
              <a:spLocks/>
            </p:cNvSpPr>
            <p:nvPr/>
          </p:nvSpPr>
          <p:spPr bwMode="auto">
            <a:xfrm>
              <a:off x="5367" y="3890"/>
              <a:ext cx="37" cy="23"/>
            </a:xfrm>
            <a:custGeom>
              <a:avLst/>
              <a:gdLst>
                <a:gd name="T0" fmla="*/ 28 w 37"/>
                <a:gd name="T1" fmla="*/ 23 h 23"/>
                <a:gd name="T2" fmla="*/ 37 w 37"/>
                <a:gd name="T3" fmla="*/ 20 h 23"/>
                <a:gd name="T4" fmla="*/ 36 w 37"/>
                <a:gd name="T5" fmla="*/ 16 h 23"/>
                <a:gd name="T6" fmla="*/ 30 w 37"/>
                <a:gd name="T7" fmla="*/ 9 h 23"/>
                <a:gd name="T8" fmla="*/ 27 w 37"/>
                <a:gd name="T9" fmla="*/ 5 h 23"/>
                <a:gd name="T10" fmla="*/ 8 w 37"/>
                <a:gd name="T11" fmla="*/ 0 h 23"/>
                <a:gd name="T12" fmla="*/ 0 w 37"/>
                <a:gd name="T13" fmla="*/ 0 h 23"/>
                <a:gd name="T14" fmla="*/ 0 w 37"/>
                <a:gd name="T15" fmla="*/ 3 h 23"/>
                <a:gd name="T16" fmla="*/ 3 w 37"/>
                <a:gd name="T17" fmla="*/ 5 h 23"/>
                <a:gd name="T18" fmla="*/ 17 w 37"/>
                <a:gd name="T19" fmla="*/ 12 h 23"/>
                <a:gd name="T20" fmla="*/ 22 w 37"/>
                <a:gd name="T21" fmla="*/ 19 h 23"/>
                <a:gd name="T22" fmla="*/ 27 w 37"/>
                <a:gd name="T23" fmla="*/ 22 h 23"/>
                <a:gd name="T24" fmla="*/ 28 w 37"/>
                <a:gd name="T25" fmla="*/ 23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23"/>
                <a:gd name="T41" fmla="*/ 37 w 37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23">
                  <a:moveTo>
                    <a:pt x="28" y="23"/>
                  </a:moveTo>
                  <a:lnTo>
                    <a:pt x="37" y="20"/>
                  </a:lnTo>
                  <a:lnTo>
                    <a:pt x="36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17" y="12"/>
                  </a:lnTo>
                  <a:lnTo>
                    <a:pt x="22" y="19"/>
                  </a:lnTo>
                  <a:lnTo>
                    <a:pt x="27" y="22"/>
                  </a:lnTo>
                  <a:lnTo>
                    <a:pt x="28" y="23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4" name="Freeform 1647"/>
            <p:cNvSpPr>
              <a:spLocks/>
            </p:cNvSpPr>
            <p:nvPr/>
          </p:nvSpPr>
          <p:spPr bwMode="auto">
            <a:xfrm>
              <a:off x="5270" y="3892"/>
              <a:ext cx="111" cy="89"/>
            </a:xfrm>
            <a:custGeom>
              <a:avLst/>
              <a:gdLst>
                <a:gd name="T0" fmla="*/ 7 w 111"/>
                <a:gd name="T1" fmla="*/ 0 h 89"/>
                <a:gd name="T2" fmla="*/ 54 w 111"/>
                <a:gd name="T3" fmla="*/ 29 h 89"/>
                <a:gd name="T4" fmla="*/ 79 w 111"/>
                <a:gd name="T5" fmla="*/ 30 h 89"/>
                <a:gd name="T6" fmla="*/ 85 w 111"/>
                <a:gd name="T7" fmla="*/ 35 h 89"/>
                <a:gd name="T8" fmla="*/ 90 w 111"/>
                <a:gd name="T9" fmla="*/ 46 h 89"/>
                <a:gd name="T10" fmla="*/ 97 w 111"/>
                <a:gd name="T11" fmla="*/ 60 h 89"/>
                <a:gd name="T12" fmla="*/ 107 w 111"/>
                <a:gd name="T13" fmla="*/ 75 h 89"/>
                <a:gd name="T14" fmla="*/ 111 w 111"/>
                <a:gd name="T15" fmla="*/ 84 h 89"/>
                <a:gd name="T16" fmla="*/ 110 w 111"/>
                <a:gd name="T17" fmla="*/ 89 h 89"/>
                <a:gd name="T18" fmla="*/ 107 w 111"/>
                <a:gd name="T19" fmla="*/ 89 h 89"/>
                <a:gd name="T20" fmla="*/ 94 w 111"/>
                <a:gd name="T21" fmla="*/ 80 h 89"/>
                <a:gd name="T22" fmla="*/ 88 w 111"/>
                <a:gd name="T23" fmla="*/ 72 h 89"/>
                <a:gd name="T24" fmla="*/ 84 w 111"/>
                <a:gd name="T25" fmla="*/ 63 h 89"/>
                <a:gd name="T26" fmla="*/ 77 w 111"/>
                <a:gd name="T27" fmla="*/ 54 h 89"/>
                <a:gd name="T28" fmla="*/ 70 w 111"/>
                <a:gd name="T29" fmla="*/ 46 h 89"/>
                <a:gd name="T30" fmla="*/ 56 w 111"/>
                <a:gd name="T31" fmla="*/ 43 h 89"/>
                <a:gd name="T32" fmla="*/ 37 w 111"/>
                <a:gd name="T33" fmla="*/ 35 h 89"/>
                <a:gd name="T34" fmla="*/ 22 w 111"/>
                <a:gd name="T35" fmla="*/ 27 h 89"/>
                <a:gd name="T36" fmla="*/ 17 w 111"/>
                <a:gd name="T37" fmla="*/ 26 h 89"/>
                <a:gd name="T38" fmla="*/ 19 w 111"/>
                <a:gd name="T39" fmla="*/ 27 h 89"/>
                <a:gd name="T40" fmla="*/ 13 w 111"/>
                <a:gd name="T41" fmla="*/ 21 h 89"/>
                <a:gd name="T42" fmla="*/ 4 w 111"/>
                <a:gd name="T43" fmla="*/ 14 h 89"/>
                <a:gd name="T44" fmla="*/ 0 w 111"/>
                <a:gd name="T45" fmla="*/ 6 h 89"/>
                <a:gd name="T46" fmla="*/ 2 w 111"/>
                <a:gd name="T47" fmla="*/ 1 h 89"/>
                <a:gd name="T48" fmla="*/ 7 w 111"/>
                <a:gd name="T49" fmla="*/ 0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1"/>
                <a:gd name="T76" fmla="*/ 0 h 89"/>
                <a:gd name="T77" fmla="*/ 111 w 111"/>
                <a:gd name="T78" fmla="*/ 89 h 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1" h="89">
                  <a:moveTo>
                    <a:pt x="7" y="0"/>
                  </a:moveTo>
                  <a:lnTo>
                    <a:pt x="54" y="29"/>
                  </a:lnTo>
                  <a:lnTo>
                    <a:pt x="79" y="30"/>
                  </a:lnTo>
                  <a:lnTo>
                    <a:pt x="85" y="35"/>
                  </a:lnTo>
                  <a:lnTo>
                    <a:pt x="90" y="46"/>
                  </a:lnTo>
                  <a:lnTo>
                    <a:pt x="97" y="60"/>
                  </a:lnTo>
                  <a:lnTo>
                    <a:pt x="107" y="75"/>
                  </a:lnTo>
                  <a:lnTo>
                    <a:pt x="111" y="84"/>
                  </a:lnTo>
                  <a:lnTo>
                    <a:pt x="110" y="89"/>
                  </a:lnTo>
                  <a:lnTo>
                    <a:pt x="107" y="89"/>
                  </a:lnTo>
                  <a:lnTo>
                    <a:pt x="94" y="80"/>
                  </a:lnTo>
                  <a:lnTo>
                    <a:pt x="88" y="72"/>
                  </a:lnTo>
                  <a:lnTo>
                    <a:pt x="84" y="63"/>
                  </a:lnTo>
                  <a:lnTo>
                    <a:pt x="77" y="54"/>
                  </a:lnTo>
                  <a:lnTo>
                    <a:pt x="70" y="46"/>
                  </a:lnTo>
                  <a:lnTo>
                    <a:pt x="56" y="43"/>
                  </a:lnTo>
                  <a:lnTo>
                    <a:pt x="37" y="35"/>
                  </a:lnTo>
                  <a:lnTo>
                    <a:pt x="22" y="27"/>
                  </a:lnTo>
                  <a:lnTo>
                    <a:pt x="17" y="26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4" y="14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5" name="Freeform 1648"/>
            <p:cNvSpPr>
              <a:spLocks/>
            </p:cNvSpPr>
            <p:nvPr/>
          </p:nvSpPr>
          <p:spPr bwMode="auto">
            <a:xfrm>
              <a:off x="5270" y="3892"/>
              <a:ext cx="111" cy="89"/>
            </a:xfrm>
            <a:custGeom>
              <a:avLst/>
              <a:gdLst>
                <a:gd name="T0" fmla="*/ 7 w 111"/>
                <a:gd name="T1" fmla="*/ 0 h 89"/>
                <a:gd name="T2" fmla="*/ 54 w 111"/>
                <a:gd name="T3" fmla="*/ 29 h 89"/>
                <a:gd name="T4" fmla="*/ 79 w 111"/>
                <a:gd name="T5" fmla="*/ 30 h 89"/>
                <a:gd name="T6" fmla="*/ 85 w 111"/>
                <a:gd name="T7" fmla="*/ 35 h 89"/>
                <a:gd name="T8" fmla="*/ 90 w 111"/>
                <a:gd name="T9" fmla="*/ 46 h 89"/>
                <a:gd name="T10" fmla="*/ 97 w 111"/>
                <a:gd name="T11" fmla="*/ 60 h 89"/>
                <a:gd name="T12" fmla="*/ 107 w 111"/>
                <a:gd name="T13" fmla="*/ 75 h 89"/>
                <a:gd name="T14" fmla="*/ 111 w 111"/>
                <a:gd name="T15" fmla="*/ 84 h 89"/>
                <a:gd name="T16" fmla="*/ 110 w 111"/>
                <a:gd name="T17" fmla="*/ 89 h 89"/>
                <a:gd name="T18" fmla="*/ 107 w 111"/>
                <a:gd name="T19" fmla="*/ 89 h 89"/>
                <a:gd name="T20" fmla="*/ 94 w 111"/>
                <a:gd name="T21" fmla="*/ 80 h 89"/>
                <a:gd name="T22" fmla="*/ 88 w 111"/>
                <a:gd name="T23" fmla="*/ 72 h 89"/>
                <a:gd name="T24" fmla="*/ 84 w 111"/>
                <a:gd name="T25" fmla="*/ 63 h 89"/>
                <a:gd name="T26" fmla="*/ 77 w 111"/>
                <a:gd name="T27" fmla="*/ 54 h 89"/>
                <a:gd name="T28" fmla="*/ 70 w 111"/>
                <a:gd name="T29" fmla="*/ 46 h 89"/>
                <a:gd name="T30" fmla="*/ 56 w 111"/>
                <a:gd name="T31" fmla="*/ 43 h 89"/>
                <a:gd name="T32" fmla="*/ 37 w 111"/>
                <a:gd name="T33" fmla="*/ 35 h 89"/>
                <a:gd name="T34" fmla="*/ 22 w 111"/>
                <a:gd name="T35" fmla="*/ 27 h 89"/>
                <a:gd name="T36" fmla="*/ 17 w 111"/>
                <a:gd name="T37" fmla="*/ 26 h 89"/>
                <a:gd name="T38" fmla="*/ 19 w 111"/>
                <a:gd name="T39" fmla="*/ 27 h 89"/>
                <a:gd name="T40" fmla="*/ 13 w 111"/>
                <a:gd name="T41" fmla="*/ 21 h 89"/>
                <a:gd name="T42" fmla="*/ 4 w 111"/>
                <a:gd name="T43" fmla="*/ 14 h 89"/>
                <a:gd name="T44" fmla="*/ 0 w 111"/>
                <a:gd name="T45" fmla="*/ 6 h 89"/>
                <a:gd name="T46" fmla="*/ 2 w 111"/>
                <a:gd name="T47" fmla="*/ 1 h 89"/>
                <a:gd name="T48" fmla="*/ 7 w 111"/>
                <a:gd name="T49" fmla="*/ 0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1"/>
                <a:gd name="T76" fmla="*/ 0 h 89"/>
                <a:gd name="T77" fmla="*/ 111 w 111"/>
                <a:gd name="T78" fmla="*/ 89 h 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1" h="89">
                  <a:moveTo>
                    <a:pt x="7" y="0"/>
                  </a:moveTo>
                  <a:lnTo>
                    <a:pt x="54" y="29"/>
                  </a:lnTo>
                  <a:lnTo>
                    <a:pt x="79" y="30"/>
                  </a:lnTo>
                  <a:lnTo>
                    <a:pt x="85" y="35"/>
                  </a:lnTo>
                  <a:lnTo>
                    <a:pt x="90" y="46"/>
                  </a:lnTo>
                  <a:lnTo>
                    <a:pt x="97" y="60"/>
                  </a:lnTo>
                  <a:lnTo>
                    <a:pt x="107" y="75"/>
                  </a:lnTo>
                  <a:lnTo>
                    <a:pt x="111" y="84"/>
                  </a:lnTo>
                  <a:lnTo>
                    <a:pt x="110" y="89"/>
                  </a:lnTo>
                  <a:lnTo>
                    <a:pt x="107" y="89"/>
                  </a:lnTo>
                  <a:lnTo>
                    <a:pt x="94" y="80"/>
                  </a:lnTo>
                  <a:lnTo>
                    <a:pt x="88" y="72"/>
                  </a:lnTo>
                  <a:lnTo>
                    <a:pt x="84" y="63"/>
                  </a:lnTo>
                  <a:lnTo>
                    <a:pt x="77" y="54"/>
                  </a:lnTo>
                  <a:lnTo>
                    <a:pt x="70" y="46"/>
                  </a:lnTo>
                  <a:lnTo>
                    <a:pt x="56" y="43"/>
                  </a:lnTo>
                  <a:lnTo>
                    <a:pt x="37" y="35"/>
                  </a:lnTo>
                  <a:lnTo>
                    <a:pt x="22" y="27"/>
                  </a:lnTo>
                  <a:lnTo>
                    <a:pt x="17" y="26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4" y="14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6" name="Freeform 1649"/>
            <p:cNvSpPr>
              <a:spLocks/>
            </p:cNvSpPr>
            <p:nvPr/>
          </p:nvSpPr>
          <p:spPr bwMode="auto">
            <a:xfrm>
              <a:off x="5400" y="3982"/>
              <a:ext cx="9" cy="25"/>
            </a:xfrm>
            <a:custGeom>
              <a:avLst/>
              <a:gdLst>
                <a:gd name="T0" fmla="*/ 0 w 9"/>
                <a:gd name="T1" fmla="*/ 7 h 25"/>
                <a:gd name="T2" fmla="*/ 9 w 9"/>
                <a:gd name="T3" fmla="*/ 0 h 25"/>
                <a:gd name="T4" fmla="*/ 9 w 9"/>
                <a:gd name="T5" fmla="*/ 16 h 25"/>
                <a:gd name="T6" fmla="*/ 6 w 9"/>
                <a:gd name="T7" fmla="*/ 25 h 25"/>
                <a:gd name="T8" fmla="*/ 3 w 9"/>
                <a:gd name="T9" fmla="*/ 25 h 25"/>
                <a:gd name="T10" fmla="*/ 1 w 9"/>
                <a:gd name="T11" fmla="*/ 24 h 25"/>
                <a:gd name="T12" fmla="*/ 0 w 9"/>
                <a:gd name="T13" fmla="*/ 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5"/>
                <a:gd name="T23" fmla="*/ 9 w 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5">
                  <a:moveTo>
                    <a:pt x="0" y="7"/>
                  </a:moveTo>
                  <a:lnTo>
                    <a:pt x="9" y="0"/>
                  </a:lnTo>
                  <a:lnTo>
                    <a:pt x="9" y="1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7" name="Freeform 1650"/>
            <p:cNvSpPr>
              <a:spLocks/>
            </p:cNvSpPr>
            <p:nvPr/>
          </p:nvSpPr>
          <p:spPr bwMode="auto">
            <a:xfrm>
              <a:off x="5400" y="3982"/>
              <a:ext cx="9" cy="25"/>
            </a:xfrm>
            <a:custGeom>
              <a:avLst/>
              <a:gdLst>
                <a:gd name="T0" fmla="*/ 0 w 9"/>
                <a:gd name="T1" fmla="*/ 7 h 25"/>
                <a:gd name="T2" fmla="*/ 9 w 9"/>
                <a:gd name="T3" fmla="*/ 0 h 25"/>
                <a:gd name="T4" fmla="*/ 9 w 9"/>
                <a:gd name="T5" fmla="*/ 16 h 25"/>
                <a:gd name="T6" fmla="*/ 6 w 9"/>
                <a:gd name="T7" fmla="*/ 25 h 25"/>
                <a:gd name="T8" fmla="*/ 3 w 9"/>
                <a:gd name="T9" fmla="*/ 25 h 25"/>
                <a:gd name="T10" fmla="*/ 1 w 9"/>
                <a:gd name="T11" fmla="*/ 24 h 25"/>
                <a:gd name="T12" fmla="*/ 0 w 9"/>
                <a:gd name="T13" fmla="*/ 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5"/>
                <a:gd name="T23" fmla="*/ 9 w 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5">
                  <a:moveTo>
                    <a:pt x="0" y="7"/>
                  </a:moveTo>
                  <a:lnTo>
                    <a:pt x="9" y="0"/>
                  </a:lnTo>
                  <a:lnTo>
                    <a:pt x="9" y="1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8" name="Freeform 1651"/>
            <p:cNvSpPr>
              <a:spLocks/>
            </p:cNvSpPr>
            <p:nvPr/>
          </p:nvSpPr>
          <p:spPr bwMode="auto">
            <a:xfrm>
              <a:off x="5427" y="3996"/>
              <a:ext cx="13" cy="11"/>
            </a:xfrm>
            <a:custGeom>
              <a:avLst/>
              <a:gdLst>
                <a:gd name="T0" fmla="*/ 5 w 13"/>
                <a:gd name="T1" fmla="*/ 0 h 11"/>
                <a:gd name="T2" fmla="*/ 10 w 13"/>
                <a:gd name="T3" fmla="*/ 0 h 11"/>
                <a:gd name="T4" fmla="*/ 13 w 13"/>
                <a:gd name="T5" fmla="*/ 2 h 11"/>
                <a:gd name="T6" fmla="*/ 13 w 13"/>
                <a:gd name="T7" fmla="*/ 5 h 11"/>
                <a:gd name="T8" fmla="*/ 13 w 13"/>
                <a:gd name="T9" fmla="*/ 6 h 11"/>
                <a:gd name="T10" fmla="*/ 13 w 13"/>
                <a:gd name="T11" fmla="*/ 11 h 11"/>
                <a:gd name="T12" fmla="*/ 10 w 13"/>
                <a:gd name="T13" fmla="*/ 11 h 11"/>
                <a:gd name="T14" fmla="*/ 5 w 13"/>
                <a:gd name="T15" fmla="*/ 11 h 11"/>
                <a:gd name="T16" fmla="*/ 2 w 13"/>
                <a:gd name="T17" fmla="*/ 11 h 11"/>
                <a:gd name="T18" fmla="*/ 0 w 13"/>
                <a:gd name="T19" fmla="*/ 6 h 11"/>
                <a:gd name="T20" fmla="*/ 0 w 13"/>
                <a:gd name="T21" fmla="*/ 5 h 11"/>
                <a:gd name="T22" fmla="*/ 2 w 13"/>
                <a:gd name="T23" fmla="*/ 2 h 11"/>
                <a:gd name="T24" fmla="*/ 5 w 13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1"/>
                <a:gd name="T41" fmla="*/ 13 w 13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1">
                  <a:moveTo>
                    <a:pt x="5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69" name="Freeform 1652"/>
            <p:cNvSpPr>
              <a:spLocks/>
            </p:cNvSpPr>
            <p:nvPr/>
          </p:nvSpPr>
          <p:spPr bwMode="auto">
            <a:xfrm>
              <a:off x="5427" y="3996"/>
              <a:ext cx="13" cy="11"/>
            </a:xfrm>
            <a:custGeom>
              <a:avLst/>
              <a:gdLst>
                <a:gd name="T0" fmla="*/ 5 w 13"/>
                <a:gd name="T1" fmla="*/ 0 h 11"/>
                <a:gd name="T2" fmla="*/ 10 w 13"/>
                <a:gd name="T3" fmla="*/ 0 h 11"/>
                <a:gd name="T4" fmla="*/ 13 w 13"/>
                <a:gd name="T5" fmla="*/ 2 h 11"/>
                <a:gd name="T6" fmla="*/ 13 w 13"/>
                <a:gd name="T7" fmla="*/ 5 h 11"/>
                <a:gd name="T8" fmla="*/ 13 w 13"/>
                <a:gd name="T9" fmla="*/ 6 h 11"/>
                <a:gd name="T10" fmla="*/ 13 w 13"/>
                <a:gd name="T11" fmla="*/ 11 h 11"/>
                <a:gd name="T12" fmla="*/ 10 w 13"/>
                <a:gd name="T13" fmla="*/ 11 h 11"/>
                <a:gd name="T14" fmla="*/ 5 w 13"/>
                <a:gd name="T15" fmla="*/ 11 h 11"/>
                <a:gd name="T16" fmla="*/ 2 w 13"/>
                <a:gd name="T17" fmla="*/ 11 h 11"/>
                <a:gd name="T18" fmla="*/ 0 w 13"/>
                <a:gd name="T19" fmla="*/ 6 h 11"/>
                <a:gd name="T20" fmla="*/ 0 w 13"/>
                <a:gd name="T21" fmla="*/ 5 h 11"/>
                <a:gd name="T22" fmla="*/ 2 w 13"/>
                <a:gd name="T23" fmla="*/ 2 h 11"/>
                <a:gd name="T24" fmla="*/ 5 w 13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1"/>
                <a:gd name="T41" fmla="*/ 13 w 13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1">
                  <a:moveTo>
                    <a:pt x="5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0" name="Freeform 1653"/>
            <p:cNvSpPr>
              <a:spLocks/>
            </p:cNvSpPr>
            <p:nvPr/>
          </p:nvSpPr>
          <p:spPr bwMode="auto">
            <a:xfrm>
              <a:off x="5464" y="4036"/>
              <a:ext cx="16" cy="25"/>
            </a:xfrm>
            <a:custGeom>
              <a:avLst/>
              <a:gdLst>
                <a:gd name="T0" fmla="*/ 0 w 16"/>
                <a:gd name="T1" fmla="*/ 14 h 25"/>
                <a:gd name="T2" fmla="*/ 2 w 16"/>
                <a:gd name="T3" fmla="*/ 6 h 25"/>
                <a:gd name="T4" fmla="*/ 6 w 16"/>
                <a:gd name="T5" fmla="*/ 0 h 25"/>
                <a:gd name="T6" fmla="*/ 16 w 16"/>
                <a:gd name="T7" fmla="*/ 10 h 25"/>
                <a:gd name="T8" fmla="*/ 11 w 16"/>
                <a:gd name="T9" fmla="*/ 25 h 25"/>
                <a:gd name="T10" fmla="*/ 0 w 16"/>
                <a:gd name="T11" fmla="*/ 1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5"/>
                <a:gd name="T20" fmla="*/ 16 w 1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5">
                  <a:moveTo>
                    <a:pt x="0" y="14"/>
                  </a:moveTo>
                  <a:lnTo>
                    <a:pt x="2" y="6"/>
                  </a:lnTo>
                  <a:lnTo>
                    <a:pt x="6" y="0"/>
                  </a:lnTo>
                  <a:lnTo>
                    <a:pt x="16" y="10"/>
                  </a:lnTo>
                  <a:lnTo>
                    <a:pt x="11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1" name="Freeform 1654"/>
            <p:cNvSpPr>
              <a:spLocks/>
            </p:cNvSpPr>
            <p:nvPr/>
          </p:nvSpPr>
          <p:spPr bwMode="auto">
            <a:xfrm>
              <a:off x="5464" y="4036"/>
              <a:ext cx="16" cy="25"/>
            </a:xfrm>
            <a:custGeom>
              <a:avLst/>
              <a:gdLst>
                <a:gd name="T0" fmla="*/ 0 w 16"/>
                <a:gd name="T1" fmla="*/ 14 h 25"/>
                <a:gd name="T2" fmla="*/ 2 w 16"/>
                <a:gd name="T3" fmla="*/ 6 h 25"/>
                <a:gd name="T4" fmla="*/ 6 w 16"/>
                <a:gd name="T5" fmla="*/ 0 h 25"/>
                <a:gd name="T6" fmla="*/ 16 w 16"/>
                <a:gd name="T7" fmla="*/ 10 h 25"/>
                <a:gd name="T8" fmla="*/ 11 w 16"/>
                <a:gd name="T9" fmla="*/ 25 h 25"/>
                <a:gd name="T10" fmla="*/ 0 w 16"/>
                <a:gd name="T11" fmla="*/ 14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5"/>
                <a:gd name="T20" fmla="*/ 16 w 1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5">
                  <a:moveTo>
                    <a:pt x="0" y="14"/>
                  </a:moveTo>
                  <a:lnTo>
                    <a:pt x="2" y="6"/>
                  </a:lnTo>
                  <a:lnTo>
                    <a:pt x="6" y="0"/>
                  </a:lnTo>
                  <a:lnTo>
                    <a:pt x="16" y="10"/>
                  </a:lnTo>
                  <a:lnTo>
                    <a:pt x="11" y="2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2" name="Freeform 1655"/>
            <p:cNvSpPr>
              <a:spLocks/>
            </p:cNvSpPr>
            <p:nvPr/>
          </p:nvSpPr>
          <p:spPr bwMode="auto">
            <a:xfrm>
              <a:off x="5394" y="4084"/>
              <a:ext cx="21" cy="14"/>
            </a:xfrm>
            <a:custGeom>
              <a:avLst/>
              <a:gdLst>
                <a:gd name="T0" fmla="*/ 0 w 21"/>
                <a:gd name="T1" fmla="*/ 9 h 14"/>
                <a:gd name="T2" fmla="*/ 15 w 21"/>
                <a:gd name="T3" fmla="*/ 0 h 14"/>
                <a:gd name="T4" fmla="*/ 21 w 21"/>
                <a:gd name="T5" fmla="*/ 9 h 14"/>
                <a:gd name="T6" fmla="*/ 15 w 21"/>
                <a:gd name="T7" fmla="*/ 14 h 14"/>
                <a:gd name="T8" fmla="*/ 10 w 21"/>
                <a:gd name="T9" fmla="*/ 14 h 14"/>
                <a:gd name="T10" fmla="*/ 0 w 21"/>
                <a:gd name="T11" fmla="*/ 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4"/>
                <a:gd name="T20" fmla="*/ 21 w 21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4">
                  <a:moveTo>
                    <a:pt x="0" y="9"/>
                  </a:moveTo>
                  <a:lnTo>
                    <a:pt x="15" y="0"/>
                  </a:lnTo>
                  <a:lnTo>
                    <a:pt x="21" y="9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3" name="Freeform 1656"/>
            <p:cNvSpPr>
              <a:spLocks/>
            </p:cNvSpPr>
            <p:nvPr/>
          </p:nvSpPr>
          <p:spPr bwMode="auto">
            <a:xfrm>
              <a:off x="5394" y="4084"/>
              <a:ext cx="21" cy="14"/>
            </a:xfrm>
            <a:custGeom>
              <a:avLst/>
              <a:gdLst>
                <a:gd name="T0" fmla="*/ 0 w 21"/>
                <a:gd name="T1" fmla="*/ 9 h 14"/>
                <a:gd name="T2" fmla="*/ 15 w 21"/>
                <a:gd name="T3" fmla="*/ 0 h 14"/>
                <a:gd name="T4" fmla="*/ 21 w 21"/>
                <a:gd name="T5" fmla="*/ 9 h 14"/>
                <a:gd name="T6" fmla="*/ 15 w 21"/>
                <a:gd name="T7" fmla="*/ 14 h 14"/>
                <a:gd name="T8" fmla="*/ 10 w 21"/>
                <a:gd name="T9" fmla="*/ 14 h 14"/>
                <a:gd name="T10" fmla="*/ 0 w 21"/>
                <a:gd name="T11" fmla="*/ 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4"/>
                <a:gd name="T20" fmla="*/ 21 w 21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4">
                  <a:moveTo>
                    <a:pt x="0" y="9"/>
                  </a:moveTo>
                  <a:lnTo>
                    <a:pt x="15" y="0"/>
                  </a:lnTo>
                  <a:lnTo>
                    <a:pt x="21" y="9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4" name="Freeform 1657"/>
            <p:cNvSpPr>
              <a:spLocks/>
            </p:cNvSpPr>
            <p:nvPr/>
          </p:nvSpPr>
          <p:spPr bwMode="auto">
            <a:xfrm>
              <a:off x="5024" y="3870"/>
              <a:ext cx="16" cy="31"/>
            </a:xfrm>
            <a:custGeom>
              <a:avLst/>
              <a:gdLst>
                <a:gd name="T0" fmla="*/ 3 w 16"/>
                <a:gd name="T1" fmla="*/ 31 h 31"/>
                <a:gd name="T2" fmla="*/ 2 w 16"/>
                <a:gd name="T3" fmla="*/ 29 h 31"/>
                <a:gd name="T4" fmla="*/ 2 w 16"/>
                <a:gd name="T5" fmla="*/ 20 h 31"/>
                <a:gd name="T6" fmla="*/ 0 w 16"/>
                <a:gd name="T7" fmla="*/ 3 h 31"/>
                <a:gd name="T8" fmla="*/ 5 w 16"/>
                <a:gd name="T9" fmla="*/ 0 h 31"/>
                <a:gd name="T10" fmla="*/ 8 w 16"/>
                <a:gd name="T11" fmla="*/ 0 h 31"/>
                <a:gd name="T12" fmla="*/ 16 w 16"/>
                <a:gd name="T13" fmla="*/ 6 h 31"/>
                <a:gd name="T14" fmla="*/ 3 w 16"/>
                <a:gd name="T15" fmla="*/ 3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1"/>
                <a:gd name="T26" fmla="*/ 16 w 1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1">
                  <a:moveTo>
                    <a:pt x="3" y="31"/>
                  </a:moveTo>
                  <a:lnTo>
                    <a:pt x="2" y="29"/>
                  </a:lnTo>
                  <a:lnTo>
                    <a:pt x="2" y="20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5" name="Freeform 1658"/>
            <p:cNvSpPr>
              <a:spLocks/>
            </p:cNvSpPr>
            <p:nvPr/>
          </p:nvSpPr>
          <p:spPr bwMode="auto">
            <a:xfrm>
              <a:off x="5024" y="3870"/>
              <a:ext cx="16" cy="31"/>
            </a:xfrm>
            <a:custGeom>
              <a:avLst/>
              <a:gdLst>
                <a:gd name="T0" fmla="*/ 3 w 16"/>
                <a:gd name="T1" fmla="*/ 31 h 31"/>
                <a:gd name="T2" fmla="*/ 2 w 16"/>
                <a:gd name="T3" fmla="*/ 29 h 31"/>
                <a:gd name="T4" fmla="*/ 2 w 16"/>
                <a:gd name="T5" fmla="*/ 20 h 31"/>
                <a:gd name="T6" fmla="*/ 0 w 16"/>
                <a:gd name="T7" fmla="*/ 3 h 31"/>
                <a:gd name="T8" fmla="*/ 5 w 16"/>
                <a:gd name="T9" fmla="*/ 0 h 31"/>
                <a:gd name="T10" fmla="*/ 8 w 16"/>
                <a:gd name="T11" fmla="*/ 0 h 31"/>
                <a:gd name="T12" fmla="*/ 16 w 16"/>
                <a:gd name="T13" fmla="*/ 6 h 31"/>
                <a:gd name="T14" fmla="*/ 3 w 16"/>
                <a:gd name="T15" fmla="*/ 3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1"/>
                <a:gd name="T26" fmla="*/ 16 w 1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1">
                  <a:moveTo>
                    <a:pt x="3" y="31"/>
                  </a:moveTo>
                  <a:lnTo>
                    <a:pt x="2" y="29"/>
                  </a:lnTo>
                  <a:lnTo>
                    <a:pt x="2" y="20"/>
                  </a:lnTo>
                  <a:lnTo>
                    <a:pt x="0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3" y="3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6" name="Freeform 1659"/>
            <p:cNvSpPr>
              <a:spLocks/>
            </p:cNvSpPr>
            <p:nvPr/>
          </p:nvSpPr>
          <p:spPr bwMode="auto">
            <a:xfrm>
              <a:off x="5095" y="3938"/>
              <a:ext cx="14" cy="20"/>
            </a:xfrm>
            <a:custGeom>
              <a:avLst/>
              <a:gdLst>
                <a:gd name="T0" fmla="*/ 6 w 14"/>
                <a:gd name="T1" fmla="*/ 0 h 20"/>
                <a:gd name="T2" fmla="*/ 14 w 14"/>
                <a:gd name="T3" fmla="*/ 0 h 20"/>
                <a:gd name="T4" fmla="*/ 12 w 14"/>
                <a:gd name="T5" fmla="*/ 15 h 20"/>
                <a:gd name="T6" fmla="*/ 0 w 14"/>
                <a:gd name="T7" fmla="*/ 20 h 20"/>
                <a:gd name="T8" fmla="*/ 0 w 14"/>
                <a:gd name="T9" fmla="*/ 17 h 20"/>
                <a:gd name="T10" fmla="*/ 5 w 14"/>
                <a:gd name="T11" fmla="*/ 9 h 20"/>
                <a:gd name="T12" fmla="*/ 6 w 1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0"/>
                <a:gd name="T23" fmla="*/ 14 w 1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0">
                  <a:moveTo>
                    <a:pt x="6" y="0"/>
                  </a:moveTo>
                  <a:lnTo>
                    <a:pt x="14" y="0"/>
                  </a:lnTo>
                  <a:lnTo>
                    <a:pt x="12" y="1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5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7" name="Freeform 1660"/>
            <p:cNvSpPr>
              <a:spLocks/>
            </p:cNvSpPr>
            <p:nvPr/>
          </p:nvSpPr>
          <p:spPr bwMode="auto">
            <a:xfrm>
              <a:off x="5095" y="3938"/>
              <a:ext cx="14" cy="20"/>
            </a:xfrm>
            <a:custGeom>
              <a:avLst/>
              <a:gdLst>
                <a:gd name="T0" fmla="*/ 6 w 14"/>
                <a:gd name="T1" fmla="*/ 0 h 20"/>
                <a:gd name="T2" fmla="*/ 14 w 14"/>
                <a:gd name="T3" fmla="*/ 0 h 20"/>
                <a:gd name="T4" fmla="*/ 12 w 14"/>
                <a:gd name="T5" fmla="*/ 15 h 20"/>
                <a:gd name="T6" fmla="*/ 0 w 14"/>
                <a:gd name="T7" fmla="*/ 20 h 20"/>
                <a:gd name="T8" fmla="*/ 0 w 14"/>
                <a:gd name="T9" fmla="*/ 17 h 20"/>
                <a:gd name="T10" fmla="*/ 5 w 14"/>
                <a:gd name="T11" fmla="*/ 9 h 20"/>
                <a:gd name="T12" fmla="*/ 6 w 1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0"/>
                <a:gd name="T23" fmla="*/ 14 w 1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0">
                  <a:moveTo>
                    <a:pt x="6" y="0"/>
                  </a:moveTo>
                  <a:lnTo>
                    <a:pt x="14" y="0"/>
                  </a:lnTo>
                  <a:lnTo>
                    <a:pt x="12" y="1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5" y="9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8" name="Freeform 1661"/>
            <p:cNvSpPr>
              <a:spLocks/>
            </p:cNvSpPr>
            <p:nvPr/>
          </p:nvSpPr>
          <p:spPr bwMode="auto">
            <a:xfrm>
              <a:off x="5094" y="4002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6 w 26"/>
                <a:gd name="T3" fmla="*/ 7 h 17"/>
                <a:gd name="T4" fmla="*/ 13 w 26"/>
                <a:gd name="T5" fmla="*/ 17 h 17"/>
                <a:gd name="T6" fmla="*/ 0 w 26"/>
                <a:gd name="T7" fmla="*/ 17 h 17"/>
                <a:gd name="T8" fmla="*/ 6 w 26"/>
                <a:gd name="T9" fmla="*/ 8 h 17"/>
                <a:gd name="T10" fmla="*/ 10 w 2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10" y="0"/>
                  </a:moveTo>
                  <a:lnTo>
                    <a:pt x="26" y="7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79" name="Freeform 1662"/>
            <p:cNvSpPr>
              <a:spLocks/>
            </p:cNvSpPr>
            <p:nvPr/>
          </p:nvSpPr>
          <p:spPr bwMode="auto">
            <a:xfrm>
              <a:off x="5094" y="4002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6 w 26"/>
                <a:gd name="T3" fmla="*/ 7 h 17"/>
                <a:gd name="T4" fmla="*/ 13 w 26"/>
                <a:gd name="T5" fmla="*/ 17 h 17"/>
                <a:gd name="T6" fmla="*/ 0 w 26"/>
                <a:gd name="T7" fmla="*/ 17 h 17"/>
                <a:gd name="T8" fmla="*/ 6 w 26"/>
                <a:gd name="T9" fmla="*/ 8 h 17"/>
                <a:gd name="T10" fmla="*/ 10 w 2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7"/>
                <a:gd name="T20" fmla="*/ 26 w 2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7">
                  <a:moveTo>
                    <a:pt x="10" y="0"/>
                  </a:moveTo>
                  <a:lnTo>
                    <a:pt x="26" y="7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6" y="8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0" name="Freeform 1663"/>
            <p:cNvSpPr>
              <a:spLocks/>
            </p:cNvSpPr>
            <p:nvPr/>
          </p:nvSpPr>
          <p:spPr bwMode="auto">
            <a:xfrm>
              <a:off x="5344" y="4181"/>
              <a:ext cx="216" cy="58"/>
            </a:xfrm>
            <a:custGeom>
              <a:avLst/>
              <a:gdLst>
                <a:gd name="T0" fmla="*/ 20 w 216"/>
                <a:gd name="T1" fmla="*/ 6 h 58"/>
                <a:gd name="T2" fmla="*/ 34 w 216"/>
                <a:gd name="T3" fmla="*/ 6 h 58"/>
                <a:gd name="T4" fmla="*/ 48 w 216"/>
                <a:gd name="T5" fmla="*/ 8 h 58"/>
                <a:gd name="T6" fmla="*/ 57 w 216"/>
                <a:gd name="T7" fmla="*/ 14 h 58"/>
                <a:gd name="T8" fmla="*/ 59 w 216"/>
                <a:gd name="T9" fmla="*/ 17 h 58"/>
                <a:gd name="T10" fmla="*/ 59 w 216"/>
                <a:gd name="T11" fmla="*/ 23 h 58"/>
                <a:gd name="T12" fmla="*/ 82 w 216"/>
                <a:gd name="T13" fmla="*/ 21 h 58"/>
                <a:gd name="T14" fmla="*/ 113 w 216"/>
                <a:gd name="T15" fmla="*/ 17 h 58"/>
                <a:gd name="T16" fmla="*/ 142 w 216"/>
                <a:gd name="T17" fmla="*/ 9 h 58"/>
                <a:gd name="T18" fmla="*/ 166 w 216"/>
                <a:gd name="T19" fmla="*/ 0 h 58"/>
                <a:gd name="T20" fmla="*/ 168 w 216"/>
                <a:gd name="T21" fmla="*/ 23 h 58"/>
                <a:gd name="T22" fmla="*/ 188 w 216"/>
                <a:gd name="T23" fmla="*/ 12 h 58"/>
                <a:gd name="T24" fmla="*/ 202 w 216"/>
                <a:gd name="T25" fmla="*/ 6 h 58"/>
                <a:gd name="T26" fmla="*/ 214 w 216"/>
                <a:gd name="T27" fmla="*/ 4 h 58"/>
                <a:gd name="T28" fmla="*/ 216 w 216"/>
                <a:gd name="T29" fmla="*/ 9 h 58"/>
                <a:gd name="T30" fmla="*/ 216 w 216"/>
                <a:gd name="T31" fmla="*/ 15 h 58"/>
                <a:gd name="T32" fmla="*/ 206 w 216"/>
                <a:gd name="T33" fmla="*/ 24 h 58"/>
                <a:gd name="T34" fmla="*/ 190 w 216"/>
                <a:gd name="T35" fmla="*/ 32 h 58"/>
                <a:gd name="T36" fmla="*/ 168 w 216"/>
                <a:gd name="T37" fmla="*/ 38 h 58"/>
                <a:gd name="T38" fmla="*/ 120 w 216"/>
                <a:gd name="T39" fmla="*/ 49 h 58"/>
                <a:gd name="T40" fmla="*/ 85 w 216"/>
                <a:gd name="T41" fmla="*/ 58 h 58"/>
                <a:gd name="T42" fmla="*/ 77 w 216"/>
                <a:gd name="T43" fmla="*/ 52 h 58"/>
                <a:gd name="T44" fmla="*/ 68 w 216"/>
                <a:gd name="T45" fmla="*/ 48 h 58"/>
                <a:gd name="T46" fmla="*/ 45 w 216"/>
                <a:gd name="T47" fmla="*/ 44 h 58"/>
                <a:gd name="T48" fmla="*/ 20 w 216"/>
                <a:gd name="T49" fmla="*/ 43 h 58"/>
                <a:gd name="T50" fmla="*/ 0 w 216"/>
                <a:gd name="T51" fmla="*/ 40 h 58"/>
                <a:gd name="T52" fmla="*/ 20 w 216"/>
                <a:gd name="T53" fmla="*/ 6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"/>
                <a:gd name="T82" fmla="*/ 0 h 58"/>
                <a:gd name="T83" fmla="*/ 216 w 216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" h="58">
                  <a:moveTo>
                    <a:pt x="20" y="6"/>
                  </a:moveTo>
                  <a:lnTo>
                    <a:pt x="34" y="6"/>
                  </a:lnTo>
                  <a:lnTo>
                    <a:pt x="48" y="8"/>
                  </a:lnTo>
                  <a:lnTo>
                    <a:pt x="57" y="14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82" y="21"/>
                  </a:lnTo>
                  <a:lnTo>
                    <a:pt x="113" y="17"/>
                  </a:lnTo>
                  <a:lnTo>
                    <a:pt x="142" y="9"/>
                  </a:lnTo>
                  <a:lnTo>
                    <a:pt x="166" y="0"/>
                  </a:lnTo>
                  <a:lnTo>
                    <a:pt x="168" y="23"/>
                  </a:lnTo>
                  <a:lnTo>
                    <a:pt x="188" y="12"/>
                  </a:lnTo>
                  <a:lnTo>
                    <a:pt x="202" y="6"/>
                  </a:lnTo>
                  <a:lnTo>
                    <a:pt x="214" y="4"/>
                  </a:lnTo>
                  <a:lnTo>
                    <a:pt x="216" y="9"/>
                  </a:lnTo>
                  <a:lnTo>
                    <a:pt x="216" y="15"/>
                  </a:lnTo>
                  <a:lnTo>
                    <a:pt x="206" y="24"/>
                  </a:lnTo>
                  <a:lnTo>
                    <a:pt x="190" y="32"/>
                  </a:lnTo>
                  <a:lnTo>
                    <a:pt x="168" y="38"/>
                  </a:lnTo>
                  <a:lnTo>
                    <a:pt x="120" y="49"/>
                  </a:lnTo>
                  <a:lnTo>
                    <a:pt x="85" y="58"/>
                  </a:lnTo>
                  <a:lnTo>
                    <a:pt x="77" y="52"/>
                  </a:lnTo>
                  <a:lnTo>
                    <a:pt x="68" y="48"/>
                  </a:lnTo>
                  <a:lnTo>
                    <a:pt x="45" y="44"/>
                  </a:lnTo>
                  <a:lnTo>
                    <a:pt x="20" y="43"/>
                  </a:lnTo>
                  <a:lnTo>
                    <a:pt x="0" y="4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1" name="Freeform 1664"/>
            <p:cNvSpPr>
              <a:spLocks/>
            </p:cNvSpPr>
            <p:nvPr/>
          </p:nvSpPr>
          <p:spPr bwMode="auto">
            <a:xfrm>
              <a:off x="5344" y="4181"/>
              <a:ext cx="216" cy="58"/>
            </a:xfrm>
            <a:custGeom>
              <a:avLst/>
              <a:gdLst>
                <a:gd name="T0" fmla="*/ 20 w 216"/>
                <a:gd name="T1" fmla="*/ 6 h 58"/>
                <a:gd name="T2" fmla="*/ 34 w 216"/>
                <a:gd name="T3" fmla="*/ 6 h 58"/>
                <a:gd name="T4" fmla="*/ 48 w 216"/>
                <a:gd name="T5" fmla="*/ 8 h 58"/>
                <a:gd name="T6" fmla="*/ 57 w 216"/>
                <a:gd name="T7" fmla="*/ 14 h 58"/>
                <a:gd name="T8" fmla="*/ 59 w 216"/>
                <a:gd name="T9" fmla="*/ 17 h 58"/>
                <a:gd name="T10" fmla="*/ 59 w 216"/>
                <a:gd name="T11" fmla="*/ 23 h 58"/>
                <a:gd name="T12" fmla="*/ 82 w 216"/>
                <a:gd name="T13" fmla="*/ 21 h 58"/>
                <a:gd name="T14" fmla="*/ 113 w 216"/>
                <a:gd name="T15" fmla="*/ 17 h 58"/>
                <a:gd name="T16" fmla="*/ 142 w 216"/>
                <a:gd name="T17" fmla="*/ 9 h 58"/>
                <a:gd name="T18" fmla="*/ 166 w 216"/>
                <a:gd name="T19" fmla="*/ 0 h 58"/>
                <a:gd name="T20" fmla="*/ 168 w 216"/>
                <a:gd name="T21" fmla="*/ 23 h 58"/>
                <a:gd name="T22" fmla="*/ 188 w 216"/>
                <a:gd name="T23" fmla="*/ 12 h 58"/>
                <a:gd name="T24" fmla="*/ 202 w 216"/>
                <a:gd name="T25" fmla="*/ 6 h 58"/>
                <a:gd name="T26" fmla="*/ 214 w 216"/>
                <a:gd name="T27" fmla="*/ 4 h 58"/>
                <a:gd name="T28" fmla="*/ 216 w 216"/>
                <a:gd name="T29" fmla="*/ 9 h 58"/>
                <a:gd name="T30" fmla="*/ 216 w 216"/>
                <a:gd name="T31" fmla="*/ 15 h 58"/>
                <a:gd name="T32" fmla="*/ 206 w 216"/>
                <a:gd name="T33" fmla="*/ 24 h 58"/>
                <a:gd name="T34" fmla="*/ 190 w 216"/>
                <a:gd name="T35" fmla="*/ 32 h 58"/>
                <a:gd name="T36" fmla="*/ 168 w 216"/>
                <a:gd name="T37" fmla="*/ 38 h 58"/>
                <a:gd name="T38" fmla="*/ 120 w 216"/>
                <a:gd name="T39" fmla="*/ 49 h 58"/>
                <a:gd name="T40" fmla="*/ 85 w 216"/>
                <a:gd name="T41" fmla="*/ 58 h 58"/>
                <a:gd name="T42" fmla="*/ 77 w 216"/>
                <a:gd name="T43" fmla="*/ 52 h 58"/>
                <a:gd name="T44" fmla="*/ 68 w 216"/>
                <a:gd name="T45" fmla="*/ 48 h 58"/>
                <a:gd name="T46" fmla="*/ 45 w 216"/>
                <a:gd name="T47" fmla="*/ 44 h 58"/>
                <a:gd name="T48" fmla="*/ 20 w 216"/>
                <a:gd name="T49" fmla="*/ 43 h 58"/>
                <a:gd name="T50" fmla="*/ 0 w 216"/>
                <a:gd name="T51" fmla="*/ 40 h 58"/>
                <a:gd name="T52" fmla="*/ 20 w 216"/>
                <a:gd name="T53" fmla="*/ 6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"/>
                <a:gd name="T82" fmla="*/ 0 h 58"/>
                <a:gd name="T83" fmla="*/ 216 w 216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" h="58">
                  <a:moveTo>
                    <a:pt x="20" y="6"/>
                  </a:moveTo>
                  <a:lnTo>
                    <a:pt x="34" y="6"/>
                  </a:lnTo>
                  <a:lnTo>
                    <a:pt x="48" y="8"/>
                  </a:lnTo>
                  <a:lnTo>
                    <a:pt x="57" y="14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82" y="21"/>
                  </a:lnTo>
                  <a:lnTo>
                    <a:pt x="113" y="17"/>
                  </a:lnTo>
                  <a:lnTo>
                    <a:pt x="142" y="9"/>
                  </a:lnTo>
                  <a:lnTo>
                    <a:pt x="166" y="0"/>
                  </a:lnTo>
                  <a:lnTo>
                    <a:pt x="168" y="23"/>
                  </a:lnTo>
                  <a:lnTo>
                    <a:pt x="188" y="12"/>
                  </a:lnTo>
                  <a:lnTo>
                    <a:pt x="202" y="6"/>
                  </a:lnTo>
                  <a:lnTo>
                    <a:pt x="214" y="4"/>
                  </a:lnTo>
                  <a:lnTo>
                    <a:pt x="216" y="9"/>
                  </a:lnTo>
                  <a:lnTo>
                    <a:pt x="216" y="15"/>
                  </a:lnTo>
                  <a:lnTo>
                    <a:pt x="206" y="24"/>
                  </a:lnTo>
                  <a:lnTo>
                    <a:pt x="190" y="32"/>
                  </a:lnTo>
                  <a:lnTo>
                    <a:pt x="168" y="38"/>
                  </a:lnTo>
                  <a:lnTo>
                    <a:pt x="120" y="49"/>
                  </a:lnTo>
                  <a:lnTo>
                    <a:pt x="85" y="58"/>
                  </a:lnTo>
                  <a:lnTo>
                    <a:pt x="77" y="52"/>
                  </a:lnTo>
                  <a:lnTo>
                    <a:pt x="68" y="48"/>
                  </a:lnTo>
                  <a:lnTo>
                    <a:pt x="45" y="44"/>
                  </a:lnTo>
                  <a:lnTo>
                    <a:pt x="20" y="43"/>
                  </a:lnTo>
                  <a:lnTo>
                    <a:pt x="0" y="40"/>
                  </a:lnTo>
                  <a:lnTo>
                    <a:pt x="20" y="6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2" name="Freeform 1665"/>
            <p:cNvSpPr>
              <a:spLocks/>
            </p:cNvSpPr>
            <p:nvPr/>
          </p:nvSpPr>
          <p:spPr bwMode="auto">
            <a:xfrm>
              <a:off x="5063" y="3612"/>
              <a:ext cx="414" cy="520"/>
            </a:xfrm>
            <a:custGeom>
              <a:avLst/>
              <a:gdLst>
                <a:gd name="T0" fmla="*/ 224 w 414"/>
                <a:gd name="T1" fmla="*/ 410 h 520"/>
                <a:gd name="T2" fmla="*/ 264 w 414"/>
                <a:gd name="T3" fmla="*/ 429 h 520"/>
                <a:gd name="T4" fmla="*/ 258 w 414"/>
                <a:gd name="T5" fmla="*/ 443 h 520"/>
                <a:gd name="T6" fmla="*/ 206 w 414"/>
                <a:gd name="T7" fmla="*/ 423 h 520"/>
                <a:gd name="T8" fmla="*/ 204 w 414"/>
                <a:gd name="T9" fmla="*/ 437 h 520"/>
                <a:gd name="T10" fmla="*/ 229 w 414"/>
                <a:gd name="T11" fmla="*/ 470 h 520"/>
                <a:gd name="T12" fmla="*/ 244 w 414"/>
                <a:gd name="T13" fmla="*/ 501 h 520"/>
                <a:gd name="T14" fmla="*/ 231 w 414"/>
                <a:gd name="T15" fmla="*/ 506 h 520"/>
                <a:gd name="T16" fmla="*/ 206 w 414"/>
                <a:gd name="T17" fmla="*/ 489 h 520"/>
                <a:gd name="T18" fmla="*/ 201 w 414"/>
                <a:gd name="T19" fmla="*/ 517 h 520"/>
                <a:gd name="T20" fmla="*/ 163 w 414"/>
                <a:gd name="T21" fmla="*/ 483 h 520"/>
                <a:gd name="T22" fmla="*/ 151 w 414"/>
                <a:gd name="T23" fmla="*/ 507 h 520"/>
                <a:gd name="T24" fmla="*/ 126 w 414"/>
                <a:gd name="T25" fmla="*/ 484 h 520"/>
                <a:gd name="T26" fmla="*/ 121 w 414"/>
                <a:gd name="T27" fmla="*/ 440 h 520"/>
                <a:gd name="T28" fmla="*/ 98 w 414"/>
                <a:gd name="T29" fmla="*/ 429 h 520"/>
                <a:gd name="T30" fmla="*/ 72 w 414"/>
                <a:gd name="T31" fmla="*/ 410 h 520"/>
                <a:gd name="T32" fmla="*/ 84 w 414"/>
                <a:gd name="T33" fmla="*/ 377 h 520"/>
                <a:gd name="T34" fmla="*/ 137 w 414"/>
                <a:gd name="T35" fmla="*/ 375 h 520"/>
                <a:gd name="T36" fmla="*/ 189 w 414"/>
                <a:gd name="T37" fmla="*/ 378 h 520"/>
                <a:gd name="T38" fmla="*/ 201 w 414"/>
                <a:gd name="T39" fmla="*/ 354 h 520"/>
                <a:gd name="T40" fmla="*/ 121 w 414"/>
                <a:gd name="T41" fmla="*/ 357 h 520"/>
                <a:gd name="T42" fmla="*/ 67 w 414"/>
                <a:gd name="T43" fmla="*/ 346 h 520"/>
                <a:gd name="T44" fmla="*/ 61 w 414"/>
                <a:gd name="T45" fmla="*/ 320 h 520"/>
                <a:gd name="T46" fmla="*/ 83 w 414"/>
                <a:gd name="T47" fmla="*/ 310 h 520"/>
                <a:gd name="T48" fmla="*/ 6 w 414"/>
                <a:gd name="T49" fmla="*/ 280 h 520"/>
                <a:gd name="T50" fmla="*/ 15 w 414"/>
                <a:gd name="T51" fmla="*/ 243 h 520"/>
                <a:gd name="T52" fmla="*/ 58 w 414"/>
                <a:gd name="T53" fmla="*/ 143 h 520"/>
                <a:gd name="T54" fmla="*/ 120 w 414"/>
                <a:gd name="T55" fmla="*/ 111 h 520"/>
                <a:gd name="T56" fmla="*/ 247 w 414"/>
                <a:gd name="T57" fmla="*/ 63 h 520"/>
                <a:gd name="T58" fmla="*/ 361 w 414"/>
                <a:gd name="T59" fmla="*/ 40 h 520"/>
                <a:gd name="T60" fmla="*/ 414 w 414"/>
                <a:gd name="T61" fmla="*/ 32 h 520"/>
                <a:gd name="T62" fmla="*/ 391 w 414"/>
                <a:gd name="T63" fmla="*/ 91 h 520"/>
                <a:gd name="T64" fmla="*/ 331 w 414"/>
                <a:gd name="T65" fmla="*/ 98 h 520"/>
                <a:gd name="T66" fmla="*/ 291 w 414"/>
                <a:gd name="T67" fmla="*/ 107 h 520"/>
                <a:gd name="T68" fmla="*/ 275 w 414"/>
                <a:gd name="T69" fmla="*/ 141 h 520"/>
                <a:gd name="T70" fmla="*/ 266 w 414"/>
                <a:gd name="T71" fmla="*/ 151 h 520"/>
                <a:gd name="T72" fmla="*/ 252 w 414"/>
                <a:gd name="T73" fmla="*/ 141 h 520"/>
                <a:gd name="T74" fmla="*/ 252 w 414"/>
                <a:gd name="T75" fmla="*/ 151 h 520"/>
                <a:gd name="T76" fmla="*/ 278 w 414"/>
                <a:gd name="T77" fmla="*/ 178 h 520"/>
                <a:gd name="T78" fmla="*/ 227 w 414"/>
                <a:gd name="T79" fmla="*/ 166 h 520"/>
                <a:gd name="T80" fmla="*/ 247 w 414"/>
                <a:gd name="T81" fmla="*/ 204 h 520"/>
                <a:gd name="T82" fmla="*/ 217 w 414"/>
                <a:gd name="T83" fmla="*/ 178 h 520"/>
                <a:gd name="T84" fmla="*/ 224 w 414"/>
                <a:gd name="T85" fmla="*/ 198 h 520"/>
                <a:gd name="T86" fmla="*/ 227 w 414"/>
                <a:gd name="T87" fmla="*/ 214 h 520"/>
                <a:gd name="T88" fmla="*/ 207 w 414"/>
                <a:gd name="T89" fmla="*/ 212 h 520"/>
                <a:gd name="T90" fmla="*/ 174 w 414"/>
                <a:gd name="T91" fmla="*/ 155 h 520"/>
                <a:gd name="T92" fmla="*/ 149 w 414"/>
                <a:gd name="T93" fmla="*/ 154 h 520"/>
                <a:gd name="T94" fmla="*/ 151 w 414"/>
                <a:gd name="T95" fmla="*/ 211 h 520"/>
                <a:gd name="T96" fmla="*/ 209 w 414"/>
                <a:gd name="T97" fmla="*/ 254 h 520"/>
                <a:gd name="T98" fmla="*/ 191 w 414"/>
                <a:gd name="T99" fmla="*/ 258 h 520"/>
                <a:gd name="T100" fmla="*/ 178 w 414"/>
                <a:gd name="T101" fmla="*/ 284 h 520"/>
                <a:gd name="T102" fmla="*/ 217 w 414"/>
                <a:gd name="T103" fmla="*/ 327 h 520"/>
                <a:gd name="T104" fmla="*/ 271 w 414"/>
                <a:gd name="T105" fmla="*/ 361 h 520"/>
                <a:gd name="T106" fmla="*/ 281 w 414"/>
                <a:gd name="T107" fmla="*/ 377 h 520"/>
                <a:gd name="T108" fmla="*/ 301 w 414"/>
                <a:gd name="T109" fmla="*/ 403 h 520"/>
                <a:gd name="T110" fmla="*/ 283 w 414"/>
                <a:gd name="T111" fmla="*/ 403 h 520"/>
                <a:gd name="T112" fmla="*/ 243 w 414"/>
                <a:gd name="T113" fmla="*/ 381 h 520"/>
                <a:gd name="T114" fmla="*/ 221 w 414"/>
                <a:gd name="T115" fmla="*/ 375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4"/>
                <a:gd name="T175" fmla="*/ 0 h 520"/>
                <a:gd name="T176" fmla="*/ 414 w 414"/>
                <a:gd name="T177" fmla="*/ 520 h 5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4" h="520">
                  <a:moveTo>
                    <a:pt x="221" y="375"/>
                  </a:moveTo>
                  <a:lnTo>
                    <a:pt x="223" y="409"/>
                  </a:lnTo>
                  <a:lnTo>
                    <a:pt x="224" y="410"/>
                  </a:lnTo>
                  <a:lnTo>
                    <a:pt x="231" y="415"/>
                  </a:lnTo>
                  <a:lnTo>
                    <a:pt x="249" y="421"/>
                  </a:lnTo>
                  <a:lnTo>
                    <a:pt x="264" y="429"/>
                  </a:lnTo>
                  <a:lnTo>
                    <a:pt x="267" y="434"/>
                  </a:lnTo>
                  <a:lnTo>
                    <a:pt x="266" y="440"/>
                  </a:lnTo>
                  <a:lnTo>
                    <a:pt x="258" y="443"/>
                  </a:lnTo>
                  <a:lnTo>
                    <a:pt x="249" y="441"/>
                  </a:lnTo>
                  <a:lnTo>
                    <a:pt x="224" y="430"/>
                  </a:lnTo>
                  <a:lnTo>
                    <a:pt x="206" y="423"/>
                  </a:lnTo>
                  <a:lnTo>
                    <a:pt x="201" y="424"/>
                  </a:lnTo>
                  <a:lnTo>
                    <a:pt x="204" y="430"/>
                  </a:lnTo>
                  <a:lnTo>
                    <a:pt x="204" y="437"/>
                  </a:lnTo>
                  <a:lnTo>
                    <a:pt x="203" y="449"/>
                  </a:lnTo>
                  <a:lnTo>
                    <a:pt x="218" y="461"/>
                  </a:lnTo>
                  <a:lnTo>
                    <a:pt x="229" y="470"/>
                  </a:lnTo>
                  <a:lnTo>
                    <a:pt x="238" y="481"/>
                  </a:lnTo>
                  <a:lnTo>
                    <a:pt x="241" y="492"/>
                  </a:lnTo>
                  <a:lnTo>
                    <a:pt x="244" y="501"/>
                  </a:lnTo>
                  <a:lnTo>
                    <a:pt x="244" y="515"/>
                  </a:lnTo>
                  <a:lnTo>
                    <a:pt x="238" y="513"/>
                  </a:lnTo>
                  <a:lnTo>
                    <a:pt x="231" y="506"/>
                  </a:lnTo>
                  <a:lnTo>
                    <a:pt x="212" y="489"/>
                  </a:lnTo>
                  <a:lnTo>
                    <a:pt x="207" y="487"/>
                  </a:lnTo>
                  <a:lnTo>
                    <a:pt x="206" y="489"/>
                  </a:lnTo>
                  <a:lnTo>
                    <a:pt x="204" y="498"/>
                  </a:lnTo>
                  <a:lnTo>
                    <a:pt x="203" y="512"/>
                  </a:lnTo>
                  <a:lnTo>
                    <a:pt x="201" y="517"/>
                  </a:lnTo>
                  <a:lnTo>
                    <a:pt x="198" y="520"/>
                  </a:lnTo>
                  <a:lnTo>
                    <a:pt x="164" y="475"/>
                  </a:lnTo>
                  <a:lnTo>
                    <a:pt x="163" y="483"/>
                  </a:lnTo>
                  <a:lnTo>
                    <a:pt x="160" y="498"/>
                  </a:lnTo>
                  <a:lnTo>
                    <a:pt x="157" y="504"/>
                  </a:lnTo>
                  <a:lnTo>
                    <a:pt x="151" y="507"/>
                  </a:lnTo>
                  <a:lnTo>
                    <a:pt x="141" y="506"/>
                  </a:lnTo>
                  <a:lnTo>
                    <a:pt x="129" y="498"/>
                  </a:lnTo>
                  <a:lnTo>
                    <a:pt x="126" y="484"/>
                  </a:lnTo>
                  <a:lnTo>
                    <a:pt x="124" y="469"/>
                  </a:lnTo>
                  <a:lnTo>
                    <a:pt x="124" y="452"/>
                  </a:lnTo>
                  <a:lnTo>
                    <a:pt x="121" y="440"/>
                  </a:lnTo>
                  <a:lnTo>
                    <a:pt x="118" y="435"/>
                  </a:lnTo>
                  <a:lnTo>
                    <a:pt x="112" y="432"/>
                  </a:lnTo>
                  <a:lnTo>
                    <a:pt x="98" y="429"/>
                  </a:lnTo>
                  <a:lnTo>
                    <a:pt x="83" y="423"/>
                  </a:lnTo>
                  <a:lnTo>
                    <a:pt x="77" y="418"/>
                  </a:lnTo>
                  <a:lnTo>
                    <a:pt x="72" y="410"/>
                  </a:lnTo>
                  <a:lnTo>
                    <a:pt x="74" y="395"/>
                  </a:lnTo>
                  <a:lnTo>
                    <a:pt x="78" y="384"/>
                  </a:lnTo>
                  <a:lnTo>
                    <a:pt x="84" y="377"/>
                  </a:lnTo>
                  <a:lnTo>
                    <a:pt x="92" y="372"/>
                  </a:lnTo>
                  <a:lnTo>
                    <a:pt x="114" y="372"/>
                  </a:lnTo>
                  <a:lnTo>
                    <a:pt x="137" y="375"/>
                  </a:lnTo>
                  <a:lnTo>
                    <a:pt x="160" y="380"/>
                  </a:lnTo>
                  <a:lnTo>
                    <a:pt x="180" y="380"/>
                  </a:lnTo>
                  <a:lnTo>
                    <a:pt x="189" y="378"/>
                  </a:lnTo>
                  <a:lnTo>
                    <a:pt x="195" y="372"/>
                  </a:lnTo>
                  <a:lnTo>
                    <a:pt x="198" y="364"/>
                  </a:lnTo>
                  <a:lnTo>
                    <a:pt x="201" y="354"/>
                  </a:lnTo>
                  <a:lnTo>
                    <a:pt x="183" y="350"/>
                  </a:lnTo>
                  <a:lnTo>
                    <a:pt x="163" y="352"/>
                  </a:lnTo>
                  <a:lnTo>
                    <a:pt x="121" y="357"/>
                  </a:lnTo>
                  <a:lnTo>
                    <a:pt x="100" y="357"/>
                  </a:lnTo>
                  <a:lnTo>
                    <a:pt x="81" y="355"/>
                  </a:lnTo>
                  <a:lnTo>
                    <a:pt x="67" y="346"/>
                  </a:lnTo>
                  <a:lnTo>
                    <a:pt x="61" y="340"/>
                  </a:lnTo>
                  <a:lnTo>
                    <a:pt x="57" y="332"/>
                  </a:lnTo>
                  <a:lnTo>
                    <a:pt x="61" y="320"/>
                  </a:lnTo>
                  <a:lnTo>
                    <a:pt x="69" y="315"/>
                  </a:lnTo>
                  <a:lnTo>
                    <a:pt x="77" y="314"/>
                  </a:lnTo>
                  <a:lnTo>
                    <a:pt x="83" y="310"/>
                  </a:lnTo>
                  <a:lnTo>
                    <a:pt x="43" y="301"/>
                  </a:lnTo>
                  <a:lnTo>
                    <a:pt x="24" y="294"/>
                  </a:lnTo>
                  <a:lnTo>
                    <a:pt x="6" y="280"/>
                  </a:lnTo>
                  <a:lnTo>
                    <a:pt x="0" y="258"/>
                  </a:lnTo>
                  <a:lnTo>
                    <a:pt x="17" y="251"/>
                  </a:lnTo>
                  <a:lnTo>
                    <a:pt x="15" y="243"/>
                  </a:lnTo>
                  <a:lnTo>
                    <a:pt x="11" y="234"/>
                  </a:lnTo>
                  <a:lnTo>
                    <a:pt x="35" y="146"/>
                  </a:lnTo>
                  <a:lnTo>
                    <a:pt x="58" y="143"/>
                  </a:lnTo>
                  <a:lnTo>
                    <a:pt x="75" y="141"/>
                  </a:lnTo>
                  <a:lnTo>
                    <a:pt x="89" y="135"/>
                  </a:lnTo>
                  <a:lnTo>
                    <a:pt x="120" y="111"/>
                  </a:lnTo>
                  <a:lnTo>
                    <a:pt x="141" y="109"/>
                  </a:lnTo>
                  <a:lnTo>
                    <a:pt x="217" y="64"/>
                  </a:lnTo>
                  <a:lnTo>
                    <a:pt x="247" y="63"/>
                  </a:lnTo>
                  <a:lnTo>
                    <a:pt x="287" y="49"/>
                  </a:lnTo>
                  <a:lnTo>
                    <a:pt x="320" y="58"/>
                  </a:lnTo>
                  <a:lnTo>
                    <a:pt x="361" y="40"/>
                  </a:lnTo>
                  <a:lnTo>
                    <a:pt x="349" y="27"/>
                  </a:lnTo>
                  <a:lnTo>
                    <a:pt x="386" y="0"/>
                  </a:lnTo>
                  <a:lnTo>
                    <a:pt x="414" y="32"/>
                  </a:lnTo>
                  <a:lnTo>
                    <a:pt x="394" y="64"/>
                  </a:lnTo>
                  <a:lnTo>
                    <a:pt x="392" y="75"/>
                  </a:lnTo>
                  <a:lnTo>
                    <a:pt x="391" y="91"/>
                  </a:lnTo>
                  <a:lnTo>
                    <a:pt x="378" y="89"/>
                  </a:lnTo>
                  <a:lnTo>
                    <a:pt x="361" y="91"/>
                  </a:lnTo>
                  <a:lnTo>
                    <a:pt x="331" y="98"/>
                  </a:lnTo>
                  <a:lnTo>
                    <a:pt x="315" y="98"/>
                  </a:lnTo>
                  <a:lnTo>
                    <a:pt x="297" y="104"/>
                  </a:lnTo>
                  <a:lnTo>
                    <a:pt x="291" y="107"/>
                  </a:lnTo>
                  <a:lnTo>
                    <a:pt x="284" y="115"/>
                  </a:lnTo>
                  <a:lnTo>
                    <a:pt x="280" y="124"/>
                  </a:lnTo>
                  <a:lnTo>
                    <a:pt x="275" y="141"/>
                  </a:lnTo>
                  <a:lnTo>
                    <a:pt x="272" y="149"/>
                  </a:lnTo>
                  <a:lnTo>
                    <a:pt x="269" y="151"/>
                  </a:lnTo>
                  <a:lnTo>
                    <a:pt x="266" y="151"/>
                  </a:lnTo>
                  <a:lnTo>
                    <a:pt x="263" y="149"/>
                  </a:lnTo>
                  <a:lnTo>
                    <a:pt x="255" y="141"/>
                  </a:lnTo>
                  <a:lnTo>
                    <a:pt x="252" y="141"/>
                  </a:lnTo>
                  <a:lnTo>
                    <a:pt x="251" y="143"/>
                  </a:lnTo>
                  <a:lnTo>
                    <a:pt x="251" y="146"/>
                  </a:lnTo>
                  <a:lnTo>
                    <a:pt x="252" y="151"/>
                  </a:lnTo>
                  <a:lnTo>
                    <a:pt x="264" y="161"/>
                  </a:lnTo>
                  <a:lnTo>
                    <a:pt x="275" y="172"/>
                  </a:lnTo>
                  <a:lnTo>
                    <a:pt x="278" y="178"/>
                  </a:lnTo>
                  <a:lnTo>
                    <a:pt x="277" y="183"/>
                  </a:lnTo>
                  <a:lnTo>
                    <a:pt x="237" y="158"/>
                  </a:lnTo>
                  <a:lnTo>
                    <a:pt x="227" y="166"/>
                  </a:lnTo>
                  <a:lnTo>
                    <a:pt x="260" y="203"/>
                  </a:lnTo>
                  <a:lnTo>
                    <a:pt x="254" y="206"/>
                  </a:lnTo>
                  <a:lnTo>
                    <a:pt x="247" y="204"/>
                  </a:lnTo>
                  <a:lnTo>
                    <a:pt x="237" y="194"/>
                  </a:lnTo>
                  <a:lnTo>
                    <a:pt x="223" y="181"/>
                  </a:lnTo>
                  <a:lnTo>
                    <a:pt x="217" y="178"/>
                  </a:lnTo>
                  <a:lnTo>
                    <a:pt x="209" y="180"/>
                  </a:lnTo>
                  <a:lnTo>
                    <a:pt x="215" y="189"/>
                  </a:lnTo>
                  <a:lnTo>
                    <a:pt x="224" y="198"/>
                  </a:lnTo>
                  <a:lnTo>
                    <a:pt x="227" y="203"/>
                  </a:lnTo>
                  <a:lnTo>
                    <a:pt x="229" y="209"/>
                  </a:lnTo>
                  <a:lnTo>
                    <a:pt x="227" y="214"/>
                  </a:lnTo>
                  <a:lnTo>
                    <a:pt x="223" y="221"/>
                  </a:lnTo>
                  <a:lnTo>
                    <a:pt x="215" y="220"/>
                  </a:lnTo>
                  <a:lnTo>
                    <a:pt x="207" y="212"/>
                  </a:lnTo>
                  <a:lnTo>
                    <a:pt x="195" y="192"/>
                  </a:lnTo>
                  <a:lnTo>
                    <a:pt x="181" y="166"/>
                  </a:lnTo>
                  <a:lnTo>
                    <a:pt x="174" y="155"/>
                  </a:lnTo>
                  <a:lnTo>
                    <a:pt x="164" y="146"/>
                  </a:lnTo>
                  <a:lnTo>
                    <a:pt x="154" y="146"/>
                  </a:lnTo>
                  <a:lnTo>
                    <a:pt x="149" y="154"/>
                  </a:lnTo>
                  <a:lnTo>
                    <a:pt x="147" y="169"/>
                  </a:lnTo>
                  <a:lnTo>
                    <a:pt x="146" y="198"/>
                  </a:lnTo>
                  <a:lnTo>
                    <a:pt x="151" y="211"/>
                  </a:lnTo>
                  <a:lnTo>
                    <a:pt x="161" y="221"/>
                  </a:lnTo>
                  <a:lnTo>
                    <a:pt x="186" y="240"/>
                  </a:lnTo>
                  <a:lnTo>
                    <a:pt x="209" y="254"/>
                  </a:lnTo>
                  <a:lnTo>
                    <a:pt x="214" y="260"/>
                  </a:lnTo>
                  <a:lnTo>
                    <a:pt x="212" y="266"/>
                  </a:lnTo>
                  <a:lnTo>
                    <a:pt x="191" y="258"/>
                  </a:lnTo>
                  <a:lnTo>
                    <a:pt x="169" y="252"/>
                  </a:lnTo>
                  <a:lnTo>
                    <a:pt x="172" y="267"/>
                  </a:lnTo>
                  <a:lnTo>
                    <a:pt x="178" y="284"/>
                  </a:lnTo>
                  <a:lnTo>
                    <a:pt x="187" y="301"/>
                  </a:lnTo>
                  <a:lnTo>
                    <a:pt x="197" y="314"/>
                  </a:lnTo>
                  <a:lnTo>
                    <a:pt x="217" y="327"/>
                  </a:lnTo>
                  <a:lnTo>
                    <a:pt x="241" y="341"/>
                  </a:lnTo>
                  <a:lnTo>
                    <a:pt x="263" y="354"/>
                  </a:lnTo>
                  <a:lnTo>
                    <a:pt x="271" y="361"/>
                  </a:lnTo>
                  <a:lnTo>
                    <a:pt x="277" y="369"/>
                  </a:lnTo>
                  <a:lnTo>
                    <a:pt x="277" y="372"/>
                  </a:lnTo>
                  <a:lnTo>
                    <a:pt x="281" y="377"/>
                  </a:lnTo>
                  <a:lnTo>
                    <a:pt x="292" y="387"/>
                  </a:lnTo>
                  <a:lnTo>
                    <a:pt x="301" y="398"/>
                  </a:lnTo>
                  <a:lnTo>
                    <a:pt x="301" y="403"/>
                  </a:lnTo>
                  <a:lnTo>
                    <a:pt x="297" y="407"/>
                  </a:lnTo>
                  <a:lnTo>
                    <a:pt x="289" y="407"/>
                  </a:lnTo>
                  <a:lnTo>
                    <a:pt x="283" y="403"/>
                  </a:lnTo>
                  <a:lnTo>
                    <a:pt x="264" y="389"/>
                  </a:lnTo>
                  <a:lnTo>
                    <a:pt x="252" y="384"/>
                  </a:lnTo>
                  <a:lnTo>
                    <a:pt x="243" y="381"/>
                  </a:lnTo>
                  <a:lnTo>
                    <a:pt x="237" y="380"/>
                  </a:lnTo>
                  <a:lnTo>
                    <a:pt x="235" y="377"/>
                  </a:lnTo>
                  <a:lnTo>
                    <a:pt x="221" y="3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3" name="Freeform 1666"/>
            <p:cNvSpPr>
              <a:spLocks/>
            </p:cNvSpPr>
            <p:nvPr/>
          </p:nvSpPr>
          <p:spPr bwMode="auto">
            <a:xfrm>
              <a:off x="5063" y="3612"/>
              <a:ext cx="414" cy="520"/>
            </a:xfrm>
            <a:custGeom>
              <a:avLst/>
              <a:gdLst>
                <a:gd name="T0" fmla="*/ 224 w 414"/>
                <a:gd name="T1" fmla="*/ 410 h 520"/>
                <a:gd name="T2" fmla="*/ 264 w 414"/>
                <a:gd name="T3" fmla="*/ 429 h 520"/>
                <a:gd name="T4" fmla="*/ 258 w 414"/>
                <a:gd name="T5" fmla="*/ 443 h 520"/>
                <a:gd name="T6" fmla="*/ 206 w 414"/>
                <a:gd name="T7" fmla="*/ 423 h 520"/>
                <a:gd name="T8" fmla="*/ 204 w 414"/>
                <a:gd name="T9" fmla="*/ 437 h 520"/>
                <a:gd name="T10" fmla="*/ 229 w 414"/>
                <a:gd name="T11" fmla="*/ 470 h 520"/>
                <a:gd name="T12" fmla="*/ 244 w 414"/>
                <a:gd name="T13" fmla="*/ 501 h 520"/>
                <a:gd name="T14" fmla="*/ 231 w 414"/>
                <a:gd name="T15" fmla="*/ 506 h 520"/>
                <a:gd name="T16" fmla="*/ 206 w 414"/>
                <a:gd name="T17" fmla="*/ 489 h 520"/>
                <a:gd name="T18" fmla="*/ 201 w 414"/>
                <a:gd name="T19" fmla="*/ 517 h 520"/>
                <a:gd name="T20" fmla="*/ 163 w 414"/>
                <a:gd name="T21" fmla="*/ 483 h 520"/>
                <a:gd name="T22" fmla="*/ 151 w 414"/>
                <a:gd name="T23" fmla="*/ 507 h 520"/>
                <a:gd name="T24" fmla="*/ 126 w 414"/>
                <a:gd name="T25" fmla="*/ 484 h 520"/>
                <a:gd name="T26" fmla="*/ 121 w 414"/>
                <a:gd name="T27" fmla="*/ 440 h 520"/>
                <a:gd name="T28" fmla="*/ 98 w 414"/>
                <a:gd name="T29" fmla="*/ 429 h 520"/>
                <a:gd name="T30" fmla="*/ 72 w 414"/>
                <a:gd name="T31" fmla="*/ 410 h 520"/>
                <a:gd name="T32" fmla="*/ 84 w 414"/>
                <a:gd name="T33" fmla="*/ 377 h 520"/>
                <a:gd name="T34" fmla="*/ 137 w 414"/>
                <a:gd name="T35" fmla="*/ 375 h 520"/>
                <a:gd name="T36" fmla="*/ 189 w 414"/>
                <a:gd name="T37" fmla="*/ 378 h 520"/>
                <a:gd name="T38" fmla="*/ 201 w 414"/>
                <a:gd name="T39" fmla="*/ 354 h 520"/>
                <a:gd name="T40" fmla="*/ 121 w 414"/>
                <a:gd name="T41" fmla="*/ 357 h 520"/>
                <a:gd name="T42" fmla="*/ 67 w 414"/>
                <a:gd name="T43" fmla="*/ 346 h 520"/>
                <a:gd name="T44" fmla="*/ 61 w 414"/>
                <a:gd name="T45" fmla="*/ 320 h 520"/>
                <a:gd name="T46" fmla="*/ 83 w 414"/>
                <a:gd name="T47" fmla="*/ 310 h 520"/>
                <a:gd name="T48" fmla="*/ 6 w 414"/>
                <a:gd name="T49" fmla="*/ 280 h 520"/>
                <a:gd name="T50" fmla="*/ 15 w 414"/>
                <a:gd name="T51" fmla="*/ 243 h 520"/>
                <a:gd name="T52" fmla="*/ 58 w 414"/>
                <a:gd name="T53" fmla="*/ 143 h 520"/>
                <a:gd name="T54" fmla="*/ 120 w 414"/>
                <a:gd name="T55" fmla="*/ 111 h 520"/>
                <a:gd name="T56" fmla="*/ 247 w 414"/>
                <a:gd name="T57" fmla="*/ 63 h 520"/>
                <a:gd name="T58" fmla="*/ 361 w 414"/>
                <a:gd name="T59" fmla="*/ 40 h 520"/>
                <a:gd name="T60" fmla="*/ 414 w 414"/>
                <a:gd name="T61" fmla="*/ 32 h 520"/>
                <a:gd name="T62" fmla="*/ 391 w 414"/>
                <a:gd name="T63" fmla="*/ 91 h 520"/>
                <a:gd name="T64" fmla="*/ 331 w 414"/>
                <a:gd name="T65" fmla="*/ 98 h 520"/>
                <a:gd name="T66" fmla="*/ 291 w 414"/>
                <a:gd name="T67" fmla="*/ 107 h 520"/>
                <a:gd name="T68" fmla="*/ 275 w 414"/>
                <a:gd name="T69" fmla="*/ 141 h 520"/>
                <a:gd name="T70" fmla="*/ 266 w 414"/>
                <a:gd name="T71" fmla="*/ 151 h 520"/>
                <a:gd name="T72" fmla="*/ 252 w 414"/>
                <a:gd name="T73" fmla="*/ 141 h 520"/>
                <a:gd name="T74" fmla="*/ 252 w 414"/>
                <a:gd name="T75" fmla="*/ 151 h 520"/>
                <a:gd name="T76" fmla="*/ 278 w 414"/>
                <a:gd name="T77" fmla="*/ 178 h 520"/>
                <a:gd name="T78" fmla="*/ 227 w 414"/>
                <a:gd name="T79" fmla="*/ 166 h 520"/>
                <a:gd name="T80" fmla="*/ 247 w 414"/>
                <a:gd name="T81" fmla="*/ 204 h 520"/>
                <a:gd name="T82" fmla="*/ 217 w 414"/>
                <a:gd name="T83" fmla="*/ 178 h 520"/>
                <a:gd name="T84" fmla="*/ 224 w 414"/>
                <a:gd name="T85" fmla="*/ 198 h 520"/>
                <a:gd name="T86" fmla="*/ 227 w 414"/>
                <a:gd name="T87" fmla="*/ 214 h 520"/>
                <a:gd name="T88" fmla="*/ 207 w 414"/>
                <a:gd name="T89" fmla="*/ 212 h 520"/>
                <a:gd name="T90" fmla="*/ 174 w 414"/>
                <a:gd name="T91" fmla="*/ 155 h 520"/>
                <a:gd name="T92" fmla="*/ 149 w 414"/>
                <a:gd name="T93" fmla="*/ 154 h 520"/>
                <a:gd name="T94" fmla="*/ 151 w 414"/>
                <a:gd name="T95" fmla="*/ 211 h 520"/>
                <a:gd name="T96" fmla="*/ 209 w 414"/>
                <a:gd name="T97" fmla="*/ 254 h 520"/>
                <a:gd name="T98" fmla="*/ 191 w 414"/>
                <a:gd name="T99" fmla="*/ 258 h 520"/>
                <a:gd name="T100" fmla="*/ 178 w 414"/>
                <a:gd name="T101" fmla="*/ 284 h 520"/>
                <a:gd name="T102" fmla="*/ 217 w 414"/>
                <a:gd name="T103" fmla="*/ 327 h 520"/>
                <a:gd name="T104" fmla="*/ 271 w 414"/>
                <a:gd name="T105" fmla="*/ 361 h 520"/>
                <a:gd name="T106" fmla="*/ 281 w 414"/>
                <a:gd name="T107" fmla="*/ 377 h 520"/>
                <a:gd name="T108" fmla="*/ 301 w 414"/>
                <a:gd name="T109" fmla="*/ 403 h 520"/>
                <a:gd name="T110" fmla="*/ 283 w 414"/>
                <a:gd name="T111" fmla="*/ 403 h 520"/>
                <a:gd name="T112" fmla="*/ 243 w 414"/>
                <a:gd name="T113" fmla="*/ 381 h 520"/>
                <a:gd name="T114" fmla="*/ 221 w 414"/>
                <a:gd name="T115" fmla="*/ 375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4"/>
                <a:gd name="T175" fmla="*/ 0 h 520"/>
                <a:gd name="T176" fmla="*/ 414 w 414"/>
                <a:gd name="T177" fmla="*/ 520 h 5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4" h="520">
                  <a:moveTo>
                    <a:pt x="221" y="375"/>
                  </a:moveTo>
                  <a:lnTo>
                    <a:pt x="223" y="409"/>
                  </a:lnTo>
                  <a:lnTo>
                    <a:pt x="224" y="410"/>
                  </a:lnTo>
                  <a:lnTo>
                    <a:pt x="231" y="415"/>
                  </a:lnTo>
                  <a:lnTo>
                    <a:pt x="249" y="421"/>
                  </a:lnTo>
                  <a:lnTo>
                    <a:pt x="264" y="429"/>
                  </a:lnTo>
                  <a:lnTo>
                    <a:pt x="267" y="434"/>
                  </a:lnTo>
                  <a:lnTo>
                    <a:pt x="266" y="440"/>
                  </a:lnTo>
                  <a:lnTo>
                    <a:pt x="258" y="443"/>
                  </a:lnTo>
                  <a:lnTo>
                    <a:pt x="249" y="441"/>
                  </a:lnTo>
                  <a:lnTo>
                    <a:pt x="224" y="430"/>
                  </a:lnTo>
                  <a:lnTo>
                    <a:pt x="206" y="423"/>
                  </a:lnTo>
                  <a:lnTo>
                    <a:pt x="201" y="424"/>
                  </a:lnTo>
                  <a:lnTo>
                    <a:pt x="204" y="430"/>
                  </a:lnTo>
                  <a:lnTo>
                    <a:pt x="204" y="437"/>
                  </a:lnTo>
                  <a:lnTo>
                    <a:pt x="203" y="449"/>
                  </a:lnTo>
                  <a:lnTo>
                    <a:pt x="218" y="461"/>
                  </a:lnTo>
                  <a:lnTo>
                    <a:pt x="229" y="470"/>
                  </a:lnTo>
                  <a:lnTo>
                    <a:pt x="238" y="481"/>
                  </a:lnTo>
                  <a:lnTo>
                    <a:pt x="241" y="492"/>
                  </a:lnTo>
                  <a:lnTo>
                    <a:pt x="244" y="501"/>
                  </a:lnTo>
                  <a:lnTo>
                    <a:pt x="244" y="515"/>
                  </a:lnTo>
                  <a:lnTo>
                    <a:pt x="238" y="513"/>
                  </a:lnTo>
                  <a:lnTo>
                    <a:pt x="231" y="506"/>
                  </a:lnTo>
                  <a:lnTo>
                    <a:pt x="212" y="489"/>
                  </a:lnTo>
                  <a:lnTo>
                    <a:pt x="207" y="487"/>
                  </a:lnTo>
                  <a:lnTo>
                    <a:pt x="206" y="489"/>
                  </a:lnTo>
                  <a:lnTo>
                    <a:pt x="204" y="498"/>
                  </a:lnTo>
                  <a:lnTo>
                    <a:pt x="203" y="512"/>
                  </a:lnTo>
                  <a:lnTo>
                    <a:pt x="201" y="517"/>
                  </a:lnTo>
                  <a:lnTo>
                    <a:pt x="198" y="520"/>
                  </a:lnTo>
                  <a:lnTo>
                    <a:pt x="164" y="475"/>
                  </a:lnTo>
                  <a:lnTo>
                    <a:pt x="163" y="483"/>
                  </a:lnTo>
                  <a:lnTo>
                    <a:pt x="160" y="498"/>
                  </a:lnTo>
                  <a:lnTo>
                    <a:pt x="157" y="504"/>
                  </a:lnTo>
                  <a:lnTo>
                    <a:pt x="151" y="507"/>
                  </a:lnTo>
                  <a:lnTo>
                    <a:pt x="141" y="506"/>
                  </a:lnTo>
                  <a:lnTo>
                    <a:pt x="129" y="498"/>
                  </a:lnTo>
                  <a:lnTo>
                    <a:pt x="126" y="484"/>
                  </a:lnTo>
                  <a:lnTo>
                    <a:pt x="124" y="469"/>
                  </a:lnTo>
                  <a:lnTo>
                    <a:pt x="124" y="452"/>
                  </a:lnTo>
                  <a:lnTo>
                    <a:pt x="121" y="440"/>
                  </a:lnTo>
                  <a:lnTo>
                    <a:pt x="118" y="435"/>
                  </a:lnTo>
                  <a:lnTo>
                    <a:pt x="112" y="432"/>
                  </a:lnTo>
                  <a:lnTo>
                    <a:pt x="98" y="429"/>
                  </a:lnTo>
                  <a:lnTo>
                    <a:pt x="83" y="423"/>
                  </a:lnTo>
                  <a:lnTo>
                    <a:pt x="77" y="418"/>
                  </a:lnTo>
                  <a:lnTo>
                    <a:pt x="72" y="410"/>
                  </a:lnTo>
                  <a:lnTo>
                    <a:pt x="74" y="395"/>
                  </a:lnTo>
                  <a:lnTo>
                    <a:pt x="78" y="384"/>
                  </a:lnTo>
                  <a:lnTo>
                    <a:pt x="84" y="377"/>
                  </a:lnTo>
                  <a:lnTo>
                    <a:pt x="92" y="372"/>
                  </a:lnTo>
                  <a:lnTo>
                    <a:pt x="114" y="372"/>
                  </a:lnTo>
                  <a:lnTo>
                    <a:pt x="137" y="375"/>
                  </a:lnTo>
                  <a:lnTo>
                    <a:pt x="160" y="380"/>
                  </a:lnTo>
                  <a:lnTo>
                    <a:pt x="180" y="380"/>
                  </a:lnTo>
                  <a:lnTo>
                    <a:pt x="189" y="378"/>
                  </a:lnTo>
                  <a:lnTo>
                    <a:pt x="195" y="372"/>
                  </a:lnTo>
                  <a:lnTo>
                    <a:pt x="198" y="364"/>
                  </a:lnTo>
                  <a:lnTo>
                    <a:pt x="201" y="354"/>
                  </a:lnTo>
                  <a:lnTo>
                    <a:pt x="183" y="350"/>
                  </a:lnTo>
                  <a:lnTo>
                    <a:pt x="163" y="352"/>
                  </a:lnTo>
                  <a:lnTo>
                    <a:pt x="121" y="357"/>
                  </a:lnTo>
                  <a:lnTo>
                    <a:pt x="100" y="357"/>
                  </a:lnTo>
                  <a:lnTo>
                    <a:pt x="81" y="355"/>
                  </a:lnTo>
                  <a:lnTo>
                    <a:pt x="67" y="346"/>
                  </a:lnTo>
                  <a:lnTo>
                    <a:pt x="61" y="340"/>
                  </a:lnTo>
                  <a:lnTo>
                    <a:pt x="57" y="332"/>
                  </a:lnTo>
                  <a:lnTo>
                    <a:pt x="61" y="320"/>
                  </a:lnTo>
                  <a:lnTo>
                    <a:pt x="69" y="315"/>
                  </a:lnTo>
                  <a:lnTo>
                    <a:pt x="77" y="314"/>
                  </a:lnTo>
                  <a:lnTo>
                    <a:pt x="83" y="310"/>
                  </a:lnTo>
                  <a:lnTo>
                    <a:pt x="43" y="301"/>
                  </a:lnTo>
                  <a:lnTo>
                    <a:pt x="24" y="294"/>
                  </a:lnTo>
                  <a:lnTo>
                    <a:pt x="6" y="280"/>
                  </a:lnTo>
                  <a:lnTo>
                    <a:pt x="0" y="258"/>
                  </a:lnTo>
                  <a:lnTo>
                    <a:pt x="17" y="251"/>
                  </a:lnTo>
                  <a:lnTo>
                    <a:pt x="15" y="243"/>
                  </a:lnTo>
                  <a:lnTo>
                    <a:pt x="11" y="234"/>
                  </a:lnTo>
                  <a:lnTo>
                    <a:pt x="35" y="146"/>
                  </a:lnTo>
                  <a:lnTo>
                    <a:pt x="58" y="143"/>
                  </a:lnTo>
                  <a:lnTo>
                    <a:pt x="75" y="141"/>
                  </a:lnTo>
                  <a:lnTo>
                    <a:pt x="89" y="135"/>
                  </a:lnTo>
                  <a:lnTo>
                    <a:pt x="120" y="111"/>
                  </a:lnTo>
                  <a:lnTo>
                    <a:pt x="141" y="109"/>
                  </a:lnTo>
                  <a:lnTo>
                    <a:pt x="217" y="64"/>
                  </a:lnTo>
                  <a:lnTo>
                    <a:pt x="247" y="63"/>
                  </a:lnTo>
                  <a:lnTo>
                    <a:pt x="287" y="49"/>
                  </a:lnTo>
                  <a:lnTo>
                    <a:pt x="320" y="58"/>
                  </a:lnTo>
                  <a:lnTo>
                    <a:pt x="361" y="40"/>
                  </a:lnTo>
                  <a:lnTo>
                    <a:pt x="349" y="27"/>
                  </a:lnTo>
                  <a:lnTo>
                    <a:pt x="386" y="0"/>
                  </a:lnTo>
                  <a:lnTo>
                    <a:pt x="414" y="32"/>
                  </a:lnTo>
                  <a:lnTo>
                    <a:pt x="394" y="64"/>
                  </a:lnTo>
                  <a:lnTo>
                    <a:pt x="392" y="75"/>
                  </a:lnTo>
                  <a:lnTo>
                    <a:pt x="391" y="91"/>
                  </a:lnTo>
                  <a:lnTo>
                    <a:pt x="378" y="89"/>
                  </a:lnTo>
                  <a:lnTo>
                    <a:pt x="361" y="91"/>
                  </a:lnTo>
                  <a:lnTo>
                    <a:pt x="331" y="98"/>
                  </a:lnTo>
                  <a:lnTo>
                    <a:pt x="315" y="98"/>
                  </a:lnTo>
                  <a:lnTo>
                    <a:pt x="297" y="104"/>
                  </a:lnTo>
                  <a:lnTo>
                    <a:pt x="291" y="107"/>
                  </a:lnTo>
                  <a:lnTo>
                    <a:pt x="284" y="115"/>
                  </a:lnTo>
                  <a:lnTo>
                    <a:pt x="280" y="124"/>
                  </a:lnTo>
                  <a:lnTo>
                    <a:pt x="275" y="141"/>
                  </a:lnTo>
                  <a:lnTo>
                    <a:pt x="272" y="149"/>
                  </a:lnTo>
                  <a:lnTo>
                    <a:pt x="269" y="151"/>
                  </a:lnTo>
                  <a:lnTo>
                    <a:pt x="266" y="151"/>
                  </a:lnTo>
                  <a:lnTo>
                    <a:pt x="263" y="149"/>
                  </a:lnTo>
                  <a:lnTo>
                    <a:pt x="255" y="141"/>
                  </a:lnTo>
                  <a:lnTo>
                    <a:pt x="252" y="141"/>
                  </a:lnTo>
                  <a:lnTo>
                    <a:pt x="251" y="143"/>
                  </a:lnTo>
                  <a:lnTo>
                    <a:pt x="251" y="146"/>
                  </a:lnTo>
                  <a:lnTo>
                    <a:pt x="252" y="151"/>
                  </a:lnTo>
                  <a:lnTo>
                    <a:pt x="264" y="161"/>
                  </a:lnTo>
                  <a:lnTo>
                    <a:pt x="275" y="172"/>
                  </a:lnTo>
                  <a:lnTo>
                    <a:pt x="278" y="178"/>
                  </a:lnTo>
                  <a:lnTo>
                    <a:pt x="277" y="183"/>
                  </a:lnTo>
                  <a:lnTo>
                    <a:pt x="237" y="158"/>
                  </a:lnTo>
                  <a:lnTo>
                    <a:pt x="227" y="166"/>
                  </a:lnTo>
                  <a:lnTo>
                    <a:pt x="260" y="203"/>
                  </a:lnTo>
                  <a:lnTo>
                    <a:pt x="254" y="206"/>
                  </a:lnTo>
                  <a:lnTo>
                    <a:pt x="247" y="204"/>
                  </a:lnTo>
                  <a:lnTo>
                    <a:pt x="237" y="194"/>
                  </a:lnTo>
                  <a:lnTo>
                    <a:pt x="223" y="181"/>
                  </a:lnTo>
                  <a:lnTo>
                    <a:pt x="217" y="178"/>
                  </a:lnTo>
                  <a:lnTo>
                    <a:pt x="209" y="180"/>
                  </a:lnTo>
                  <a:lnTo>
                    <a:pt x="215" y="189"/>
                  </a:lnTo>
                  <a:lnTo>
                    <a:pt x="224" y="198"/>
                  </a:lnTo>
                  <a:lnTo>
                    <a:pt x="227" y="203"/>
                  </a:lnTo>
                  <a:lnTo>
                    <a:pt x="229" y="209"/>
                  </a:lnTo>
                  <a:lnTo>
                    <a:pt x="227" y="214"/>
                  </a:lnTo>
                  <a:lnTo>
                    <a:pt x="223" y="221"/>
                  </a:lnTo>
                  <a:lnTo>
                    <a:pt x="215" y="220"/>
                  </a:lnTo>
                  <a:lnTo>
                    <a:pt x="207" y="212"/>
                  </a:lnTo>
                  <a:lnTo>
                    <a:pt x="195" y="192"/>
                  </a:lnTo>
                  <a:lnTo>
                    <a:pt x="181" y="166"/>
                  </a:lnTo>
                  <a:lnTo>
                    <a:pt x="174" y="155"/>
                  </a:lnTo>
                  <a:lnTo>
                    <a:pt x="164" y="146"/>
                  </a:lnTo>
                  <a:lnTo>
                    <a:pt x="154" y="146"/>
                  </a:lnTo>
                  <a:lnTo>
                    <a:pt x="149" y="154"/>
                  </a:lnTo>
                  <a:lnTo>
                    <a:pt x="147" y="169"/>
                  </a:lnTo>
                  <a:lnTo>
                    <a:pt x="146" y="198"/>
                  </a:lnTo>
                  <a:lnTo>
                    <a:pt x="151" y="211"/>
                  </a:lnTo>
                  <a:lnTo>
                    <a:pt x="161" y="221"/>
                  </a:lnTo>
                  <a:lnTo>
                    <a:pt x="186" y="240"/>
                  </a:lnTo>
                  <a:lnTo>
                    <a:pt x="209" y="254"/>
                  </a:lnTo>
                  <a:lnTo>
                    <a:pt x="214" y="260"/>
                  </a:lnTo>
                  <a:lnTo>
                    <a:pt x="212" y="266"/>
                  </a:lnTo>
                  <a:lnTo>
                    <a:pt x="191" y="258"/>
                  </a:lnTo>
                  <a:lnTo>
                    <a:pt x="169" y="252"/>
                  </a:lnTo>
                  <a:lnTo>
                    <a:pt x="172" y="267"/>
                  </a:lnTo>
                  <a:lnTo>
                    <a:pt x="178" y="284"/>
                  </a:lnTo>
                  <a:lnTo>
                    <a:pt x="187" y="301"/>
                  </a:lnTo>
                  <a:lnTo>
                    <a:pt x="197" y="314"/>
                  </a:lnTo>
                  <a:lnTo>
                    <a:pt x="217" y="327"/>
                  </a:lnTo>
                  <a:lnTo>
                    <a:pt x="241" y="341"/>
                  </a:lnTo>
                  <a:lnTo>
                    <a:pt x="263" y="354"/>
                  </a:lnTo>
                  <a:lnTo>
                    <a:pt x="271" y="361"/>
                  </a:lnTo>
                  <a:lnTo>
                    <a:pt x="277" y="369"/>
                  </a:lnTo>
                  <a:lnTo>
                    <a:pt x="277" y="372"/>
                  </a:lnTo>
                  <a:lnTo>
                    <a:pt x="281" y="377"/>
                  </a:lnTo>
                  <a:lnTo>
                    <a:pt x="292" y="387"/>
                  </a:lnTo>
                  <a:lnTo>
                    <a:pt x="301" y="398"/>
                  </a:lnTo>
                  <a:lnTo>
                    <a:pt x="301" y="403"/>
                  </a:lnTo>
                  <a:lnTo>
                    <a:pt x="297" y="407"/>
                  </a:lnTo>
                  <a:lnTo>
                    <a:pt x="289" y="407"/>
                  </a:lnTo>
                  <a:lnTo>
                    <a:pt x="283" y="403"/>
                  </a:lnTo>
                  <a:lnTo>
                    <a:pt x="264" y="389"/>
                  </a:lnTo>
                  <a:lnTo>
                    <a:pt x="252" y="384"/>
                  </a:lnTo>
                  <a:lnTo>
                    <a:pt x="243" y="381"/>
                  </a:lnTo>
                  <a:lnTo>
                    <a:pt x="237" y="380"/>
                  </a:lnTo>
                  <a:lnTo>
                    <a:pt x="235" y="377"/>
                  </a:lnTo>
                  <a:lnTo>
                    <a:pt x="221" y="37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4" name="Freeform 1667"/>
            <p:cNvSpPr>
              <a:spLocks/>
            </p:cNvSpPr>
            <p:nvPr/>
          </p:nvSpPr>
          <p:spPr bwMode="auto">
            <a:xfrm>
              <a:off x="5537" y="3962"/>
              <a:ext cx="17" cy="34"/>
            </a:xfrm>
            <a:custGeom>
              <a:avLst/>
              <a:gdLst>
                <a:gd name="T0" fmla="*/ 6 w 17"/>
                <a:gd name="T1" fmla="*/ 22 h 34"/>
                <a:gd name="T2" fmla="*/ 6 w 17"/>
                <a:gd name="T3" fmla="*/ 14 h 34"/>
                <a:gd name="T4" fmla="*/ 3 w 17"/>
                <a:gd name="T5" fmla="*/ 13 h 34"/>
                <a:gd name="T6" fmla="*/ 0 w 17"/>
                <a:gd name="T7" fmla="*/ 10 h 34"/>
                <a:gd name="T8" fmla="*/ 0 w 17"/>
                <a:gd name="T9" fmla="*/ 5 h 34"/>
                <a:gd name="T10" fmla="*/ 3 w 17"/>
                <a:gd name="T11" fmla="*/ 0 h 34"/>
                <a:gd name="T12" fmla="*/ 7 w 17"/>
                <a:gd name="T13" fmla="*/ 4 h 34"/>
                <a:gd name="T14" fmla="*/ 9 w 17"/>
                <a:gd name="T15" fmla="*/ 8 h 34"/>
                <a:gd name="T16" fmla="*/ 13 w 17"/>
                <a:gd name="T17" fmla="*/ 11 h 34"/>
                <a:gd name="T18" fmla="*/ 17 w 17"/>
                <a:gd name="T19" fmla="*/ 14 h 34"/>
                <a:gd name="T20" fmla="*/ 17 w 17"/>
                <a:gd name="T21" fmla="*/ 20 h 34"/>
                <a:gd name="T22" fmla="*/ 9 w 17"/>
                <a:gd name="T23" fmla="*/ 30 h 34"/>
                <a:gd name="T24" fmla="*/ 3 w 17"/>
                <a:gd name="T25" fmla="*/ 34 h 34"/>
                <a:gd name="T26" fmla="*/ 1 w 17"/>
                <a:gd name="T27" fmla="*/ 34 h 34"/>
                <a:gd name="T28" fmla="*/ 0 w 17"/>
                <a:gd name="T29" fmla="*/ 33 h 34"/>
                <a:gd name="T30" fmla="*/ 6 w 17"/>
                <a:gd name="T31" fmla="*/ 22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4"/>
                <a:gd name="T50" fmla="*/ 17 w 17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4">
                  <a:moveTo>
                    <a:pt x="6" y="22"/>
                  </a:moveTo>
                  <a:lnTo>
                    <a:pt x="6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4"/>
                  </a:lnTo>
                  <a:lnTo>
                    <a:pt x="9" y="8"/>
                  </a:lnTo>
                  <a:lnTo>
                    <a:pt x="13" y="11"/>
                  </a:lnTo>
                  <a:lnTo>
                    <a:pt x="17" y="14"/>
                  </a:lnTo>
                  <a:lnTo>
                    <a:pt x="17" y="20"/>
                  </a:lnTo>
                  <a:lnTo>
                    <a:pt x="9" y="30"/>
                  </a:lnTo>
                  <a:lnTo>
                    <a:pt x="3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5" name="Freeform 1668"/>
            <p:cNvSpPr>
              <a:spLocks/>
            </p:cNvSpPr>
            <p:nvPr/>
          </p:nvSpPr>
          <p:spPr bwMode="auto">
            <a:xfrm>
              <a:off x="5537" y="3962"/>
              <a:ext cx="17" cy="34"/>
            </a:xfrm>
            <a:custGeom>
              <a:avLst/>
              <a:gdLst>
                <a:gd name="T0" fmla="*/ 6 w 17"/>
                <a:gd name="T1" fmla="*/ 22 h 34"/>
                <a:gd name="T2" fmla="*/ 6 w 17"/>
                <a:gd name="T3" fmla="*/ 14 h 34"/>
                <a:gd name="T4" fmla="*/ 3 w 17"/>
                <a:gd name="T5" fmla="*/ 13 h 34"/>
                <a:gd name="T6" fmla="*/ 0 w 17"/>
                <a:gd name="T7" fmla="*/ 10 h 34"/>
                <a:gd name="T8" fmla="*/ 0 w 17"/>
                <a:gd name="T9" fmla="*/ 5 h 34"/>
                <a:gd name="T10" fmla="*/ 3 w 17"/>
                <a:gd name="T11" fmla="*/ 0 h 34"/>
                <a:gd name="T12" fmla="*/ 7 w 17"/>
                <a:gd name="T13" fmla="*/ 4 h 34"/>
                <a:gd name="T14" fmla="*/ 9 w 17"/>
                <a:gd name="T15" fmla="*/ 8 h 34"/>
                <a:gd name="T16" fmla="*/ 13 w 17"/>
                <a:gd name="T17" fmla="*/ 11 h 34"/>
                <a:gd name="T18" fmla="*/ 17 w 17"/>
                <a:gd name="T19" fmla="*/ 14 h 34"/>
                <a:gd name="T20" fmla="*/ 17 w 17"/>
                <a:gd name="T21" fmla="*/ 20 h 34"/>
                <a:gd name="T22" fmla="*/ 9 w 17"/>
                <a:gd name="T23" fmla="*/ 30 h 34"/>
                <a:gd name="T24" fmla="*/ 3 w 17"/>
                <a:gd name="T25" fmla="*/ 34 h 34"/>
                <a:gd name="T26" fmla="*/ 1 w 17"/>
                <a:gd name="T27" fmla="*/ 34 h 34"/>
                <a:gd name="T28" fmla="*/ 0 w 17"/>
                <a:gd name="T29" fmla="*/ 33 h 34"/>
                <a:gd name="T30" fmla="*/ 6 w 17"/>
                <a:gd name="T31" fmla="*/ 22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34"/>
                <a:gd name="T50" fmla="*/ 17 w 17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34">
                  <a:moveTo>
                    <a:pt x="6" y="22"/>
                  </a:moveTo>
                  <a:lnTo>
                    <a:pt x="6" y="14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4"/>
                  </a:lnTo>
                  <a:lnTo>
                    <a:pt x="9" y="8"/>
                  </a:lnTo>
                  <a:lnTo>
                    <a:pt x="13" y="11"/>
                  </a:lnTo>
                  <a:lnTo>
                    <a:pt x="17" y="14"/>
                  </a:lnTo>
                  <a:lnTo>
                    <a:pt x="17" y="20"/>
                  </a:lnTo>
                  <a:lnTo>
                    <a:pt x="9" y="30"/>
                  </a:lnTo>
                  <a:lnTo>
                    <a:pt x="3" y="34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6" y="2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6" name="Freeform 1669"/>
            <p:cNvSpPr>
              <a:spLocks/>
            </p:cNvSpPr>
            <p:nvPr/>
          </p:nvSpPr>
          <p:spPr bwMode="auto">
            <a:xfrm>
              <a:off x="5654" y="4066"/>
              <a:ext cx="20" cy="53"/>
            </a:xfrm>
            <a:custGeom>
              <a:avLst/>
              <a:gdLst>
                <a:gd name="T0" fmla="*/ 1 w 20"/>
                <a:gd name="T1" fmla="*/ 15 h 53"/>
                <a:gd name="T2" fmla="*/ 1 w 20"/>
                <a:gd name="T3" fmla="*/ 36 h 53"/>
                <a:gd name="T4" fmla="*/ 1 w 20"/>
                <a:gd name="T5" fmla="*/ 47 h 53"/>
                <a:gd name="T6" fmla="*/ 3 w 20"/>
                <a:gd name="T7" fmla="*/ 52 h 53"/>
                <a:gd name="T8" fmla="*/ 0 w 20"/>
                <a:gd name="T9" fmla="*/ 53 h 53"/>
                <a:gd name="T10" fmla="*/ 6 w 20"/>
                <a:gd name="T11" fmla="*/ 52 h 53"/>
                <a:gd name="T12" fmla="*/ 9 w 20"/>
                <a:gd name="T13" fmla="*/ 47 h 53"/>
                <a:gd name="T14" fmla="*/ 12 w 20"/>
                <a:gd name="T15" fmla="*/ 36 h 53"/>
                <a:gd name="T16" fmla="*/ 15 w 20"/>
                <a:gd name="T17" fmla="*/ 30 h 53"/>
                <a:gd name="T18" fmla="*/ 18 w 20"/>
                <a:gd name="T19" fmla="*/ 24 h 53"/>
                <a:gd name="T20" fmla="*/ 20 w 20"/>
                <a:gd name="T21" fmla="*/ 20 h 53"/>
                <a:gd name="T22" fmla="*/ 16 w 20"/>
                <a:gd name="T23" fmla="*/ 10 h 53"/>
                <a:gd name="T24" fmla="*/ 13 w 20"/>
                <a:gd name="T25" fmla="*/ 3 h 53"/>
                <a:gd name="T26" fmla="*/ 10 w 20"/>
                <a:gd name="T27" fmla="*/ 0 h 53"/>
                <a:gd name="T28" fmla="*/ 4 w 20"/>
                <a:gd name="T29" fmla="*/ 6 h 53"/>
                <a:gd name="T30" fmla="*/ 1 w 20"/>
                <a:gd name="T31" fmla="*/ 15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53"/>
                <a:gd name="T50" fmla="*/ 20 w 20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53">
                  <a:moveTo>
                    <a:pt x="1" y="15"/>
                  </a:moveTo>
                  <a:lnTo>
                    <a:pt x="1" y="36"/>
                  </a:lnTo>
                  <a:lnTo>
                    <a:pt x="1" y="47"/>
                  </a:lnTo>
                  <a:lnTo>
                    <a:pt x="3" y="52"/>
                  </a:lnTo>
                  <a:lnTo>
                    <a:pt x="0" y="53"/>
                  </a:lnTo>
                  <a:lnTo>
                    <a:pt x="6" y="52"/>
                  </a:lnTo>
                  <a:lnTo>
                    <a:pt x="9" y="47"/>
                  </a:lnTo>
                  <a:lnTo>
                    <a:pt x="12" y="36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10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4" y="6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7" name="Freeform 1670"/>
            <p:cNvSpPr>
              <a:spLocks/>
            </p:cNvSpPr>
            <p:nvPr/>
          </p:nvSpPr>
          <p:spPr bwMode="auto">
            <a:xfrm>
              <a:off x="5654" y="4066"/>
              <a:ext cx="20" cy="53"/>
            </a:xfrm>
            <a:custGeom>
              <a:avLst/>
              <a:gdLst>
                <a:gd name="T0" fmla="*/ 1 w 20"/>
                <a:gd name="T1" fmla="*/ 15 h 53"/>
                <a:gd name="T2" fmla="*/ 1 w 20"/>
                <a:gd name="T3" fmla="*/ 36 h 53"/>
                <a:gd name="T4" fmla="*/ 1 w 20"/>
                <a:gd name="T5" fmla="*/ 47 h 53"/>
                <a:gd name="T6" fmla="*/ 3 w 20"/>
                <a:gd name="T7" fmla="*/ 52 h 53"/>
                <a:gd name="T8" fmla="*/ 0 w 20"/>
                <a:gd name="T9" fmla="*/ 53 h 53"/>
                <a:gd name="T10" fmla="*/ 6 w 20"/>
                <a:gd name="T11" fmla="*/ 52 h 53"/>
                <a:gd name="T12" fmla="*/ 9 w 20"/>
                <a:gd name="T13" fmla="*/ 47 h 53"/>
                <a:gd name="T14" fmla="*/ 12 w 20"/>
                <a:gd name="T15" fmla="*/ 36 h 53"/>
                <a:gd name="T16" fmla="*/ 15 w 20"/>
                <a:gd name="T17" fmla="*/ 30 h 53"/>
                <a:gd name="T18" fmla="*/ 18 w 20"/>
                <a:gd name="T19" fmla="*/ 24 h 53"/>
                <a:gd name="T20" fmla="*/ 20 w 20"/>
                <a:gd name="T21" fmla="*/ 20 h 53"/>
                <a:gd name="T22" fmla="*/ 16 w 20"/>
                <a:gd name="T23" fmla="*/ 10 h 53"/>
                <a:gd name="T24" fmla="*/ 13 w 20"/>
                <a:gd name="T25" fmla="*/ 3 h 53"/>
                <a:gd name="T26" fmla="*/ 10 w 20"/>
                <a:gd name="T27" fmla="*/ 0 h 53"/>
                <a:gd name="T28" fmla="*/ 4 w 20"/>
                <a:gd name="T29" fmla="*/ 6 h 53"/>
                <a:gd name="T30" fmla="*/ 1 w 20"/>
                <a:gd name="T31" fmla="*/ 15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53"/>
                <a:gd name="T50" fmla="*/ 20 w 20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53">
                  <a:moveTo>
                    <a:pt x="1" y="15"/>
                  </a:moveTo>
                  <a:lnTo>
                    <a:pt x="1" y="36"/>
                  </a:lnTo>
                  <a:lnTo>
                    <a:pt x="1" y="47"/>
                  </a:lnTo>
                  <a:lnTo>
                    <a:pt x="3" y="52"/>
                  </a:lnTo>
                  <a:lnTo>
                    <a:pt x="0" y="53"/>
                  </a:lnTo>
                  <a:lnTo>
                    <a:pt x="6" y="52"/>
                  </a:lnTo>
                  <a:lnTo>
                    <a:pt x="9" y="47"/>
                  </a:lnTo>
                  <a:lnTo>
                    <a:pt x="12" y="36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10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4" y="6"/>
                  </a:lnTo>
                  <a:lnTo>
                    <a:pt x="1" y="1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8" name="Freeform 1671"/>
            <p:cNvSpPr>
              <a:spLocks/>
            </p:cNvSpPr>
            <p:nvPr/>
          </p:nvSpPr>
          <p:spPr bwMode="auto">
            <a:xfrm>
              <a:off x="5307" y="4136"/>
              <a:ext cx="14" cy="28"/>
            </a:xfrm>
            <a:custGeom>
              <a:avLst/>
              <a:gdLst>
                <a:gd name="T0" fmla="*/ 3 w 14"/>
                <a:gd name="T1" fmla="*/ 14 h 28"/>
                <a:gd name="T2" fmla="*/ 5 w 14"/>
                <a:gd name="T3" fmla="*/ 6 h 28"/>
                <a:gd name="T4" fmla="*/ 7 w 14"/>
                <a:gd name="T5" fmla="*/ 0 h 28"/>
                <a:gd name="T6" fmla="*/ 13 w 14"/>
                <a:gd name="T7" fmla="*/ 2 h 28"/>
                <a:gd name="T8" fmla="*/ 14 w 14"/>
                <a:gd name="T9" fmla="*/ 20 h 28"/>
                <a:gd name="T10" fmla="*/ 3 w 14"/>
                <a:gd name="T11" fmla="*/ 28 h 28"/>
                <a:gd name="T12" fmla="*/ 2 w 14"/>
                <a:gd name="T13" fmla="*/ 28 h 28"/>
                <a:gd name="T14" fmla="*/ 0 w 14"/>
                <a:gd name="T15" fmla="*/ 25 h 28"/>
                <a:gd name="T16" fmla="*/ 3 w 14"/>
                <a:gd name="T17" fmla="*/ 14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8"/>
                <a:gd name="T29" fmla="*/ 14 w 1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8">
                  <a:moveTo>
                    <a:pt x="3" y="14"/>
                  </a:moveTo>
                  <a:lnTo>
                    <a:pt x="5" y="6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4" y="20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89" name="Freeform 1672"/>
            <p:cNvSpPr>
              <a:spLocks/>
            </p:cNvSpPr>
            <p:nvPr/>
          </p:nvSpPr>
          <p:spPr bwMode="auto">
            <a:xfrm>
              <a:off x="5307" y="4136"/>
              <a:ext cx="14" cy="28"/>
            </a:xfrm>
            <a:custGeom>
              <a:avLst/>
              <a:gdLst>
                <a:gd name="T0" fmla="*/ 3 w 14"/>
                <a:gd name="T1" fmla="*/ 14 h 28"/>
                <a:gd name="T2" fmla="*/ 5 w 14"/>
                <a:gd name="T3" fmla="*/ 6 h 28"/>
                <a:gd name="T4" fmla="*/ 7 w 14"/>
                <a:gd name="T5" fmla="*/ 0 h 28"/>
                <a:gd name="T6" fmla="*/ 13 w 14"/>
                <a:gd name="T7" fmla="*/ 2 h 28"/>
                <a:gd name="T8" fmla="*/ 14 w 14"/>
                <a:gd name="T9" fmla="*/ 20 h 28"/>
                <a:gd name="T10" fmla="*/ 3 w 14"/>
                <a:gd name="T11" fmla="*/ 28 h 28"/>
                <a:gd name="T12" fmla="*/ 2 w 14"/>
                <a:gd name="T13" fmla="*/ 28 h 28"/>
                <a:gd name="T14" fmla="*/ 0 w 14"/>
                <a:gd name="T15" fmla="*/ 25 h 28"/>
                <a:gd name="T16" fmla="*/ 3 w 14"/>
                <a:gd name="T17" fmla="*/ 14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8"/>
                <a:gd name="T29" fmla="*/ 14 w 1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8">
                  <a:moveTo>
                    <a:pt x="3" y="14"/>
                  </a:moveTo>
                  <a:lnTo>
                    <a:pt x="5" y="6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4" y="20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3" y="1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0" name="Freeform 1673"/>
            <p:cNvSpPr>
              <a:spLocks/>
            </p:cNvSpPr>
            <p:nvPr/>
          </p:nvSpPr>
          <p:spPr bwMode="auto">
            <a:xfrm>
              <a:off x="4166" y="1042"/>
              <a:ext cx="908" cy="1249"/>
            </a:xfrm>
            <a:custGeom>
              <a:avLst/>
              <a:gdLst>
                <a:gd name="T0" fmla="*/ 332 w 908"/>
                <a:gd name="T1" fmla="*/ 717 h 1249"/>
                <a:gd name="T2" fmla="*/ 375 w 908"/>
                <a:gd name="T3" fmla="*/ 700 h 1249"/>
                <a:gd name="T4" fmla="*/ 381 w 908"/>
                <a:gd name="T5" fmla="*/ 640 h 1249"/>
                <a:gd name="T6" fmla="*/ 398 w 908"/>
                <a:gd name="T7" fmla="*/ 574 h 1249"/>
                <a:gd name="T8" fmla="*/ 441 w 908"/>
                <a:gd name="T9" fmla="*/ 526 h 1249"/>
                <a:gd name="T10" fmla="*/ 460 w 908"/>
                <a:gd name="T11" fmla="*/ 434 h 1249"/>
                <a:gd name="T12" fmla="*/ 492 w 908"/>
                <a:gd name="T13" fmla="*/ 327 h 1249"/>
                <a:gd name="T14" fmla="*/ 569 w 908"/>
                <a:gd name="T15" fmla="*/ 291 h 1249"/>
                <a:gd name="T16" fmla="*/ 571 w 908"/>
                <a:gd name="T17" fmla="*/ 231 h 1249"/>
                <a:gd name="T18" fmla="*/ 640 w 908"/>
                <a:gd name="T19" fmla="*/ 204 h 1249"/>
                <a:gd name="T20" fmla="*/ 724 w 908"/>
                <a:gd name="T21" fmla="*/ 238 h 1249"/>
                <a:gd name="T22" fmla="*/ 772 w 908"/>
                <a:gd name="T23" fmla="*/ 101 h 1249"/>
                <a:gd name="T24" fmla="*/ 852 w 908"/>
                <a:gd name="T25" fmla="*/ 147 h 1249"/>
                <a:gd name="T26" fmla="*/ 894 w 908"/>
                <a:gd name="T27" fmla="*/ 94 h 1249"/>
                <a:gd name="T28" fmla="*/ 860 w 908"/>
                <a:gd name="T29" fmla="*/ 78 h 1249"/>
                <a:gd name="T30" fmla="*/ 880 w 908"/>
                <a:gd name="T31" fmla="*/ 60 h 1249"/>
                <a:gd name="T32" fmla="*/ 889 w 908"/>
                <a:gd name="T33" fmla="*/ 17 h 1249"/>
                <a:gd name="T34" fmla="*/ 835 w 908"/>
                <a:gd name="T35" fmla="*/ 3 h 1249"/>
                <a:gd name="T36" fmla="*/ 795 w 908"/>
                <a:gd name="T37" fmla="*/ 9 h 1249"/>
                <a:gd name="T38" fmla="*/ 774 w 908"/>
                <a:gd name="T39" fmla="*/ 17 h 1249"/>
                <a:gd name="T40" fmla="*/ 761 w 908"/>
                <a:gd name="T41" fmla="*/ 51 h 1249"/>
                <a:gd name="T42" fmla="*/ 738 w 908"/>
                <a:gd name="T43" fmla="*/ 51 h 1249"/>
                <a:gd name="T44" fmla="*/ 732 w 908"/>
                <a:gd name="T45" fmla="*/ 15 h 1249"/>
                <a:gd name="T46" fmla="*/ 664 w 908"/>
                <a:gd name="T47" fmla="*/ 49 h 1249"/>
                <a:gd name="T48" fmla="*/ 621 w 908"/>
                <a:gd name="T49" fmla="*/ 104 h 1249"/>
                <a:gd name="T50" fmla="*/ 591 w 908"/>
                <a:gd name="T51" fmla="*/ 141 h 1249"/>
                <a:gd name="T52" fmla="*/ 529 w 908"/>
                <a:gd name="T53" fmla="*/ 207 h 1249"/>
                <a:gd name="T54" fmla="*/ 449 w 908"/>
                <a:gd name="T55" fmla="*/ 323 h 1249"/>
                <a:gd name="T56" fmla="*/ 403 w 908"/>
                <a:gd name="T57" fmla="*/ 390 h 1249"/>
                <a:gd name="T58" fmla="*/ 355 w 908"/>
                <a:gd name="T59" fmla="*/ 486 h 1249"/>
                <a:gd name="T60" fmla="*/ 332 w 908"/>
                <a:gd name="T61" fmla="*/ 524 h 1249"/>
                <a:gd name="T62" fmla="*/ 329 w 908"/>
                <a:gd name="T63" fmla="*/ 574 h 1249"/>
                <a:gd name="T64" fmla="*/ 303 w 908"/>
                <a:gd name="T65" fmla="*/ 629 h 1249"/>
                <a:gd name="T66" fmla="*/ 248 w 908"/>
                <a:gd name="T67" fmla="*/ 692 h 1249"/>
                <a:gd name="T68" fmla="*/ 221 w 908"/>
                <a:gd name="T69" fmla="*/ 753 h 1249"/>
                <a:gd name="T70" fmla="*/ 283 w 908"/>
                <a:gd name="T71" fmla="*/ 709 h 1249"/>
                <a:gd name="T72" fmla="*/ 257 w 908"/>
                <a:gd name="T73" fmla="*/ 769 h 1249"/>
                <a:gd name="T74" fmla="*/ 209 w 908"/>
                <a:gd name="T75" fmla="*/ 767 h 1249"/>
                <a:gd name="T76" fmla="*/ 63 w 908"/>
                <a:gd name="T77" fmla="*/ 856 h 1249"/>
                <a:gd name="T78" fmla="*/ 21 w 908"/>
                <a:gd name="T79" fmla="*/ 944 h 1249"/>
                <a:gd name="T80" fmla="*/ 3 w 908"/>
                <a:gd name="T81" fmla="*/ 1013 h 1249"/>
                <a:gd name="T82" fmla="*/ 38 w 908"/>
                <a:gd name="T83" fmla="*/ 1055 h 1249"/>
                <a:gd name="T84" fmla="*/ 23 w 908"/>
                <a:gd name="T85" fmla="*/ 1095 h 1249"/>
                <a:gd name="T86" fmla="*/ 29 w 908"/>
                <a:gd name="T87" fmla="*/ 1127 h 1249"/>
                <a:gd name="T88" fmla="*/ 43 w 908"/>
                <a:gd name="T89" fmla="*/ 1155 h 1249"/>
                <a:gd name="T90" fmla="*/ 28 w 908"/>
                <a:gd name="T91" fmla="*/ 1215 h 1249"/>
                <a:gd name="T92" fmla="*/ 75 w 908"/>
                <a:gd name="T93" fmla="*/ 1241 h 1249"/>
                <a:gd name="T94" fmla="*/ 143 w 908"/>
                <a:gd name="T95" fmla="*/ 1226 h 1249"/>
                <a:gd name="T96" fmla="*/ 244 w 908"/>
                <a:gd name="T97" fmla="*/ 1096 h 1249"/>
                <a:gd name="T98" fmla="*/ 298 w 908"/>
                <a:gd name="T99" fmla="*/ 1096 h 1249"/>
                <a:gd name="T100" fmla="*/ 300 w 908"/>
                <a:gd name="T101" fmla="*/ 1081 h 1249"/>
                <a:gd name="T102" fmla="*/ 317 w 908"/>
                <a:gd name="T103" fmla="*/ 993 h 1249"/>
                <a:gd name="T104" fmla="*/ 349 w 908"/>
                <a:gd name="T105" fmla="*/ 958 h 1249"/>
                <a:gd name="T106" fmla="*/ 311 w 908"/>
                <a:gd name="T107" fmla="*/ 861 h 12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08"/>
                <a:gd name="T163" fmla="*/ 0 h 1249"/>
                <a:gd name="T164" fmla="*/ 908 w 908"/>
                <a:gd name="T165" fmla="*/ 1249 h 12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08" h="1249">
                  <a:moveTo>
                    <a:pt x="320" y="755"/>
                  </a:moveTo>
                  <a:lnTo>
                    <a:pt x="320" y="735"/>
                  </a:lnTo>
                  <a:lnTo>
                    <a:pt x="324" y="723"/>
                  </a:lnTo>
                  <a:lnTo>
                    <a:pt x="332" y="717"/>
                  </a:lnTo>
                  <a:lnTo>
                    <a:pt x="341" y="713"/>
                  </a:lnTo>
                  <a:lnTo>
                    <a:pt x="352" y="712"/>
                  </a:lnTo>
                  <a:lnTo>
                    <a:pt x="363" y="707"/>
                  </a:lnTo>
                  <a:lnTo>
                    <a:pt x="375" y="700"/>
                  </a:lnTo>
                  <a:lnTo>
                    <a:pt x="388" y="684"/>
                  </a:lnTo>
                  <a:lnTo>
                    <a:pt x="381" y="673"/>
                  </a:lnTo>
                  <a:lnTo>
                    <a:pt x="378" y="663"/>
                  </a:lnTo>
                  <a:lnTo>
                    <a:pt x="381" y="640"/>
                  </a:lnTo>
                  <a:lnTo>
                    <a:pt x="389" y="618"/>
                  </a:lnTo>
                  <a:lnTo>
                    <a:pt x="398" y="597"/>
                  </a:lnTo>
                  <a:lnTo>
                    <a:pt x="388" y="584"/>
                  </a:lnTo>
                  <a:lnTo>
                    <a:pt x="398" y="574"/>
                  </a:lnTo>
                  <a:lnTo>
                    <a:pt x="415" y="558"/>
                  </a:lnTo>
                  <a:lnTo>
                    <a:pt x="434" y="541"/>
                  </a:lnTo>
                  <a:lnTo>
                    <a:pt x="438" y="534"/>
                  </a:lnTo>
                  <a:lnTo>
                    <a:pt x="441" y="526"/>
                  </a:lnTo>
                  <a:lnTo>
                    <a:pt x="446" y="457"/>
                  </a:lnTo>
                  <a:lnTo>
                    <a:pt x="449" y="446"/>
                  </a:lnTo>
                  <a:lnTo>
                    <a:pt x="454" y="440"/>
                  </a:lnTo>
                  <a:lnTo>
                    <a:pt x="460" y="434"/>
                  </a:lnTo>
                  <a:lnTo>
                    <a:pt x="464" y="426"/>
                  </a:lnTo>
                  <a:lnTo>
                    <a:pt x="446" y="366"/>
                  </a:lnTo>
                  <a:lnTo>
                    <a:pt x="471" y="332"/>
                  </a:lnTo>
                  <a:lnTo>
                    <a:pt x="492" y="327"/>
                  </a:lnTo>
                  <a:lnTo>
                    <a:pt x="523" y="272"/>
                  </a:lnTo>
                  <a:lnTo>
                    <a:pt x="538" y="283"/>
                  </a:lnTo>
                  <a:lnTo>
                    <a:pt x="554" y="289"/>
                  </a:lnTo>
                  <a:lnTo>
                    <a:pt x="569" y="291"/>
                  </a:lnTo>
                  <a:lnTo>
                    <a:pt x="580" y="289"/>
                  </a:lnTo>
                  <a:lnTo>
                    <a:pt x="589" y="284"/>
                  </a:lnTo>
                  <a:lnTo>
                    <a:pt x="580" y="255"/>
                  </a:lnTo>
                  <a:lnTo>
                    <a:pt x="571" y="231"/>
                  </a:lnTo>
                  <a:lnTo>
                    <a:pt x="594" y="209"/>
                  </a:lnTo>
                  <a:lnTo>
                    <a:pt x="618" y="189"/>
                  </a:lnTo>
                  <a:lnTo>
                    <a:pt x="629" y="200"/>
                  </a:lnTo>
                  <a:lnTo>
                    <a:pt x="640" y="204"/>
                  </a:lnTo>
                  <a:lnTo>
                    <a:pt x="654" y="215"/>
                  </a:lnTo>
                  <a:lnTo>
                    <a:pt x="675" y="237"/>
                  </a:lnTo>
                  <a:lnTo>
                    <a:pt x="706" y="224"/>
                  </a:lnTo>
                  <a:lnTo>
                    <a:pt x="724" y="238"/>
                  </a:lnTo>
                  <a:lnTo>
                    <a:pt x="744" y="237"/>
                  </a:lnTo>
                  <a:lnTo>
                    <a:pt x="763" y="181"/>
                  </a:lnTo>
                  <a:lnTo>
                    <a:pt x="754" y="144"/>
                  </a:lnTo>
                  <a:lnTo>
                    <a:pt x="772" y="101"/>
                  </a:lnTo>
                  <a:lnTo>
                    <a:pt x="806" y="78"/>
                  </a:lnTo>
                  <a:lnTo>
                    <a:pt x="848" y="106"/>
                  </a:lnTo>
                  <a:lnTo>
                    <a:pt x="866" y="106"/>
                  </a:lnTo>
                  <a:lnTo>
                    <a:pt x="852" y="147"/>
                  </a:lnTo>
                  <a:lnTo>
                    <a:pt x="878" y="138"/>
                  </a:lnTo>
                  <a:lnTo>
                    <a:pt x="908" y="101"/>
                  </a:lnTo>
                  <a:lnTo>
                    <a:pt x="900" y="95"/>
                  </a:lnTo>
                  <a:lnTo>
                    <a:pt x="894" y="94"/>
                  </a:lnTo>
                  <a:lnTo>
                    <a:pt x="883" y="94"/>
                  </a:lnTo>
                  <a:lnTo>
                    <a:pt x="872" y="92"/>
                  </a:lnTo>
                  <a:lnTo>
                    <a:pt x="866" y="88"/>
                  </a:lnTo>
                  <a:lnTo>
                    <a:pt x="860" y="78"/>
                  </a:lnTo>
                  <a:lnTo>
                    <a:pt x="868" y="72"/>
                  </a:lnTo>
                  <a:lnTo>
                    <a:pt x="875" y="68"/>
                  </a:lnTo>
                  <a:lnTo>
                    <a:pt x="878" y="64"/>
                  </a:lnTo>
                  <a:lnTo>
                    <a:pt x="880" y="60"/>
                  </a:lnTo>
                  <a:lnTo>
                    <a:pt x="877" y="52"/>
                  </a:lnTo>
                  <a:lnTo>
                    <a:pt x="872" y="43"/>
                  </a:lnTo>
                  <a:lnTo>
                    <a:pt x="906" y="31"/>
                  </a:lnTo>
                  <a:lnTo>
                    <a:pt x="889" y="17"/>
                  </a:lnTo>
                  <a:lnTo>
                    <a:pt x="874" y="6"/>
                  </a:lnTo>
                  <a:lnTo>
                    <a:pt x="860" y="0"/>
                  </a:lnTo>
                  <a:lnTo>
                    <a:pt x="848" y="0"/>
                  </a:lnTo>
                  <a:lnTo>
                    <a:pt x="835" y="3"/>
                  </a:lnTo>
                  <a:lnTo>
                    <a:pt x="824" y="14"/>
                  </a:lnTo>
                  <a:lnTo>
                    <a:pt x="815" y="29"/>
                  </a:lnTo>
                  <a:lnTo>
                    <a:pt x="808" y="49"/>
                  </a:lnTo>
                  <a:lnTo>
                    <a:pt x="795" y="9"/>
                  </a:lnTo>
                  <a:lnTo>
                    <a:pt x="784" y="4"/>
                  </a:lnTo>
                  <a:lnTo>
                    <a:pt x="777" y="6"/>
                  </a:lnTo>
                  <a:lnTo>
                    <a:pt x="775" y="9"/>
                  </a:lnTo>
                  <a:lnTo>
                    <a:pt x="774" y="17"/>
                  </a:lnTo>
                  <a:lnTo>
                    <a:pt x="775" y="32"/>
                  </a:lnTo>
                  <a:lnTo>
                    <a:pt x="775" y="41"/>
                  </a:lnTo>
                  <a:lnTo>
                    <a:pt x="772" y="49"/>
                  </a:lnTo>
                  <a:lnTo>
                    <a:pt x="761" y="51"/>
                  </a:lnTo>
                  <a:lnTo>
                    <a:pt x="755" y="54"/>
                  </a:lnTo>
                  <a:lnTo>
                    <a:pt x="749" y="58"/>
                  </a:lnTo>
                  <a:lnTo>
                    <a:pt x="738" y="63"/>
                  </a:lnTo>
                  <a:lnTo>
                    <a:pt x="738" y="51"/>
                  </a:lnTo>
                  <a:lnTo>
                    <a:pt x="740" y="34"/>
                  </a:lnTo>
                  <a:lnTo>
                    <a:pt x="740" y="24"/>
                  </a:lnTo>
                  <a:lnTo>
                    <a:pt x="737" y="18"/>
                  </a:lnTo>
                  <a:lnTo>
                    <a:pt x="732" y="15"/>
                  </a:lnTo>
                  <a:lnTo>
                    <a:pt x="724" y="15"/>
                  </a:lnTo>
                  <a:lnTo>
                    <a:pt x="694" y="44"/>
                  </a:lnTo>
                  <a:lnTo>
                    <a:pt x="683" y="48"/>
                  </a:lnTo>
                  <a:lnTo>
                    <a:pt x="664" y="49"/>
                  </a:lnTo>
                  <a:lnTo>
                    <a:pt x="654" y="54"/>
                  </a:lnTo>
                  <a:lnTo>
                    <a:pt x="644" y="63"/>
                  </a:lnTo>
                  <a:lnTo>
                    <a:pt x="629" y="83"/>
                  </a:lnTo>
                  <a:lnTo>
                    <a:pt x="621" y="104"/>
                  </a:lnTo>
                  <a:lnTo>
                    <a:pt x="618" y="124"/>
                  </a:lnTo>
                  <a:lnTo>
                    <a:pt x="606" y="137"/>
                  </a:lnTo>
                  <a:lnTo>
                    <a:pt x="598" y="143"/>
                  </a:lnTo>
                  <a:lnTo>
                    <a:pt x="591" y="141"/>
                  </a:lnTo>
                  <a:lnTo>
                    <a:pt x="577" y="137"/>
                  </a:lnTo>
                  <a:lnTo>
                    <a:pt x="540" y="171"/>
                  </a:lnTo>
                  <a:lnTo>
                    <a:pt x="531" y="184"/>
                  </a:lnTo>
                  <a:lnTo>
                    <a:pt x="529" y="207"/>
                  </a:lnTo>
                  <a:lnTo>
                    <a:pt x="509" y="229"/>
                  </a:lnTo>
                  <a:lnTo>
                    <a:pt x="494" y="251"/>
                  </a:lnTo>
                  <a:lnTo>
                    <a:pt x="471" y="289"/>
                  </a:lnTo>
                  <a:lnTo>
                    <a:pt x="449" y="323"/>
                  </a:lnTo>
                  <a:lnTo>
                    <a:pt x="434" y="340"/>
                  </a:lnTo>
                  <a:lnTo>
                    <a:pt x="417" y="355"/>
                  </a:lnTo>
                  <a:lnTo>
                    <a:pt x="412" y="372"/>
                  </a:lnTo>
                  <a:lnTo>
                    <a:pt x="403" y="390"/>
                  </a:lnTo>
                  <a:lnTo>
                    <a:pt x="375" y="427"/>
                  </a:lnTo>
                  <a:lnTo>
                    <a:pt x="363" y="447"/>
                  </a:lnTo>
                  <a:lnTo>
                    <a:pt x="355" y="466"/>
                  </a:lnTo>
                  <a:lnTo>
                    <a:pt x="355" y="486"/>
                  </a:lnTo>
                  <a:lnTo>
                    <a:pt x="357" y="495"/>
                  </a:lnTo>
                  <a:lnTo>
                    <a:pt x="363" y="504"/>
                  </a:lnTo>
                  <a:lnTo>
                    <a:pt x="340" y="517"/>
                  </a:lnTo>
                  <a:lnTo>
                    <a:pt x="332" y="524"/>
                  </a:lnTo>
                  <a:lnTo>
                    <a:pt x="326" y="534"/>
                  </a:lnTo>
                  <a:lnTo>
                    <a:pt x="323" y="544"/>
                  </a:lnTo>
                  <a:lnTo>
                    <a:pt x="324" y="558"/>
                  </a:lnTo>
                  <a:lnTo>
                    <a:pt x="329" y="574"/>
                  </a:lnTo>
                  <a:lnTo>
                    <a:pt x="338" y="590"/>
                  </a:lnTo>
                  <a:lnTo>
                    <a:pt x="309" y="617"/>
                  </a:lnTo>
                  <a:lnTo>
                    <a:pt x="304" y="623"/>
                  </a:lnTo>
                  <a:lnTo>
                    <a:pt x="303" y="629"/>
                  </a:lnTo>
                  <a:lnTo>
                    <a:pt x="304" y="635"/>
                  </a:lnTo>
                  <a:lnTo>
                    <a:pt x="311" y="643"/>
                  </a:lnTo>
                  <a:lnTo>
                    <a:pt x="280" y="664"/>
                  </a:lnTo>
                  <a:lnTo>
                    <a:pt x="248" y="692"/>
                  </a:lnTo>
                  <a:lnTo>
                    <a:pt x="235" y="706"/>
                  </a:lnTo>
                  <a:lnTo>
                    <a:pt x="224" y="721"/>
                  </a:lnTo>
                  <a:lnTo>
                    <a:pt x="220" y="738"/>
                  </a:lnTo>
                  <a:lnTo>
                    <a:pt x="221" y="753"/>
                  </a:lnTo>
                  <a:lnTo>
                    <a:pt x="238" y="737"/>
                  </a:lnTo>
                  <a:lnTo>
                    <a:pt x="263" y="717"/>
                  </a:lnTo>
                  <a:lnTo>
                    <a:pt x="274" y="709"/>
                  </a:lnTo>
                  <a:lnTo>
                    <a:pt x="283" y="709"/>
                  </a:lnTo>
                  <a:lnTo>
                    <a:pt x="289" y="715"/>
                  </a:lnTo>
                  <a:lnTo>
                    <a:pt x="292" y="730"/>
                  </a:lnTo>
                  <a:lnTo>
                    <a:pt x="275" y="755"/>
                  </a:lnTo>
                  <a:lnTo>
                    <a:pt x="257" y="769"/>
                  </a:lnTo>
                  <a:lnTo>
                    <a:pt x="248" y="773"/>
                  </a:lnTo>
                  <a:lnTo>
                    <a:pt x="237" y="773"/>
                  </a:lnTo>
                  <a:lnTo>
                    <a:pt x="224" y="772"/>
                  </a:lnTo>
                  <a:lnTo>
                    <a:pt x="209" y="767"/>
                  </a:lnTo>
                  <a:lnTo>
                    <a:pt x="186" y="777"/>
                  </a:lnTo>
                  <a:lnTo>
                    <a:pt x="161" y="789"/>
                  </a:lnTo>
                  <a:lnTo>
                    <a:pt x="112" y="820"/>
                  </a:lnTo>
                  <a:lnTo>
                    <a:pt x="63" y="856"/>
                  </a:lnTo>
                  <a:lnTo>
                    <a:pt x="14" y="896"/>
                  </a:lnTo>
                  <a:lnTo>
                    <a:pt x="23" y="916"/>
                  </a:lnTo>
                  <a:lnTo>
                    <a:pt x="25" y="935"/>
                  </a:lnTo>
                  <a:lnTo>
                    <a:pt x="21" y="944"/>
                  </a:lnTo>
                  <a:lnTo>
                    <a:pt x="18" y="953"/>
                  </a:lnTo>
                  <a:lnTo>
                    <a:pt x="3" y="972"/>
                  </a:lnTo>
                  <a:lnTo>
                    <a:pt x="5" y="992"/>
                  </a:lnTo>
                  <a:lnTo>
                    <a:pt x="3" y="1013"/>
                  </a:lnTo>
                  <a:lnTo>
                    <a:pt x="0" y="1033"/>
                  </a:lnTo>
                  <a:lnTo>
                    <a:pt x="3" y="1049"/>
                  </a:lnTo>
                  <a:lnTo>
                    <a:pt x="26" y="1050"/>
                  </a:lnTo>
                  <a:lnTo>
                    <a:pt x="38" y="1055"/>
                  </a:lnTo>
                  <a:lnTo>
                    <a:pt x="41" y="1058"/>
                  </a:lnTo>
                  <a:lnTo>
                    <a:pt x="43" y="1063"/>
                  </a:lnTo>
                  <a:lnTo>
                    <a:pt x="41" y="1072"/>
                  </a:lnTo>
                  <a:lnTo>
                    <a:pt x="23" y="1095"/>
                  </a:lnTo>
                  <a:lnTo>
                    <a:pt x="3" y="1119"/>
                  </a:lnTo>
                  <a:lnTo>
                    <a:pt x="14" y="1129"/>
                  </a:lnTo>
                  <a:lnTo>
                    <a:pt x="20" y="1132"/>
                  </a:lnTo>
                  <a:lnTo>
                    <a:pt x="29" y="1127"/>
                  </a:lnTo>
                  <a:lnTo>
                    <a:pt x="43" y="1119"/>
                  </a:lnTo>
                  <a:lnTo>
                    <a:pt x="48" y="1139"/>
                  </a:lnTo>
                  <a:lnTo>
                    <a:pt x="46" y="1149"/>
                  </a:lnTo>
                  <a:lnTo>
                    <a:pt x="43" y="1155"/>
                  </a:lnTo>
                  <a:lnTo>
                    <a:pt x="34" y="1166"/>
                  </a:lnTo>
                  <a:lnTo>
                    <a:pt x="20" y="1178"/>
                  </a:lnTo>
                  <a:lnTo>
                    <a:pt x="23" y="1199"/>
                  </a:lnTo>
                  <a:lnTo>
                    <a:pt x="28" y="1215"/>
                  </a:lnTo>
                  <a:lnTo>
                    <a:pt x="34" y="1223"/>
                  </a:lnTo>
                  <a:lnTo>
                    <a:pt x="43" y="1229"/>
                  </a:lnTo>
                  <a:lnTo>
                    <a:pt x="65" y="1235"/>
                  </a:lnTo>
                  <a:lnTo>
                    <a:pt x="75" y="1241"/>
                  </a:lnTo>
                  <a:lnTo>
                    <a:pt x="85" y="1249"/>
                  </a:lnTo>
                  <a:lnTo>
                    <a:pt x="103" y="1246"/>
                  </a:lnTo>
                  <a:lnTo>
                    <a:pt x="123" y="1238"/>
                  </a:lnTo>
                  <a:lnTo>
                    <a:pt x="143" y="1226"/>
                  </a:lnTo>
                  <a:lnTo>
                    <a:pt x="163" y="1210"/>
                  </a:lnTo>
                  <a:lnTo>
                    <a:pt x="200" y="1178"/>
                  </a:lnTo>
                  <a:lnTo>
                    <a:pt x="228" y="1149"/>
                  </a:lnTo>
                  <a:lnTo>
                    <a:pt x="244" y="1096"/>
                  </a:lnTo>
                  <a:lnTo>
                    <a:pt x="263" y="1133"/>
                  </a:lnTo>
                  <a:lnTo>
                    <a:pt x="291" y="1150"/>
                  </a:lnTo>
                  <a:lnTo>
                    <a:pt x="297" y="1103"/>
                  </a:lnTo>
                  <a:lnTo>
                    <a:pt x="298" y="1096"/>
                  </a:lnTo>
                  <a:lnTo>
                    <a:pt x="297" y="1096"/>
                  </a:lnTo>
                  <a:lnTo>
                    <a:pt x="294" y="1100"/>
                  </a:lnTo>
                  <a:lnTo>
                    <a:pt x="292" y="1084"/>
                  </a:lnTo>
                  <a:lnTo>
                    <a:pt x="300" y="1081"/>
                  </a:lnTo>
                  <a:lnTo>
                    <a:pt x="311" y="1075"/>
                  </a:lnTo>
                  <a:lnTo>
                    <a:pt x="320" y="1069"/>
                  </a:lnTo>
                  <a:lnTo>
                    <a:pt x="328" y="1066"/>
                  </a:lnTo>
                  <a:lnTo>
                    <a:pt x="317" y="993"/>
                  </a:lnTo>
                  <a:lnTo>
                    <a:pt x="328" y="981"/>
                  </a:lnTo>
                  <a:lnTo>
                    <a:pt x="338" y="978"/>
                  </a:lnTo>
                  <a:lnTo>
                    <a:pt x="344" y="973"/>
                  </a:lnTo>
                  <a:lnTo>
                    <a:pt x="349" y="958"/>
                  </a:lnTo>
                  <a:lnTo>
                    <a:pt x="334" y="935"/>
                  </a:lnTo>
                  <a:lnTo>
                    <a:pt x="323" y="910"/>
                  </a:lnTo>
                  <a:lnTo>
                    <a:pt x="315" y="886"/>
                  </a:lnTo>
                  <a:lnTo>
                    <a:pt x="311" y="861"/>
                  </a:lnTo>
                  <a:lnTo>
                    <a:pt x="309" y="837"/>
                  </a:lnTo>
                  <a:lnTo>
                    <a:pt x="311" y="810"/>
                  </a:lnTo>
                  <a:lnTo>
                    <a:pt x="320" y="75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1" name="Freeform 1674"/>
            <p:cNvSpPr>
              <a:spLocks/>
            </p:cNvSpPr>
            <p:nvPr/>
          </p:nvSpPr>
          <p:spPr bwMode="auto">
            <a:xfrm>
              <a:off x="4166" y="1042"/>
              <a:ext cx="908" cy="1249"/>
            </a:xfrm>
            <a:custGeom>
              <a:avLst/>
              <a:gdLst>
                <a:gd name="T0" fmla="*/ 332 w 908"/>
                <a:gd name="T1" fmla="*/ 717 h 1249"/>
                <a:gd name="T2" fmla="*/ 375 w 908"/>
                <a:gd name="T3" fmla="*/ 700 h 1249"/>
                <a:gd name="T4" fmla="*/ 381 w 908"/>
                <a:gd name="T5" fmla="*/ 640 h 1249"/>
                <a:gd name="T6" fmla="*/ 398 w 908"/>
                <a:gd name="T7" fmla="*/ 574 h 1249"/>
                <a:gd name="T8" fmla="*/ 441 w 908"/>
                <a:gd name="T9" fmla="*/ 526 h 1249"/>
                <a:gd name="T10" fmla="*/ 460 w 908"/>
                <a:gd name="T11" fmla="*/ 434 h 1249"/>
                <a:gd name="T12" fmla="*/ 492 w 908"/>
                <a:gd name="T13" fmla="*/ 327 h 1249"/>
                <a:gd name="T14" fmla="*/ 569 w 908"/>
                <a:gd name="T15" fmla="*/ 291 h 1249"/>
                <a:gd name="T16" fmla="*/ 571 w 908"/>
                <a:gd name="T17" fmla="*/ 231 h 1249"/>
                <a:gd name="T18" fmla="*/ 640 w 908"/>
                <a:gd name="T19" fmla="*/ 204 h 1249"/>
                <a:gd name="T20" fmla="*/ 724 w 908"/>
                <a:gd name="T21" fmla="*/ 238 h 1249"/>
                <a:gd name="T22" fmla="*/ 772 w 908"/>
                <a:gd name="T23" fmla="*/ 101 h 1249"/>
                <a:gd name="T24" fmla="*/ 852 w 908"/>
                <a:gd name="T25" fmla="*/ 147 h 1249"/>
                <a:gd name="T26" fmla="*/ 894 w 908"/>
                <a:gd name="T27" fmla="*/ 94 h 1249"/>
                <a:gd name="T28" fmla="*/ 860 w 908"/>
                <a:gd name="T29" fmla="*/ 78 h 1249"/>
                <a:gd name="T30" fmla="*/ 880 w 908"/>
                <a:gd name="T31" fmla="*/ 60 h 1249"/>
                <a:gd name="T32" fmla="*/ 889 w 908"/>
                <a:gd name="T33" fmla="*/ 17 h 1249"/>
                <a:gd name="T34" fmla="*/ 835 w 908"/>
                <a:gd name="T35" fmla="*/ 3 h 1249"/>
                <a:gd name="T36" fmla="*/ 795 w 908"/>
                <a:gd name="T37" fmla="*/ 9 h 1249"/>
                <a:gd name="T38" fmla="*/ 774 w 908"/>
                <a:gd name="T39" fmla="*/ 17 h 1249"/>
                <a:gd name="T40" fmla="*/ 761 w 908"/>
                <a:gd name="T41" fmla="*/ 51 h 1249"/>
                <a:gd name="T42" fmla="*/ 738 w 908"/>
                <a:gd name="T43" fmla="*/ 51 h 1249"/>
                <a:gd name="T44" fmla="*/ 732 w 908"/>
                <a:gd name="T45" fmla="*/ 15 h 1249"/>
                <a:gd name="T46" fmla="*/ 664 w 908"/>
                <a:gd name="T47" fmla="*/ 49 h 1249"/>
                <a:gd name="T48" fmla="*/ 621 w 908"/>
                <a:gd name="T49" fmla="*/ 104 h 1249"/>
                <a:gd name="T50" fmla="*/ 591 w 908"/>
                <a:gd name="T51" fmla="*/ 141 h 1249"/>
                <a:gd name="T52" fmla="*/ 529 w 908"/>
                <a:gd name="T53" fmla="*/ 207 h 1249"/>
                <a:gd name="T54" fmla="*/ 449 w 908"/>
                <a:gd name="T55" fmla="*/ 323 h 1249"/>
                <a:gd name="T56" fmla="*/ 403 w 908"/>
                <a:gd name="T57" fmla="*/ 390 h 1249"/>
                <a:gd name="T58" fmla="*/ 355 w 908"/>
                <a:gd name="T59" fmla="*/ 486 h 1249"/>
                <a:gd name="T60" fmla="*/ 332 w 908"/>
                <a:gd name="T61" fmla="*/ 524 h 1249"/>
                <a:gd name="T62" fmla="*/ 329 w 908"/>
                <a:gd name="T63" fmla="*/ 574 h 1249"/>
                <a:gd name="T64" fmla="*/ 303 w 908"/>
                <a:gd name="T65" fmla="*/ 629 h 1249"/>
                <a:gd name="T66" fmla="*/ 248 w 908"/>
                <a:gd name="T67" fmla="*/ 692 h 1249"/>
                <a:gd name="T68" fmla="*/ 221 w 908"/>
                <a:gd name="T69" fmla="*/ 753 h 1249"/>
                <a:gd name="T70" fmla="*/ 283 w 908"/>
                <a:gd name="T71" fmla="*/ 709 h 1249"/>
                <a:gd name="T72" fmla="*/ 257 w 908"/>
                <a:gd name="T73" fmla="*/ 769 h 1249"/>
                <a:gd name="T74" fmla="*/ 209 w 908"/>
                <a:gd name="T75" fmla="*/ 767 h 1249"/>
                <a:gd name="T76" fmla="*/ 63 w 908"/>
                <a:gd name="T77" fmla="*/ 856 h 1249"/>
                <a:gd name="T78" fmla="*/ 21 w 908"/>
                <a:gd name="T79" fmla="*/ 944 h 1249"/>
                <a:gd name="T80" fmla="*/ 3 w 908"/>
                <a:gd name="T81" fmla="*/ 1013 h 1249"/>
                <a:gd name="T82" fmla="*/ 38 w 908"/>
                <a:gd name="T83" fmla="*/ 1055 h 1249"/>
                <a:gd name="T84" fmla="*/ 23 w 908"/>
                <a:gd name="T85" fmla="*/ 1095 h 1249"/>
                <a:gd name="T86" fmla="*/ 29 w 908"/>
                <a:gd name="T87" fmla="*/ 1127 h 1249"/>
                <a:gd name="T88" fmla="*/ 43 w 908"/>
                <a:gd name="T89" fmla="*/ 1155 h 1249"/>
                <a:gd name="T90" fmla="*/ 28 w 908"/>
                <a:gd name="T91" fmla="*/ 1215 h 1249"/>
                <a:gd name="T92" fmla="*/ 75 w 908"/>
                <a:gd name="T93" fmla="*/ 1241 h 1249"/>
                <a:gd name="T94" fmla="*/ 143 w 908"/>
                <a:gd name="T95" fmla="*/ 1226 h 1249"/>
                <a:gd name="T96" fmla="*/ 244 w 908"/>
                <a:gd name="T97" fmla="*/ 1096 h 1249"/>
                <a:gd name="T98" fmla="*/ 298 w 908"/>
                <a:gd name="T99" fmla="*/ 1096 h 1249"/>
                <a:gd name="T100" fmla="*/ 300 w 908"/>
                <a:gd name="T101" fmla="*/ 1081 h 1249"/>
                <a:gd name="T102" fmla="*/ 317 w 908"/>
                <a:gd name="T103" fmla="*/ 993 h 1249"/>
                <a:gd name="T104" fmla="*/ 349 w 908"/>
                <a:gd name="T105" fmla="*/ 958 h 1249"/>
                <a:gd name="T106" fmla="*/ 311 w 908"/>
                <a:gd name="T107" fmla="*/ 861 h 12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08"/>
                <a:gd name="T163" fmla="*/ 0 h 1249"/>
                <a:gd name="T164" fmla="*/ 908 w 908"/>
                <a:gd name="T165" fmla="*/ 1249 h 12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08" h="1249">
                  <a:moveTo>
                    <a:pt x="320" y="755"/>
                  </a:moveTo>
                  <a:lnTo>
                    <a:pt x="320" y="735"/>
                  </a:lnTo>
                  <a:lnTo>
                    <a:pt x="324" y="723"/>
                  </a:lnTo>
                  <a:lnTo>
                    <a:pt x="332" y="717"/>
                  </a:lnTo>
                  <a:lnTo>
                    <a:pt x="341" y="713"/>
                  </a:lnTo>
                  <a:lnTo>
                    <a:pt x="352" y="712"/>
                  </a:lnTo>
                  <a:lnTo>
                    <a:pt x="363" y="707"/>
                  </a:lnTo>
                  <a:lnTo>
                    <a:pt x="375" y="700"/>
                  </a:lnTo>
                  <a:lnTo>
                    <a:pt x="388" y="684"/>
                  </a:lnTo>
                  <a:lnTo>
                    <a:pt x="381" y="673"/>
                  </a:lnTo>
                  <a:lnTo>
                    <a:pt x="378" y="663"/>
                  </a:lnTo>
                  <a:lnTo>
                    <a:pt x="381" y="640"/>
                  </a:lnTo>
                  <a:lnTo>
                    <a:pt x="389" y="618"/>
                  </a:lnTo>
                  <a:lnTo>
                    <a:pt x="398" y="597"/>
                  </a:lnTo>
                  <a:lnTo>
                    <a:pt x="388" y="584"/>
                  </a:lnTo>
                  <a:lnTo>
                    <a:pt x="398" y="574"/>
                  </a:lnTo>
                  <a:lnTo>
                    <a:pt x="415" y="558"/>
                  </a:lnTo>
                  <a:lnTo>
                    <a:pt x="434" y="541"/>
                  </a:lnTo>
                  <a:lnTo>
                    <a:pt x="438" y="534"/>
                  </a:lnTo>
                  <a:lnTo>
                    <a:pt x="441" y="526"/>
                  </a:lnTo>
                  <a:lnTo>
                    <a:pt x="446" y="457"/>
                  </a:lnTo>
                  <a:lnTo>
                    <a:pt x="449" y="446"/>
                  </a:lnTo>
                  <a:lnTo>
                    <a:pt x="454" y="440"/>
                  </a:lnTo>
                  <a:lnTo>
                    <a:pt x="460" y="434"/>
                  </a:lnTo>
                  <a:lnTo>
                    <a:pt x="464" y="426"/>
                  </a:lnTo>
                  <a:lnTo>
                    <a:pt x="446" y="366"/>
                  </a:lnTo>
                  <a:lnTo>
                    <a:pt x="471" y="332"/>
                  </a:lnTo>
                  <a:lnTo>
                    <a:pt x="492" y="327"/>
                  </a:lnTo>
                  <a:lnTo>
                    <a:pt x="523" y="272"/>
                  </a:lnTo>
                  <a:lnTo>
                    <a:pt x="538" y="283"/>
                  </a:lnTo>
                  <a:lnTo>
                    <a:pt x="554" y="289"/>
                  </a:lnTo>
                  <a:lnTo>
                    <a:pt x="569" y="291"/>
                  </a:lnTo>
                  <a:lnTo>
                    <a:pt x="580" y="289"/>
                  </a:lnTo>
                  <a:lnTo>
                    <a:pt x="589" y="284"/>
                  </a:lnTo>
                  <a:lnTo>
                    <a:pt x="580" y="255"/>
                  </a:lnTo>
                  <a:lnTo>
                    <a:pt x="571" y="231"/>
                  </a:lnTo>
                  <a:lnTo>
                    <a:pt x="594" y="209"/>
                  </a:lnTo>
                  <a:lnTo>
                    <a:pt x="618" y="189"/>
                  </a:lnTo>
                  <a:lnTo>
                    <a:pt x="629" y="200"/>
                  </a:lnTo>
                  <a:lnTo>
                    <a:pt x="640" y="204"/>
                  </a:lnTo>
                  <a:lnTo>
                    <a:pt x="654" y="215"/>
                  </a:lnTo>
                  <a:lnTo>
                    <a:pt x="675" y="237"/>
                  </a:lnTo>
                  <a:lnTo>
                    <a:pt x="706" y="224"/>
                  </a:lnTo>
                  <a:lnTo>
                    <a:pt x="724" y="238"/>
                  </a:lnTo>
                  <a:lnTo>
                    <a:pt x="744" y="237"/>
                  </a:lnTo>
                  <a:lnTo>
                    <a:pt x="763" y="181"/>
                  </a:lnTo>
                  <a:lnTo>
                    <a:pt x="754" y="144"/>
                  </a:lnTo>
                  <a:lnTo>
                    <a:pt x="772" y="101"/>
                  </a:lnTo>
                  <a:lnTo>
                    <a:pt x="806" y="78"/>
                  </a:lnTo>
                  <a:lnTo>
                    <a:pt x="848" y="106"/>
                  </a:lnTo>
                  <a:lnTo>
                    <a:pt x="866" y="106"/>
                  </a:lnTo>
                  <a:lnTo>
                    <a:pt x="852" y="147"/>
                  </a:lnTo>
                  <a:lnTo>
                    <a:pt x="878" y="138"/>
                  </a:lnTo>
                  <a:lnTo>
                    <a:pt x="908" y="101"/>
                  </a:lnTo>
                  <a:lnTo>
                    <a:pt x="900" y="95"/>
                  </a:lnTo>
                  <a:lnTo>
                    <a:pt x="894" y="94"/>
                  </a:lnTo>
                  <a:lnTo>
                    <a:pt x="883" y="94"/>
                  </a:lnTo>
                  <a:lnTo>
                    <a:pt x="872" y="92"/>
                  </a:lnTo>
                  <a:lnTo>
                    <a:pt x="866" y="88"/>
                  </a:lnTo>
                  <a:lnTo>
                    <a:pt x="860" y="78"/>
                  </a:lnTo>
                  <a:lnTo>
                    <a:pt x="868" y="72"/>
                  </a:lnTo>
                  <a:lnTo>
                    <a:pt x="875" y="68"/>
                  </a:lnTo>
                  <a:lnTo>
                    <a:pt x="878" y="64"/>
                  </a:lnTo>
                  <a:lnTo>
                    <a:pt x="880" y="60"/>
                  </a:lnTo>
                  <a:lnTo>
                    <a:pt x="877" y="52"/>
                  </a:lnTo>
                  <a:lnTo>
                    <a:pt x="872" y="43"/>
                  </a:lnTo>
                  <a:lnTo>
                    <a:pt x="906" y="31"/>
                  </a:lnTo>
                  <a:lnTo>
                    <a:pt x="889" y="17"/>
                  </a:lnTo>
                  <a:lnTo>
                    <a:pt x="874" y="6"/>
                  </a:lnTo>
                  <a:lnTo>
                    <a:pt x="860" y="0"/>
                  </a:lnTo>
                  <a:lnTo>
                    <a:pt x="848" y="0"/>
                  </a:lnTo>
                  <a:lnTo>
                    <a:pt x="835" y="3"/>
                  </a:lnTo>
                  <a:lnTo>
                    <a:pt x="824" y="14"/>
                  </a:lnTo>
                  <a:lnTo>
                    <a:pt x="815" y="29"/>
                  </a:lnTo>
                  <a:lnTo>
                    <a:pt x="808" y="49"/>
                  </a:lnTo>
                  <a:lnTo>
                    <a:pt x="795" y="9"/>
                  </a:lnTo>
                  <a:lnTo>
                    <a:pt x="784" y="4"/>
                  </a:lnTo>
                  <a:lnTo>
                    <a:pt x="777" y="6"/>
                  </a:lnTo>
                  <a:lnTo>
                    <a:pt x="775" y="9"/>
                  </a:lnTo>
                  <a:lnTo>
                    <a:pt x="774" y="17"/>
                  </a:lnTo>
                  <a:lnTo>
                    <a:pt x="775" y="32"/>
                  </a:lnTo>
                  <a:lnTo>
                    <a:pt x="775" y="41"/>
                  </a:lnTo>
                  <a:lnTo>
                    <a:pt x="772" y="49"/>
                  </a:lnTo>
                  <a:lnTo>
                    <a:pt x="761" y="51"/>
                  </a:lnTo>
                  <a:lnTo>
                    <a:pt x="755" y="54"/>
                  </a:lnTo>
                  <a:lnTo>
                    <a:pt x="749" y="58"/>
                  </a:lnTo>
                  <a:lnTo>
                    <a:pt x="738" y="63"/>
                  </a:lnTo>
                  <a:lnTo>
                    <a:pt x="738" y="51"/>
                  </a:lnTo>
                  <a:lnTo>
                    <a:pt x="740" y="34"/>
                  </a:lnTo>
                  <a:lnTo>
                    <a:pt x="740" y="24"/>
                  </a:lnTo>
                  <a:lnTo>
                    <a:pt x="737" y="18"/>
                  </a:lnTo>
                  <a:lnTo>
                    <a:pt x="732" y="15"/>
                  </a:lnTo>
                  <a:lnTo>
                    <a:pt x="724" y="15"/>
                  </a:lnTo>
                  <a:lnTo>
                    <a:pt x="694" y="44"/>
                  </a:lnTo>
                  <a:lnTo>
                    <a:pt x="683" y="48"/>
                  </a:lnTo>
                  <a:lnTo>
                    <a:pt x="664" y="49"/>
                  </a:lnTo>
                  <a:lnTo>
                    <a:pt x="654" y="54"/>
                  </a:lnTo>
                  <a:lnTo>
                    <a:pt x="644" y="63"/>
                  </a:lnTo>
                  <a:lnTo>
                    <a:pt x="629" y="83"/>
                  </a:lnTo>
                  <a:lnTo>
                    <a:pt x="621" y="104"/>
                  </a:lnTo>
                  <a:lnTo>
                    <a:pt x="618" y="124"/>
                  </a:lnTo>
                  <a:lnTo>
                    <a:pt x="606" y="137"/>
                  </a:lnTo>
                  <a:lnTo>
                    <a:pt x="598" y="143"/>
                  </a:lnTo>
                  <a:lnTo>
                    <a:pt x="591" y="141"/>
                  </a:lnTo>
                  <a:lnTo>
                    <a:pt x="577" y="137"/>
                  </a:lnTo>
                  <a:lnTo>
                    <a:pt x="540" y="171"/>
                  </a:lnTo>
                  <a:lnTo>
                    <a:pt x="531" y="184"/>
                  </a:lnTo>
                  <a:lnTo>
                    <a:pt x="529" y="207"/>
                  </a:lnTo>
                  <a:lnTo>
                    <a:pt x="509" y="229"/>
                  </a:lnTo>
                  <a:lnTo>
                    <a:pt x="494" y="251"/>
                  </a:lnTo>
                  <a:lnTo>
                    <a:pt x="471" y="289"/>
                  </a:lnTo>
                  <a:lnTo>
                    <a:pt x="449" y="323"/>
                  </a:lnTo>
                  <a:lnTo>
                    <a:pt x="434" y="340"/>
                  </a:lnTo>
                  <a:lnTo>
                    <a:pt x="417" y="355"/>
                  </a:lnTo>
                  <a:lnTo>
                    <a:pt x="412" y="372"/>
                  </a:lnTo>
                  <a:lnTo>
                    <a:pt x="403" y="390"/>
                  </a:lnTo>
                  <a:lnTo>
                    <a:pt x="375" y="427"/>
                  </a:lnTo>
                  <a:lnTo>
                    <a:pt x="363" y="447"/>
                  </a:lnTo>
                  <a:lnTo>
                    <a:pt x="355" y="466"/>
                  </a:lnTo>
                  <a:lnTo>
                    <a:pt x="355" y="486"/>
                  </a:lnTo>
                  <a:lnTo>
                    <a:pt x="357" y="495"/>
                  </a:lnTo>
                  <a:lnTo>
                    <a:pt x="363" y="504"/>
                  </a:lnTo>
                  <a:lnTo>
                    <a:pt x="340" y="517"/>
                  </a:lnTo>
                  <a:lnTo>
                    <a:pt x="332" y="524"/>
                  </a:lnTo>
                  <a:lnTo>
                    <a:pt x="326" y="534"/>
                  </a:lnTo>
                  <a:lnTo>
                    <a:pt x="323" y="544"/>
                  </a:lnTo>
                  <a:lnTo>
                    <a:pt x="324" y="558"/>
                  </a:lnTo>
                  <a:lnTo>
                    <a:pt x="329" y="574"/>
                  </a:lnTo>
                  <a:lnTo>
                    <a:pt x="338" y="590"/>
                  </a:lnTo>
                  <a:lnTo>
                    <a:pt x="309" y="617"/>
                  </a:lnTo>
                  <a:lnTo>
                    <a:pt x="304" y="623"/>
                  </a:lnTo>
                  <a:lnTo>
                    <a:pt x="303" y="629"/>
                  </a:lnTo>
                  <a:lnTo>
                    <a:pt x="304" y="635"/>
                  </a:lnTo>
                  <a:lnTo>
                    <a:pt x="311" y="643"/>
                  </a:lnTo>
                  <a:lnTo>
                    <a:pt x="280" y="664"/>
                  </a:lnTo>
                  <a:lnTo>
                    <a:pt x="248" y="692"/>
                  </a:lnTo>
                  <a:lnTo>
                    <a:pt x="235" y="706"/>
                  </a:lnTo>
                  <a:lnTo>
                    <a:pt x="224" y="721"/>
                  </a:lnTo>
                  <a:lnTo>
                    <a:pt x="220" y="738"/>
                  </a:lnTo>
                  <a:lnTo>
                    <a:pt x="221" y="753"/>
                  </a:lnTo>
                  <a:lnTo>
                    <a:pt x="238" y="737"/>
                  </a:lnTo>
                  <a:lnTo>
                    <a:pt x="263" y="717"/>
                  </a:lnTo>
                  <a:lnTo>
                    <a:pt x="274" y="709"/>
                  </a:lnTo>
                  <a:lnTo>
                    <a:pt x="283" y="709"/>
                  </a:lnTo>
                  <a:lnTo>
                    <a:pt x="289" y="715"/>
                  </a:lnTo>
                  <a:lnTo>
                    <a:pt x="292" y="730"/>
                  </a:lnTo>
                  <a:lnTo>
                    <a:pt x="275" y="755"/>
                  </a:lnTo>
                  <a:lnTo>
                    <a:pt x="257" y="769"/>
                  </a:lnTo>
                  <a:lnTo>
                    <a:pt x="248" y="773"/>
                  </a:lnTo>
                  <a:lnTo>
                    <a:pt x="237" y="773"/>
                  </a:lnTo>
                  <a:lnTo>
                    <a:pt x="224" y="772"/>
                  </a:lnTo>
                  <a:lnTo>
                    <a:pt x="209" y="767"/>
                  </a:lnTo>
                  <a:lnTo>
                    <a:pt x="186" y="777"/>
                  </a:lnTo>
                  <a:lnTo>
                    <a:pt x="161" y="789"/>
                  </a:lnTo>
                  <a:lnTo>
                    <a:pt x="112" y="820"/>
                  </a:lnTo>
                  <a:lnTo>
                    <a:pt x="63" y="856"/>
                  </a:lnTo>
                  <a:lnTo>
                    <a:pt x="14" y="896"/>
                  </a:lnTo>
                  <a:lnTo>
                    <a:pt x="23" y="916"/>
                  </a:lnTo>
                  <a:lnTo>
                    <a:pt x="25" y="935"/>
                  </a:lnTo>
                  <a:lnTo>
                    <a:pt x="21" y="944"/>
                  </a:lnTo>
                  <a:lnTo>
                    <a:pt x="18" y="953"/>
                  </a:lnTo>
                  <a:lnTo>
                    <a:pt x="3" y="972"/>
                  </a:lnTo>
                  <a:lnTo>
                    <a:pt x="5" y="992"/>
                  </a:lnTo>
                  <a:lnTo>
                    <a:pt x="3" y="1013"/>
                  </a:lnTo>
                  <a:lnTo>
                    <a:pt x="0" y="1033"/>
                  </a:lnTo>
                  <a:lnTo>
                    <a:pt x="3" y="1049"/>
                  </a:lnTo>
                  <a:lnTo>
                    <a:pt x="26" y="1050"/>
                  </a:lnTo>
                  <a:lnTo>
                    <a:pt x="38" y="1055"/>
                  </a:lnTo>
                  <a:lnTo>
                    <a:pt x="41" y="1058"/>
                  </a:lnTo>
                  <a:lnTo>
                    <a:pt x="43" y="1063"/>
                  </a:lnTo>
                  <a:lnTo>
                    <a:pt x="41" y="1072"/>
                  </a:lnTo>
                  <a:lnTo>
                    <a:pt x="23" y="1095"/>
                  </a:lnTo>
                  <a:lnTo>
                    <a:pt x="3" y="1119"/>
                  </a:lnTo>
                  <a:lnTo>
                    <a:pt x="14" y="1129"/>
                  </a:lnTo>
                  <a:lnTo>
                    <a:pt x="20" y="1132"/>
                  </a:lnTo>
                  <a:lnTo>
                    <a:pt x="29" y="1127"/>
                  </a:lnTo>
                  <a:lnTo>
                    <a:pt x="43" y="1119"/>
                  </a:lnTo>
                  <a:lnTo>
                    <a:pt x="48" y="1139"/>
                  </a:lnTo>
                  <a:lnTo>
                    <a:pt x="46" y="1149"/>
                  </a:lnTo>
                  <a:lnTo>
                    <a:pt x="43" y="1155"/>
                  </a:lnTo>
                  <a:lnTo>
                    <a:pt x="34" y="1166"/>
                  </a:lnTo>
                  <a:lnTo>
                    <a:pt x="20" y="1178"/>
                  </a:lnTo>
                  <a:lnTo>
                    <a:pt x="23" y="1199"/>
                  </a:lnTo>
                  <a:lnTo>
                    <a:pt x="28" y="1215"/>
                  </a:lnTo>
                  <a:lnTo>
                    <a:pt x="34" y="1223"/>
                  </a:lnTo>
                  <a:lnTo>
                    <a:pt x="43" y="1229"/>
                  </a:lnTo>
                  <a:lnTo>
                    <a:pt x="65" y="1235"/>
                  </a:lnTo>
                  <a:lnTo>
                    <a:pt x="75" y="1241"/>
                  </a:lnTo>
                  <a:lnTo>
                    <a:pt x="85" y="1249"/>
                  </a:lnTo>
                  <a:lnTo>
                    <a:pt x="103" y="1246"/>
                  </a:lnTo>
                  <a:lnTo>
                    <a:pt x="123" y="1238"/>
                  </a:lnTo>
                  <a:lnTo>
                    <a:pt x="143" y="1226"/>
                  </a:lnTo>
                  <a:lnTo>
                    <a:pt x="163" y="1210"/>
                  </a:lnTo>
                  <a:lnTo>
                    <a:pt x="200" y="1178"/>
                  </a:lnTo>
                  <a:lnTo>
                    <a:pt x="228" y="1149"/>
                  </a:lnTo>
                  <a:lnTo>
                    <a:pt x="244" y="1096"/>
                  </a:lnTo>
                  <a:lnTo>
                    <a:pt x="263" y="1133"/>
                  </a:lnTo>
                  <a:lnTo>
                    <a:pt x="291" y="1150"/>
                  </a:lnTo>
                  <a:lnTo>
                    <a:pt x="297" y="1103"/>
                  </a:lnTo>
                  <a:lnTo>
                    <a:pt x="298" y="1096"/>
                  </a:lnTo>
                  <a:lnTo>
                    <a:pt x="297" y="1096"/>
                  </a:lnTo>
                  <a:lnTo>
                    <a:pt x="294" y="1100"/>
                  </a:lnTo>
                  <a:lnTo>
                    <a:pt x="292" y="1084"/>
                  </a:lnTo>
                  <a:lnTo>
                    <a:pt x="300" y="1081"/>
                  </a:lnTo>
                  <a:lnTo>
                    <a:pt x="311" y="1075"/>
                  </a:lnTo>
                  <a:lnTo>
                    <a:pt x="320" y="1069"/>
                  </a:lnTo>
                  <a:lnTo>
                    <a:pt x="328" y="1066"/>
                  </a:lnTo>
                  <a:lnTo>
                    <a:pt x="317" y="993"/>
                  </a:lnTo>
                  <a:lnTo>
                    <a:pt x="328" y="981"/>
                  </a:lnTo>
                  <a:lnTo>
                    <a:pt x="338" y="978"/>
                  </a:lnTo>
                  <a:lnTo>
                    <a:pt x="344" y="973"/>
                  </a:lnTo>
                  <a:lnTo>
                    <a:pt x="349" y="958"/>
                  </a:lnTo>
                  <a:lnTo>
                    <a:pt x="334" y="935"/>
                  </a:lnTo>
                  <a:lnTo>
                    <a:pt x="323" y="910"/>
                  </a:lnTo>
                  <a:lnTo>
                    <a:pt x="315" y="886"/>
                  </a:lnTo>
                  <a:lnTo>
                    <a:pt x="311" y="861"/>
                  </a:lnTo>
                  <a:lnTo>
                    <a:pt x="309" y="837"/>
                  </a:lnTo>
                  <a:lnTo>
                    <a:pt x="311" y="810"/>
                  </a:lnTo>
                  <a:lnTo>
                    <a:pt x="320" y="75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2" name="Freeform 1675"/>
            <p:cNvSpPr>
              <a:spLocks/>
            </p:cNvSpPr>
            <p:nvPr/>
          </p:nvSpPr>
          <p:spPr bwMode="auto">
            <a:xfrm>
              <a:off x="4284" y="1783"/>
              <a:ext cx="51" cy="28"/>
            </a:xfrm>
            <a:custGeom>
              <a:avLst/>
              <a:gdLst>
                <a:gd name="T0" fmla="*/ 34 w 51"/>
                <a:gd name="T1" fmla="*/ 8 h 28"/>
                <a:gd name="T2" fmla="*/ 23 w 51"/>
                <a:gd name="T3" fmla="*/ 11 h 28"/>
                <a:gd name="T4" fmla="*/ 16 w 51"/>
                <a:gd name="T5" fmla="*/ 11 h 28"/>
                <a:gd name="T6" fmla="*/ 10 w 51"/>
                <a:gd name="T7" fmla="*/ 14 h 28"/>
                <a:gd name="T8" fmla="*/ 0 w 51"/>
                <a:gd name="T9" fmla="*/ 28 h 28"/>
                <a:gd name="T10" fmla="*/ 11 w 51"/>
                <a:gd name="T11" fmla="*/ 28 h 28"/>
                <a:gd name="T12" fmla="*/ 27 w 51"/>
                <a:gd name="T13" fmla="*/ 26 h 28"/>
                <a:gd name="T14" fmla="*/ 51 w 51"/>
                <a:gd name="T15" fmla="*/ 19 h 28"/>
                <a:gd name="T16" fmla="*/ 45 w 51"/>
                <a:gd name="T17" fmla="*/ 17 h 28"/>
                <a:gd name="T18" fmla="*/ 45 w 51"/>
                <a:gd name="T19" fmla="*/ 14 h 28"/>
                <a:gd name="T20" fmla="*/ 47 w 51"/>
                <a:gd name="T21" fmla="*/ 8 h 28"/>
                <a:gd name="T22" fmla="*/ 43 w 51"/>
                <a:gd name="T23" fmla="*/ 0 h 28"/>
                <a:gd name="T24" fmla="*/ 36 w 51"/>
                <a:gd name="T25" fmla="*/ 2 h 28"/>
                <a:gd name="T26" fmla="*/ 34 w 51"/>
                <a:gd name="T27" fmla="*/ 8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28"/>
                <a:gd name="T44" fmla="*/ 51 w 51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28">
                  <a:moveTo>
                    <a:pt x="34" y="8"/>
                  </a:moveTo>
                  <a:lnTo>
                    <a:pt x="23" y="11"/>
                  </a:lnTo>
                  <a:lnTo>
                    <a:pt x="16" y="11"/>
                  </a:lnTo>
                  <a:lnTo>
                    <a:pt x="10" y="1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27" y="26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7" y="8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3" name="Freeform 1676"/>
            <p:cNvSpPr>
              <a:spLocks/>
            </p:cNvSpPr>
            <p:nvPr/>
          </p:nvSpPr>
          <p:spPr bwMode="auto">
            <a:xfrm>
              <a:off x="4284" y="1783"/>
              <a:ext cx="51" cy="28"/>
            </a:xfrm>
            <a:custGeom>
              <a:avLst/>
              <a:gdLst>
                <a:gd name="T0" fmla="*/ 34 w 51"/>
                <a:gd name="T1" fmla="*/ 8 h 28"/>
                <a:gd name="T2" fmla="*/ 23 w 51"/>
                <a:gd name="T3" fmla="*/ 11 h 28"/>
                <a:gd name="T4" fmla="*/ 16 w 51"/>
                <a:gd name="T5" fmla="*/ 11 h 28"/>
                <a:gd name="T6" fmla="*/ 10 w 51"/>
                <a:gd name="T7" fmla="*/ 14 h 28"/>
                <a:gd name="T8" fmla="*/ 0 w 51"/>
                <a:gd name="T9" fmla="*/ 28 h 28"/>
                <a:gd name="T10" fmla="*/ 11 w 51"/>
                <a:gd name="T11" fmla="*/ 28 h 28"/>
                <a:gd name="T12" fmla="*/ 27 w 51"/>
                <a:gd name="T13" fmla="*/ 26 h 28"/>
                <a:gd name="T14" fmla="*/ 51 w 51"/>
                <a:gd name="T15" fmla="*/ 19 h 28"/>
                <a:gd name="T16" fmla="*/ 45 w 51"/>
                <a:gd name="T17" fmla="*/ 17 h 28"/>
                <a:gd name="T18" fmla="*/ 45 w 51"/>
                <a:gd name="T19" fmla="*/ 14 h 28"/>
                <a:gd name="T20" fmla="*/ 47 w 51"/>
                <a:gd name="T21" fmla="*/ 8 h 28"/>
                <a:gd name="T22" fmla="*/ 43 w 51"/>
                <a:gd name="T23" fmla="*/ 0 h 28"/>
                <a:gd name="T24" fmla="*/ 36 w 51"/>
                <a:gd name="T25" fmla="*/ 2 h 28"/>
                <a:gd name="T26" fmla="*/ 34 w 51"/>
                <a:gd name="T27" fmla="*/ 8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28"/>
                <a:gd name="T44" fmla="*/ 51 w 51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28">
                  <a:moveTo>
                    <a:pt x="34" y="8"/>
                  </a:moveTo>
                  <a:lnTo>
                    <a:pt x="23" y="11"/>
                  </a:lnTo>
                  <a:lnTo>
                    <a:pt x="16" y="11"/>
                  </a:lnTo>
                  <a:lnTo>
                    <a:pt x="10" y="1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27" y="26"/>
                  </a:lnTo>
                  <a:lnTo>
                    <a:pt x="51" y="19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7" y="8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4" y="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4" name="Freeform 1677"/>
            <p:cNvSpPr>
              <a:spLocks/>
            </p:cNvSpPr>
            <p:nvPr/>
          </p:nvSpPr>
          <p:spPr bwMode="auto">
            <a:xfrm>
              <a:off x="4344" y="1762"/>
              <a:ext cx="23" cy="24"/>
            </a:xfrm>
            <a:custGeom>
              <a:avLst/>
              <a:gdLst>
                <a:gd name="T0" fmla="*/ 2 w 23"/>
                <a:gd name="T1" fmla="*/ 6 h 24"/>
                <a:gd name="T2" fmla="*/ 0 w 23"/>
                <a:gd name="T3" fmla="*/ 4 h 24"/>
                <a:gd name="T4" fmla="*/ 0 w 23"/>
                <a:gd name="T5" fmla="*/ 6 h 24"/>
                <a:gd name="T6" fmla="*/ 2 w 23"/>
                <a:gd name="T7" fmla="*/ 13 h 24"/>
                <a:gd name="T8" fmla="*/ 5 w 23"/>
                <a:gd name="T9" fmla="*/ 23 h 24"/>
                <a:gd name="T10" fmla="*/ 7 w 23"/>
                <a:gd name="T11" fmla="*/ 24 h 24"/>
                <a:gd name="T12" fmla="*/ 10 w 23"/>
                <a:gd name="T13" fmla="*/ 23 h 24"/>
                <a:gd name="T14" fmla="*/ 23 w 23"/>
                <a:gd name="T15" fmla="*/ 9 h 24"/>
                <a:gd name="T16" fmla="*/ 23 w 23"/>
                <a:gd name="T17" fmla="*/ 6 h 24"/>
                <a:gd name="T18" fmla="*/ 17 w 23"/>
                <a:gd name="T19" fmla="*/ 0 h 24"/>
                <a:gd name="T20" fmla="*/ 2 w 23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4"/>
                <a:gd name="T35" fmla="*/ 23 w 2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4">
                  <a:moveTo>
                    <a:pt x="2" y="6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1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3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5" name="Freeform 1678"/>
            <p:cNvSpPr>
              <a:spLocks/>
            </p:cNvSpPr>
            <p:nvPr/>
          </p:nvSpPr>
          <p:spPr bwMode="auto">
            <a:xfrm>
              <a:off x="4344" y="1762"/>
              <a:ext cx="23" cy="24"/>
            </a:xfrm>
            <a:custGeom>
              <a:avLst/>
              <a:gdLst>
                <a:gd name="T0" fmla="*/ 2 w 23"/>
                <a:gd name="T1" fmla="*/ 6 h 24"/>
                <a:gd name="T2" fmla="*/ 0 w 23"/>
                <a:gd name="T3" fmla="*/ 4 h 24"/>
                <a:gd name="T4" fmla="*/ 0 w 23"/>
                <a:gd name="T5" fmla="*/ 6 h 24"/>
                <a:gd name="T6" fmla="*/ 2 w 23"/>
                <a:gd name="T7" fmla="*/ 13 h 24"/>
                <a:gd name="T8" fmla="*/ 5 w 23"/>
                <a:gd name="T9" fmla="*/ 23 h 24"/>
                <a:gd name="T10" fmla="*/ 7 w 23"/>
                <a:gd name="T11" fmla="*/ 24 h 24"/>
                <a:gd name="T12" fmla="*/ 10 w 23"/>
                <a:gd name="T13" fmla="*/ 23 h 24"/>
                <a:gd name="T14" fmla="*/ 23 w 23"/>
                <a:gd name="T15" fmla="*/ 9 h 24"/>
                <a:gd name="T16" fmla="*/ 23 w 23"/>
                <a:gd name="T17" fmla="*/ 6 h 24"/>
                <a:gd name="T18" fmla="*/ 17 w 23"/>
                <a:gd name="T19" fmla="*/ 0 h 24"/>
                <a:gd name="T20" fmla="*/ 2 w 23"/>
                <a:gd name="T21" fmla="*/ 6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4"/>
                <a:gd name="T35" fmla="*/ 23 w 2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4">
                  <a:moveTo>
                    <a:pt x="2" y="6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1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10" y="23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2" y="6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6" name="Freeform 1679"/>
            <p:cNvSpPr>
              <a:spLocks/>
            </p:cNvSpPr>
            <p:nvPr/>
          </p:nvSpPr>
          <p:spPr bwMode="auto">
            <a:xfrm>
              <a:off x="4418" y="1646"/>
              <a:ext cx="26" cy="37"/>
            </a:xfrm>
            <a:custGeom>
              <a:avLst/>
              <a:gdLst>
                <a:gd name="T0" fmla="*/ 16 w 26"/>
                <a:gd name="T1" fmla="*/ 37 h 37"/>
                <a:gd name="T2" fmla="*/ 26 w 26"/>
                <a:gd name="T3" fmla="*/ 17 h 37"/>
                <a:gd name="T4" fmla="*/ 26 w 26"/>
                <a:gd name="T5" fmla="*/ 0 h 37"/>
                <a:gd name="T6" fmla="*/ 11 w 26"/>
                <a:gd name="T7" fmla="*/ 0 h 37"/>
                <a:gd name="T8" fmla="*/ 5 w 26"/>
                <a:gd name="T9" fmla="*/ 9 h 37"/>
                <a:gd name="T10" fmla="*/ 0 w 26"/>
                <a:gd name="T11" fmla="*/ 22 h 37"/>
                <a:gd name="T12" fmla="*/ 0 w 26"/>
                <a:gd name="T13" fmla="*/ 28 h 37"/>
                <a:gd name="T14" fmla="*/ 3 w 26"/>
                <a:gd name="T15" fmla="*/ 33 h 37"/>
                <a:gd name="T16" fmla="*/ 8 w 26"/>
                <a:gd name="T17" fmla="*/ 36 h 37"/>
                <a:gd name="T18" fmla="*/ 16 w 26"/>
                <a:gd name="T19" fmla="*/ 3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7"/>
                <a:gd name="T32" fmla="*/ 26 w 26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7">
                  <a:moveTo>
                    <a:pt x="16" y="37"/>
                  </a:moveTo>
                  <a:lnTo>
                    <a:pt x="26" y="17"/>
                  </a:lnTo>
                  <a:lnTo>
                    <a:pt x="26" y="0"/>
                  </a:lnTo>
                  <a:lnTo>
                    <a:pt x="11" y="0"/>
                  </a:lnTo>
                  <a:lnTo>
                    <a:pt x="5" y="9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8" y="36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7" name="Freeform 1680"/>
            <p:cNvSpPr>
              <a:spLocks/>
            </p:cNvSpPr>
            <p:nvPr/>
          </p:nvSpPr>
          <p:spPr bwMode="auto">
            <a:xfrm>
              <a:off x="4418" y="1646"/>
              <a:ext cx="26" cy="37"/>
            </a:xfrm>
            <a:custGeom>
              <a:avLst/>
              <a:gdLst>
                <a:gd name="T0" fmla="*/ 16 w 26"/>
                <a:gd name="T1" fmla="*/ 37 h 37"/>
                <a:gd name="T2" fmla="*/ 26 w 26"/>
                <a:gd name="T3" fmla="*/ 17 h 37"/>
                <a:gd name="T4" fmla="*/ 26 w 26"/>
                <a:gd name="T5" fmla="*/ 0 h 37"/>
                <a:gd name="T6" fmla="*/ 11 w 26"/>
                <a:gd name="T7" fmla="*/ 0 h 37"/>
                <a:gd name="T8" fmla="*/ 5 w 26"/>
                <a:gd name="T9" fmla="*/ 9 h 37"/>
                <a:gd name="T10" fmla="*/ 0 w 26"/>
                <a:gd name="T11" fmla="*/ 22 h 37"/>
                <a:gd name="T12" fmla="*/ 0 w 26"/>
                <a:gd name="T13" fmla="*/ 28 h 37"/>
                <a:gd name="T14" fmla="*/ 3 w 26"/>
                <a:gd name="T15" fmla="*/ 33 h 37"/>
                <a:gd name="T16" fmla="*/ 8 w 26"/>
                <a:gd name="T17" fmla="*/ 36 h 37"/>
                <a:gd name="T18" fmla="*/ 16 w 26"/>
                <a:gd name="T19" fmla="*/ 3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7"/>
                <a:gd name="T32" fmla="*/ 26 w 26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7">
                  <a:moveTo>
                    <a:pt x="16" y="37"/>
                  </a:moveTo>
                  <a:lnTo>
                    <a:pt x="26" y="17"/>
                  </a:lnTo>
                  <a:lnTo>
                    <a:pt x="26" y="0"/>
                  </a:lnTo>
                  <a:lnTo>
                    <a:pt x="11" y="0"/>
                  </a:lnTo>
                  <a:lnTo>
                    <a:pt x="5" y="9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8" y="36"/>
                  </a:lnTo>
                  <a:lnTo>
                    <a:pt x="16" y="3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8" name="Freeform 1681"/>
            <p:cNvSpPr>
              <a:spLocks/>
            </p:cNvSpPr>
            <p:nvPr/>
          </p:nvSpPr>
          <p:spPr bwMode="auto">
            <a:xfrm>
              <a:off x="4534" y="1333"/>
              <a:ext cx="50" cy="41"/>
            </a:xfrm>
            <a:custGeom>
              <a:avLst/>
              <a:gdLst>
                <a:gd name="T0" fmla="*/ 0 w 50"/>
                <a:gd name="T1" fmla="*/ 41 h 41"/>
                <a:gd name="T2" fmla="*/ 18 w 50"/>
                <a:gd name="T3" fmla="*/ 35 h 41"/>
                <a:gd name="T4" fmla="*/ 33 w 50"/>
                <a:gd name="T5" fmla="*/ 29 h 41"/>
                <a:gd name="T6" fmla="*/ 43 w 50"/>
                <a:gd name="T7" fmla="*/ 18 h 41"/>
                <a:gd name="T8" fmla="*/ 50 w 50"/>
                <a:gd name="T9" fmla="*/ 0 h 41"/>
                <a:gd name="T10" fmla="*/ 32 w 50"/>
                <a:gd name="T11" fmla="*/ 0 h 41"/>
                <a:gd name="T12" fmla="*/ 20 w 50"/>
                <a:gd name="T13" fmla="*/ 12 h 41"/>
                <a:gd name="T14" fmla="*/ 18 w 50"/>
                <a:gd name="T15" fmla="*/ 20 h 41"/>
                <a:gd name="T16" fmla="*/ 13 w 50"/>
                <a:gd name="T17" fmla="*/ 26 h 41"/>
                <a:gd name="T18" fmla="*/ 0 w 50"/>
                <a:gd name="T19" fmla="*/ 41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1"/>
                <a:gd name="T32" fmla="*/ 50 w 50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1">
                  <a:moveTo>
                    <a:pt x="0" y="41"/>
                  </a:moveTo>
                  <a:lnTo>
                    <a:pt x="18" y="35"/>
                  </a:lnTo>
                  <a:lnTo>
                    <a:pt x="33" y="29"/>
                  </a:lnTo>
                  <a:lnTo>
                    <a:pt x="43" y="1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0" y="12"/>
                  </a:lnTo>
                  <a:lnTo>
                    <a:pt x="18" y="20"/>
                  </a:lnTo>
                  <a:lnTo>
                    <a:pt x="13" y="2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99" name="Freeform 1682"/>
            <p:cNvSpPr>
              <a:spLocks/>
            </p:cNvSpPr>
            <p:nvPr/>
          </p:nvSpPr>
          <p:spPr bwMode="auto">
            <a:xfrm>
              <a:off x="4534" y="1333"/>
              <a:ext cx="50" cy="41"/>
            </a:xfrm>
            <a:custGeom>
              <a:avLst/>
              <a:gdLst>
                <a:gd name="T0" fmla="*/ 0 w 50"/>
                <a:gd name="T1" fmla="*/ 41 h 41"/>
                <a:gd name="T2" fmla="*/ 18 w 50"/>
                <a:gd name="T3" fmla="*/ 35 h 41"/>
                <a:gd name="T4" fmla="*/ 33 w 50"/>
                <a:gd name="T5" fmla="*/ 29 h 41"/>
                <a:gd name="T6" fmla="*/ 43 w 50"/>
                <a:gd name="T7" fmla="*/ 18 h 41"/>
                <a:gd name="T8" fmla="*/ 50 w 50"/>
                <a:gd name="T9" fmla="*/ 0 h 41"/>
                <a:gd name="T10" fmla="*/ 32 w 50"/>
                <a:gd name="T11" fmla="*/ 0 h 41"/>
                <a:gd name="T12" fmla="*/ 20 w 50"/>
                <a:gd name="T13" fmla="*/ 12 h 41"/>
                <a:gd name="T14" fmla="*/ 18 w 50"/>
                <a:gd name="T15" fmla="*/ 20 h 41"/>
                <a:gd name="T16" fmla="*/ 13 w 50"/>
                <a:gd name="T17" fmla="*/ 26 h 41"/>
                <a:gd name="T18" fmla="*/ 0 w 50"/>
                <a:gd name="T19" fmla="*/ 41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1"/>
                <a:gd name="T32" fmla="*/ 50 w 50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1">
                  <a:moveTo>
                    <a:pt x="0" y="41"/>
                  </a:moveTo>
                  <a:lnTo>
                    <a:pt x="18" y="35"/>
                  </a:lnTo>
                  <a:lnTo>
                    <a:pt x="33" y="29"/>
                  </a:lnTo>
                  <a:lnTo>
                    <a:pt x="43" y="1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20" y="12"/>
                  </a:lnTo>
                  <a:lnTo>
                    <a:pt x="18" y="20"/>
                  </a:lnTo>
                  <a:lnTo>
                    <a:pt x="13" y="26"/>
                  </a:lnTo>
                  <a:lnTo>
                    <a:pt x="0" y="4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0" name="Freeform 1683"/>
            <p:cNvSpPr>
              <a:spLocks/>
            </p:cNvSpPr>
            <p:nvPr/>
          </p:nvSpPr>
          <p:spPr bwMode="auto">
            <a:xfrm>
              <a:off x="4567" y="1242"/>
              <a:ext cx="51" cy="80"/>
            </a:xfrm>
            <a:custGeom>
              <a:avLst/>
              <a:gdLst>
                <a:gd name="T0" fmla="*/ 23 w 51"/>
                <a:gd name="T1" fmla="*/ 18 h 80"/>
                <a:gd name="T2" fmla="*/ 20 w 51"/>
                <a:gd name="T3" fmla="*/ 29 h 80"/>
                <a:gd name="T4" fmla="*/ 14 w 51"/>
                <a:gd name="T5" fmla="*/ 37 h 80"/>
                <a:gd name="T6" fmla="*/ 3 w 51"/>
                <a:gd name="T7" fmla="*/ 46 h 80"/>
                <a:gd name="T8" fmla="*/ 0 w 51"/>
                <a:gd name="T9" fmla="*/ 51 h 80"/>
                <a:gd name="T10" fmla="*/ 0 w 51"/>
                <a:gd name="T11" fmla="*/ 57 h 80"/>
                <a:gd name="T12" fmla="*/ 7 w 51"/>
                <a:gd name="T13" fmla="*/ 66 h 80"/>
                <a:gd name="T14" fmla="*/ 16 w 51"/>
                <a:gd name="T15" fmla="*/ 80 h 80"/>
                <a:gd name="T16" fmla="*/ 33 w 51"/>
                <a:gd name="T17" fmla="*/ 69 h 80"/>
                <a:gd name="T18" fmla="*/ 45 w 51"/>
                <a:gd name="T19" fmla="*/ 61 h 80"/>
                <a:gd name="T20" fmla="*/ 50 w 51"/>
                <a:gd name="T21" fmla="*/ 54 h 80"/>
                <a:gd name="T22" fmla="*/ 51 w 51"/>
                <a:gd name="T23" fmla="*/ 46 h 80"/>
                <a:gd name="T24" fmla="*/ 47 w 51"/>
                <a:gd name="T25" fmla="*/ 27 h 80"/>
                <a:gd name="T26" fmla="*/ 43 w 51"/>
                <a:gd name="T27" fmla="*/ 0 h 80"/>
                <a:gd name="T28" fmla="*/ 37 w 51"/>
                <a:gd name="T29" fmla="*/ 1 h 80"/>
                <a:gd name="T30" fmla="*/ 33 w 51"/>
                <a:gd name="T31" fmla="*/ 7 h 80"/>
                <a:gd name="T32" fmla="*/ 30 w 51"/>
                <a:gd name="T33" fmla="*/ 12 h 80"/>
                <a:gd name="T34" fmla="*/ 23 w 51"/>
                <a:gd name="T35" fmla="*/ 18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80"/>
                <a:gd name="T56" fmla="*/ 51 w 51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80">
                  <a:moveTo>
                    <a:pt x="23" y="18"/>
                  </a:moveTo>
                  <a:lnTo>
                    <a:pt x="20" y="29"/>
                  </a:lnTo>
                  <a:lnTo>
                    <a:pt x="14" y="37"/>
                  </a:lnTo>
                  <a:lnTo>
                    <a:pt x="3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7" y="66"/>
                  </a:lnTo>
                  <a:lnTo>
                    <a:pt x="16" y="80"/>
                  </a:lnTo>
                  <a:lnTo>
                    <a:pt x="33" y="69"/>
                  </a:lnTo>
                  <a:lnTo>
                    <a:pt x="45" y="61"/>
                  </a:lnTo>
                  <a:lnTo>
                    <a:pt x="50" y="54"/>
                  </a:lnTo>
                  <a:lnTo>
                    <a:pt x="51" y="46"/>
                  </a:lnTo>
                  <a:lnTo>
                    <a:pt x="47" y="27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3" y="7"/>
                  </a:lnTo>
                  <a:lnTo>
                    <a:pt x="30" y="12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1" name="Freeform 1684"/>
            <p:cNvSpPr>
              <a:spLocks/>
            </p:cNvSpPr>
            <p:nvPr/>
          </p:nvSpPr>
          <p:spPr bwMode="auto">
            <a:xfrm>
              <a:off x="4567" y="1242"/>
              <a:ext cx="51" cy="80"/>
            </a:xfrm>
            <a:custGeom>
              <a:avLst/>
              <a:gdLst>
                <a:gd name="T0" fmla="*/ 23 w 51"/>
                <a:gd name="T1" fmla="*/ 18 h 80"/>
                <a:gd name="T2" fmla="*/ 20 w 51"/>
                <a:gd name="T3" fmla="*/ 29 h 80"/>
                <a:gd name="T4" fmla="*/ 14 w 51"/>
                <a:gd name="T5" fmla="*/ 37 h 80"/>
                <a:gd name="T6" fmla="*/ 3 w 51"/>
                <a:gd name="T7" fmla="*/ 46 h 80"/>
                <a:gd name="T8" fmla="*/ 0 w 51"/>
                <a:gd name="T9" fmla="*/ 51 h 80"/>
                <a:gd name="T10" fmla="*/ 0 w 51"/>
                <a:gd name="T11" fmla="*/ 57 h 80"/>
                <a:gd name="T12" fmla="*/ 7 w 51"/>
                <a:gd name="T13" fmla="*/ 66 h 80"/>
                <a:gd name="T14" fmla="*/ 16 w 51"/>
                <a:gd name="T15" fmla="*/ 80 h 80"/>
                <a:gd name="T16" fmla="*/ 33 w 51"/>
                <a:gd name="T17" fmla="*/ 69 h 80"/>
                <a:gd name="T18" fmla="*/ 45 w 51"/>
                <a:gd name="T19" fmla="*/ 61 h 80"/>
                <a:gd name="T20" fmla="*/ 50 w 51"/>
                <a:gd name="T21" fmla="*/ 54 h 80"/>
                <a:gd name="T22" fmla="*/ 51 w 51"/>
                <a:gd name="T23" fmla="*/ 46 h 80"/>
                <a:gd name="T24" fmla="*/ 47 w 51"/>
                <a:gd name="T25" fmla="*/ 27 h 80"/>
                <a:gd name="T26" fmla="*/ 43 w 51"/>
                <a:gd name="T27" fmla="*/ 0 h 80"/>
                <a:gd name="T28" fmla="*/ 37 w 51"/>
                <a:gd name="T29" fmla="*/ 1 h 80"/>
                <a:gd name="T30" fmla="*/ 33 w 51"/>
                <a:gd name="T31" fmla="*/ 7 h 80"/>
                <a:gd name="T32" fmla="*/ 30 w 51"/>
                <a:gd name="T33" fmla="*/ 12 h 80"/>
                <a:gd name="T34" fmla="*/ 23 w 51"/>
                <a:gd name="T35" fmla="*/ 18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80"/>
                <a:gd name="T56" fmla="*/ 51 w 51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80">
                  <a:moveTo>
                    <a:pt x="23" y="18"/>
                  </a:moveTo>
                  <a:lnTo>
                    <a:pt x="20" y="29"/>
                  </a:lnTo>
                  <a:lnTo>
                    <a:pt x="14" y="37"/>
                  </a:lnTo>
                  <a:lnTo>
                    <a:pt x="3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7" y="66"/>
                  </a:lnTo>
                  <a:lnTo>
                    <a:pt x="16" y="80"/>
                  </a:lnTo>
                  <a:lnTo>
                    <a:pt x="33" y="69"/>
                  </a:lnTo>
                  <a:lnTo>
                    <a:pt x="45" y="61"/>
                  </a:lnTo>
                  <a:lnTo>
                    <a:pt x="50" y="54"/>
                  </a:lnTo>
                  <a:lnTo>
                    <a:pt x="51" y="46"/>
                  </a:lnTo>
                  <a:lnTo>
                    <a:pt x="47" y="27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3" y="7"/>
                  </a:lnTo>
                  <a:lnTo>
                    <a:pt x="30" y="12"/>
                  </a:lnTo>
                  <a:lnTo>
                    <a:pt x="23" y="1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2" name="Freeform 1685"/>
            <p:cNvSpPr>
              <a:spLocks/>
            </p:cNvSpPr>
            <p:nvPr/>
          </p:nvSpPr>
          <p:spPr bwMode="auto">
            <a:xfrm>
              <a:off x="4635" y="1236"/>
              <a:ext cx="29" cy="35"/>
            </a:xfrm>
            <a:custGeom>
              <a:avLst/>
              <a:gdLst>
                <a:gd name="T0" fmla="*/ 23 w 29"/>
                <a:gd name="T1" fmla="*/ 0 h 35"/>
                <a:gd name="T2" fmla="*/ 9 w 29"/>
                <a:gd name="T3" fmla="*/ 12 h 35"/>
                <a:gd name="T4" fmla="*/ 2 w 29"/>
                <a:gd name="T5" fmla="*/ 23 h 35"/>
                <a:gd name="T6" fmla="*/ 0 w 29"/>
                <a:gd name="T7" fmla="*/ 33 h 35"/>
                <a:gd name="T8" fmla="*/ 9 w 29"/>
                <a:gd name="T9" fmla="*/ 35 h 35"/>
                <a:gd name="T10" fmla="*/ 20 w 29"/>
                <a:gd name="T11" fmla="*/ 33 h 35"/>
                <a:gd name="T12" fmla="*/ 25 w 29"/>
                <a:gd name="T13" fmla="*/ 29 h 35"/>
                <a:gd name="T14" fmla="*/ 28 w 29"/>
                <a:gd name="T15" fmla="*/ 18 h 35"/>
                <a:gd name="T16" fmla="*/ 29 w 29"/>
                <a:gd name="T17" fmla="*/ 9 h 35"/>
                <a:gd name="T18" fmla="*/ 28 w 29"/>
                <a:gd name="T19" fmla="*/ 4 h 35"/>
                <a:gd name="T20" fmla="*/ 23 w 29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35"/>
                <a:gd name="T35" fmla="*/ 29 w 29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35">
                  <a:moveTo>
                    <a:pt x="23" y="0"/>
                  </a:moveTo>
                  <a:lnTo>
                    <a:pt x="9" y="12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9" y="35"/>
                  </a:lnTo>
                  <a:lnTo>
                    <a:pt x="20" y="33"/>
                  </a:lnTo>
                  <a:lnTo>
                    <a:pt x="25" y="29"/>
                  </a:lnTo>
                  <a:lnTo>
                    <a:pt x="28" y="18"/>
                  </a:lnTo>
                  <a:lnTo>
                    <a:pt x="29" y="9"/>
                  </a:lnTo>
                  <a:lnTo>
                    <a:pt x="28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3" name="Freeform 1686"/>
            <p:cNvSpPr>
              <a:spLocks/>
            </p:cNvSpPr>
            <p:nvPr/>
          </p:nvSpPr>
          <p:spPr bwMode="auto">
            <a:xfrm>
              <a:off x="4635" y="1236"/>
              <a:ext cx="29" cy="35"/>
            </a:xfrm>
            <a:custGeom>
              <a:avLst/>
              <a:gdLst>
                <a:gd name="T0" fmla="*/ 23 w 29"/>
                <a:gd name="T1" fmla="*/ 0 h 35"/>
                <a:gd name="T2" fmla="*/ 9 w 29"/>
                <a:gd name="T3" fmla="*/ 12 h 35"/>
                <a:gd name="T4" fmla="*/ 2 w 29"/>
                <a:gd name="T5" fmla="*/ 23 h 35"/>
                <a:gd name="T6" fmla="*/ 0 w 29"/>
                <a:gd name="T7" fmla="*/ 33 h 35"/>
                <a:gd name="T8" fmla="*/ 9 w 29"/>
                <a:gd name="T9" fmla="*/ 35 h 35"/>
                <a:gd name="T10" fmla="*/ 20 w 29"/>
                <a:gd name="T11" fmla="*/ 33 h 35"/>
                <a:gd name="T12" fmla="*/ 25 w 29"/>
                <a:gd name="T13" fmla="*/ 29 h 35"/>
                <a:gd name="T14" fmla="*/ 28 w 29"/>
                <a:gd name="T15" fmla="*/ 18 h 35"/>
                <a:gd name="T16" fmla="*/ 29 w 29"/>
                <a:gd name="T17" fmla="*/ 9 h 35"/>
                <a:gd name="T18" fmla="*/ 28 w 29"/>
                <a:gd name="T19" fmla="*/ 4 h 35"/>
                <a:gd name="T20" fmla="*/ 23 w 29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35"/>
                <a:gd name="T35" fmla="*/ 29 w 29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35">
                  <a:moveTo>
                    <a:pt x="23" y="0"/>
                  </a:moveTo>
                  <a:lnTo>
                    <a:pt x="9" y="12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9" y="35"/>
                  </a:lnTo>
                  <a:lnTo>
                    <a:pt x="20" y="33"/>
                  </a:lnTo>
                  <a:lnTo>
                    <a:pt x="25" y="29"/>
                  </a:lnTo>
                  <a:lnTo>
                    <a:pt x="28" y="18"/>
                  </a:lnTo>
                  <a:lnTo>
                    <a:pt x="29" y="9"/>
                  </a:lnTo>
                  <a:lnTo>
                    <a:pt x="28" y="4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4" name="Freeform 1687"/>
            <p:cNvSpPr>
              <a:spLocks/>
            </p:cNvSpPr>
            <p:nvPr/>
          </p:nvSpPr>
          <p:spPr bwMode="auto">
            <a:xfrm>
              <a:off x="4681" y="1191"/>
              <a:ext cx="20" cy="17"/>
            </a:xfrm>
            <a:custGeom>
              <a:avLst/>
              <a:gdLst>
                <a:gd name="T0" fmla="*/ 17 w 20"/>
                <a:gd name="T1" fmla="*/ 0 h 17"/>
                <a:gd name="T2" fmla="*/ 20 w 20"/>
                <a:gd name="T3" fmla="*/ 9 h 17"/>
                <a:gd name="T4" fmla="*/ 9 w 20"/>
                <a:gd name="T5" fmla="*/ 14 h 17"/>
                <a:gd name="T6" fmla="*/ 3 w 20"/>
                <a:gd name="T7" fmla="*/ 17 h 17"/>
                <a:gd name="T8" fmla="*/ 0 w 20"/>
                <a:gd name="T9" fmla="*/ 17 h 17"/>
                <a:gd name="T10" fmla="*/ 3 w 20"/>
                <a:gd name="T11" fmla="*/ 11 h 17"/>
                <a:gd name="T12" fmla="*/ 9 w 20"/>
                <a:gd name="T13" fmla="*/ 8 h 17"/>
                <a:gd name="T14" fmla="*/ 16 w 20"/>
                <a:gd name="T15" fmla="*/ 5 h 17"/>
                <a:gd name="T16" fmla="*/ 17 w 2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7"/>
                <a:gd name="T29" fmla="*/ 20 w 2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7">
                  <a:moveTo>
                    <a:pt x="17" y="0"/>
                  </a:moveTo>
                  <a:lnTo>
                    <a:pt x="20" y="9"/>
                  </a:lnTo>
                  <a:lnTo>
                    <a:pt x="9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9" y="8"/>
                  </a:lnTo>
                  <a:lnTo>
                    <a:pt x="16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5" name="Freeform 1688"/>
            <p:cNvSpPr>
              <a:spLocks/>
            </p:cNvSpPr>
            <p:nvPr/>
          </p:nvSpPr>
          <p:spPr bwMode="auto">
            <a:xfrm>
              <a:off x="4681" y="1191"/>
              <a:ext cx="20" cy="17"/>
            </a:xfrm>
            <a:custGeom>
              <a:avLst/>
              <a:gdLst>
                <a:gd name="T0" fmla="*/ 17 w 20"/>
                <a:gd name="T1" fmla="*/ 0 h 17"/>
                <a:gd name="T2" fmla="*/ 20 w 20"/>
                <a:gd name="T3" fmla="*/ 9 h 17"/>
                <a:gd name="T4" fmla="*/ 9 w 20"/>
                <a:gd name="T5" fmla="*/ 14 h 17"/>
                <a:gd name="T6" fmla="*/ 3 w 20"/>
                <a:gd name="T7" fmla="*/ 17 h 17"/>
                <a:gd name="T8" fmla="*/ 0 w 20"/>
                <a:gd name="T9" fmla="*/ 17 h 17"/>
                <a:gd name="T10" fmla="*/ 3 w 20"/>
                <a:gd name="T11" fmla="*/ 11 h 17"/>
                <a:gd name="T12" fmla="*/ 9 w 20"/>
                <a:gd name="T13" fmla="*/ 8 h 17"/>
                <a:gd name="T14" fmla="*/ 16 w 20"/>
                <a:gd name="T15" fmla="*/ 5 h 17"/>
                <a:gd name="T16" fmla="*/ 17 w 2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7"/>
                <a:gd name="T29" fmla="*/ 20 w 2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7">
                  <a:moveTo>
                    <a:pt x="17" y="0"/>
                  </a:moveTo>
                  <a:lnTo>
                    <a:pt x="20" y="9"/>
                  </a:lnTo>
                  <a:lnTo>
                    <a:pt x="9" y="14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9" y="8"/>
                  </a:lnTo>
                  <a:lnTo>
                    <a:pt x="16" y="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6" name="Freeform 1689"/>
            <p:cNvSpPr>
              <a:spLocks/>
            </p:cNvSpPr>
            <p:nvPr/>
          </p:nvSpPr>
          <p:spPr bwMode="auto">
            <a:xfrm>
              <a:off x="4672" y="1143"/>
              <a:ext cx="49" cy="30"/>
            </a:xfrm>
            <a:custGeom>
              <a:avLst/>
              <a:gdLst>
                <a:gd name="T0" fmla="*/ 11 w 49"/>
                <a:gd name="T1" fmla="*/ 17 h 30"/>
                <a:gd name="T2" fmla="*/ 5 w 49"/>
                <a:gd name="T3" fmla="*/ 23 h 30"/>
                <a:gd name="T4" fmla="*/ 0 w 49"/>
                <a:gd name="T5" fmla="*/ 30 h 30"/>
                <a:gd name="T6" fmla="*/ 2 w 49"/>
                <a:gd name="T7" fmla="*/ 30 h 30"/>
                <a:gd name="T8" fmla="*/ 6 w 49"/>
                <a:gd name="T9" fmla="*/ 28 h 30"/>
                <a:gd name="T10" fmla="*/ 14 w 49"/>
                <a:gd name="T11" fmla="*/ 23 h 30"/>
                <a:gd name="T12" fmla="*/ 43 w 49"/>
                <a:gd name="T13" fmla="*/ 7 h 30"/>
                <a:gd name="T14" fmla="*/ 49 w 49"/>
                <a:gd name="T15" fmla="*/ 0 h 30"/>
                <a:gd name="T16" fmla="*/ 38 w 49"/>
                <a:gd name="T17" fmla="*/ 5 h 30"/>
                <a:gd name="T18" fmla="*/ 11 w 49"/>
                <a:gd name="T19" fmla="*/ 1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0"/>
                <a:gd name="T32" fmla="*/ 49 w 4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0">
                  <a:moveTo>
                    <a:pt x="11" y="17"/>
                  </a:moveTo>
                  <a:lnTo>
                    <a:pt x="5" y="23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4" y="23"/>
                  </a:lnTo>
                  <a:lnTo>
                    <a:pt x="43" y="7"/>
                  </a:lnTo>
                  <a:lnTo>
                    <a:pt x="49" y="0"/>
                  </a:lnTo>
                  <a:lnTo>
                    <a:pt x="38" y="5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7" name="Freeform 1690"/>
            <p:cNvSpPr>
              <a:spLocks/>
            </p:cNvSpPr>
            <p:nvPr/>
          </p:nvSpPr>
          <p:spPr bwMode="auto">
            <a:xfrm>
              <a:off x="4672" y="1143"/>
              <a:ext cx="49" cy="30"/>
            </a:xfrm>
            <a:custGeom>
              <a:avLst/>
              <a:gdLst>
                <a:gd name="T0" fmla="*/ 11 w 49"/>
                <a:gd name="T1" fmla="*/ 17 h 30"/>
                <a:gd name="T2" fmla="*/ 5 w 49"/>
                <a:gd name="T3" fmla="*/ 23 h 30"/>
                <a:gd name="T4" fmla="*/ 0 w 49"/>
                <a:gd name="T5" fmla="*/ 30 h 30"/>
                <a:gd name="T6" fmla="*/ 2 w 49"/>
                <a:gd name="T7" fmla="*/ 30 h 30"/>
                <a:gd name="T8" fmla="*/ 6 w 49"/>
                <a:gd name="T9" fmla="*/ 28 h 30"/>
                <a:gd name="T10" fmla="*/ 14 w 49"/>
                <a:gd name="T11" fmla="*/ 23 h 30"/>
                <a:gd name="T12" fmla="*/ 43 w 49"/>
                <a:gd name="T13" fmla="*/ 7 h 30"/>
                <a:gd name="T14" fmla="*/ 49 w 49"/>
                <a:gd name="T15" fmla="*/ 0 h 30"/>
                <a:gd name="T16" fmla="*/ 38 w 49"/>
                <a:gd name="T17" fmla="*/ 5 h 30"/>
                <a:gd name="T18" fmla="*/ 11 w 49"/>
                <a:gd name="T19" fmla="*/ 1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0"/>
                <a:gd name="T32" fmla="*/ 49 w 4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0">
                  <a:moveTo>
                    <a:pt x="11" y="17"/>
                  </a:moveTo>
                  <a:lnTo>
                    <a:pt x="5" y="23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4" y="23"/>
                  </a:lnTo>
                  <a:lnTo>
                    <a:pt x="43" y="7"/>
                  </a:lnTo>
                  <a:lnTo>
                    <a:pt x="49" y="0"/>
                  </a:lnTo>
                  <a:lnTo>
                    <a:pt x="38" y="5"/>
                  </a:lnTo>
                  <a:lnTo>
                    <a:pt x="11" y="1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8" name="Freeform 1691"/>
            <p:cNvSpPr>
              <a:spLocks/>
            </p:cNvSpPr>
            <p:nvPr/>
          </p:nvSpPr>
          <p:spPr bwMode="auto">
            <a:xfrm>
              <a:off x="4764" y="1063"/>
              <a:ext cx="46" cy="14"/>
            </a:xfrm>
            <a:custGeom>
              <a:avLst/>
              <a:gdLst>
                <a:gd name="T0" fmla="*/ 23 w 46"/>
                <a:gd name="T1" fmla="*/ 14 h 14"/>
                <a:gd name="T2" fmla="*/ 8 w 46"/>
                <a:gd name="T3" fmla="*/ 13 h 14"/>
                <a:gd name="T4" fmla="*/ 0 w 46"/>
                <a:gd name="T5" fmla="*/ 8 h 14"/>
                <a:gd name="T6" fmla="*/ 0 w 46"/>
                <a:gd name="T7" fmla="*/ 7 h 14"/>
                <a:gd name="T8" fmla="*/ 3 w 46"/>
                <a:gd name="T9" fmla="*/ 5 h 14"/>
                <a:gd name="T10" fmla="*/ 23 w 46"/>
                <a:gd name="T11" fmla="*/ 0 h 14"/>
                <a:gd name="T12" fmla="*/ 37 w 46"/>
                <a:gd name="T13" fmla="*/ 3 h 14"/>
                <a:gd name="T14" fmla="*/ 46 w 46"/>
                <a:gd name="T15" fmla="*/ 7 h 14"/>
                <a:gd name="T16" fmla="*/ 46 w 46"/>
                <a:gd name="T17" fmla="*/ 8 h 14"/>
                <a:gd name="T18" fmla="*/ 43 w 46"/>
                <a:gd name="T19" fmla="*/ 11 h 14"/>
                <a:gd name="T20" fmla="*/ 23 w 46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4"/>
                <a:gd name="T35" fmla="*/ 46 w 46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4">
                  <a:moveTo>
                    <a:pt x="23" y="14"/>
                  </a:moveTo>
                  <a:lnTo>
                    <a:pt x="8" y="13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23" y="0"/>
                  </a:lnTo>
                  <a:lnTo>
                    <a:pt x="37" y="3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3" y="11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09" name="Freeform 1692"/>
            <p:cNvSpPr>
              <a:spLocks/>
            </p:cNvSpPr>
            <p:nvPr/>
          </p:nvSpPr>
          <p:spPr bwMode="auto">
            <a:xfrm>
              <a:off x="4764" y="1063"/>
              <a:ext cx="46" cy="14"/>
            </a:xfrm>
            <a:custGeom>
              <a:avLst/>
              <a:gdLst>
                <a:gd name="T0" fmla="*/ 23 w 46"/>
                <a:gd name="T1" fmla="*/ 14 h 14"/>
                <a:gd name="T2" fmla="*/ 8 w 46"/>
                <a:gd name="T3" fmla="*/ 13 h 14"/>
                <a:gd name="T4" fmla="*/ 0 w 46"/>
                <a:gd name="T5" fmla="*/ 8 h 14"/>
                <a:gd name="T6" fmla="*/ 0 w 46"/>
                <a:gd name="T7" fmla="*/ 7 h 14"/>
                <a:gd name="T8" fmla="*/ 3 w 46"/>
                <a:gd name="T9" fmla="*/ 5 h 14"/>
                <a:gd name="T10" fmla="*/ 23 w 46"/>
                <a:gd name="T11" fmla="*/ 0 h 14"/>
                <a:gd name="T12" fmla="*/ 37 w 46"/>
                <a:gd name="T13" fmla="*/ 3 h 14"/>
                <a:gd name="T14" fmla="*/ 46 w 46"/>
                <a:gd name="T15" fmla="*/ 7 h 14"/>
                <a:gd name="T16" fmla="*/ 46 w 46"/>
                <a:gd name="T17" fmla="*/ 8 h 14"/>
                <a:gd name="T18" fmla="*/ 43 w 46"/>
                <a:gd name="T19" fmla="*/ 11 h 14"/>
                <a:gd name="T20" fmla="*/ 23 w 46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4"/>
                <a:gd name="T35" fmla="*/ 46 w 46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4">
                  <a:moveTo>
                    <a:pt x="23" y="14"/>
                  </a:moveTo>
                  <a:lnTo>
                    <a:pt x="8" y="13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23" y="0"/>
                  </a:lnTo>
                  <a:lnTo>
                    <a:pt x="37" y="3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3" y="11"/>
                  </a:lnTo>
                  <a:lnTo>
                    <a:pt x="23" y="1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0" name="Freeform 1693"/>
            <p:cNvSpPr>
              <a:spLocks/>
            </p:cNvSpPr>
            <p:nvPr/>
          </p:nvSpPr>
          <p:spPr bwMode="auto">
            <a:xfrm>
              <a:off x="4843" y="1030"/>
              <a:ext cx="21" cy="35"/>
            </a:xfrm>
            <a:custGeom>
              <a:avLst/>
              <a:gdLst>
                <a:gd name="T0" fmla="*/ 3 w 21"/>
                <a:gd name="T1" fmla="*/ 12 h 35"/>
                <a:gd name="T2" fmla="*/ 7 w 21"/>
                <a:gd name="T3" fmla="*/ 3 h 35"/>
                <a:gd name="T4" fmla="*/ 11 w 21"/>
                <a:gd name="T5" fmla="*/ 0 h 35"/>
                <a:gd name="T6" fmla="*/ 21 w 21"/>
                <a:gd name="T7" fmla="*/ 9 h 35"/>
                <a:gd name="T8" fmla="*/ 7 w 21"/>
                <a:gd name="T9" fmla="*/ 30 h 35"/>
                <a:gd name="T10" fmla="*/ 4 w 21"/>
                <a:gd name="T11" fmla="*/ 35 h 35"/>
                <a:gd name="T12" fmla="*/ 1 w 21"/>
                <a:gd name="T13" fmla="*/ 35 h 35"/>
                <a:gd name="T14" fmla="*/ 0 w 21"/>
                <a:gd name="T15" fmla="*/ 27 h 35"/>
                <a:gd name="T16" fmla="*/ 3 w 21"/>
                <a:gd name="T17" fmla="*/ 12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35"/>
                <a:gd name="T29" fmla="*/ 21 w 21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35">
                  <a:moveTo>
                    <a:pt x="3" y="12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21" y="9"/>
                  </a:lnTo>
                  <a:lnTo>
                    <a:pt x="7" y="30"/>
                  </a:lnTo>
                  <a:lnTo>
                    <a:pt x="4" y="35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1" name="Freeform 1694"/>
            <p:cNvSpPr>
              <a:spLocks/>
            </p:cNvSpPr>
            <p:nvPr/>
          </p:nvSpPr>
          <p:spPr bwMode="auto">
            <a:xfrm>
              <a:off x="4843" y="1030"/>
              <a:ext cx="21" cy="35"/>
            </a:xfrm>
            <a:custGeom>
              <a:avLst/>
              <a:gdLst>
                <a:gd name="T0" fmla="*/ 3 w 21"/>
                <a:gd name="T1" fmla="*/ 12 h 35"/>
                <a:gd name="T2" fmla="*/ 7 w 21"/>
                <a:gd name="T3" fmla="*/ 3 h 35"/>
                <a:gd name="T4" fmla="*/ 11 w 21"/>
                <a:gd name="T5" fmla="*/ 0 h 35"/>
                <a:gd name="T6" fmla="*/ 21 w 21"/>
                <a:gd name="T7" fmla="*/ 9 h 35"/>
                <a:gd name="T8" fmla="*/ 7 w 21"/>
                <a:gd name="T9" fmla="*/ 30 h 35"/>
                <a:gd name="T10" fmla="*/ 4 w 21"/>
                <a:gd name="T11" fmla="*/ 35 h 35"/>
                <a:gd name="T12" fmla="*/ 1 w 21"/>
                <a:gd name="T13" fmla="*/ 35 h 35"/>
                <a:gd name="T14" fmla="*/ 0 w 21"/>
                <a:gd name="T15" fmla="*/ 27 h 35"/>
                <a:gd name="T16" fmla="*/ 3 w 21"/>
                <a:gd name="T17" fmla="*/ 12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35"/>
                <a:gd name="T29" fmla="*/ 21 w 21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35">
                  <a:moveTo>
                    <a:pt x="3" y="12"/>
                  </a:moveTo>
                  <a:lnTo>
                    <a:pt x="7" y="3"/>
                  </a:lnTo>
                  <a:lnTo>
                    <a:pt x="11" y="0"/>
                  </a:lnTo>
                  <a:lnTo>
                    <a:pt x="21" y="9"/>
                  </a:lnTo>
                  <a:lnTo>
                    <a:pt x="7" y="30"/>
                  </a:lnTo>
                  <a:lnTo>
                    <a:pt x="4" y="35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2" name="Freeform 1695"/>
            <p:cNvSpPr>
              <a:spLocks/>
            </p:cNvSpPr>
            <p:nvPr/>
          </p:nvSpPr>
          <p:spPr bwMode="auto">
            <a:xfrm>
              <a:off x="4272" y="1819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19 w 22"/>
                <a:gd name="T3" fmla="*/ 4 h 24"/>
                <a:gd name="T4" fmla="*/ 22 w 22"/>
                <a:gd name="T5" fmla="*/ 12 h 24"/>
                <a:gd name="T6" fmla="*/ 19 w 22"/>
                <a:gd name="T7" fmla="*/ 21 h 24"/>
                <a:gd name="T8" fmla="*/ 12 w 22"/>
                <a:gd name="T9" fmla="*/ 24 h 24"/>
                <a:gd name="T10" fmla="*/ 5 w 22"/>
                <a:gd name="T11" fmla="*/ 21 h 24"/>
                <a:gd name="T12" fmla="*/ 0 w 22"/>
                <a:gd name="T13" fmla="*/ 12 h 24"/>
                <a:gd name="T14" fmla="*/ 5 w 22"/>
                <a:gd name="T15" fmla="*/ 4 h 24"/>
                <a:gd name="T16" fmla="*/ 12 w 2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12" y="0"/>
                  </a:moveTo>
                  <a:lnTo>
                    <a:pt x="19" y="4"/>
                  </a:lnTo>
                  <a:lnTo>
                    <a:pt x="22" y="12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5" y="21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3" name="Freeform 1696"/>
            <p:cNvSpPr>
              <a:spLocks/>
            </p:cNvSpPr>
            <p:nvPr/>
          </p:nvSpPr>
          <p:spPr bwMode="auto">
            <a:xfrm>
              <a:off x="4272" y="1819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19 w 22"/>
                <a:gd name="T3" fmla="*/ 4 h 24"/>
                <a:gd name="T4" fmla="*/ 22 w 22"/>
                <a:gd name="T5" fmla="*/ 12 h 24"/>
                <a:gd name="T6" fmla="*/ 19 w 22"/>
                <a:gd name="T7" fmla="*/ 21 h 24"/>
                <a:gd name="T8" fmla="*/ 12 w 22"/>
                <a:gd name="T9" fmla="*/ 24 h 24"/>
                <a:gd name="T10" fmla="*/ 5 w 22"/>
                <a:gd name="T11" fmla="*/ 21 h 24"/>
                <a:gd name="T12" fmla="*/ 0 w 22"/>
                <a:gd name="T13" fmla="*/ 12 h 24"/>
                <a:gd name="T14" fmla="*/ 5 w 22"/>
                <a:gd name="T15" fmla="*/ 4 h 24"/>
                <a:gd name="T16" fmla="*/ 12 w 2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12" y="0"/>
                  </a:moveTo>
                  <a:lnTo>
                    <a:pt x="19" y="4"/>
                  </a:lnTo>
                  <a:lnTo>
                    <a:pt x="22" y="12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5" y="21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4" name="Freeform 1697"/>
            <p:cNvSpPr>
              <a:spLocks/>
            </p:cNvSpPr>
            <p:nvPr/>
          </p:nvSpPr>
          <p:spPr bwMode="auto">
            <a:xfrm>
              <a:off x="4912" y="2363"/>
              <a:ext cx="289" cy="238"/>
            </a:xfrm>
            <a:custGeom>
              <a:avLst/>
              <a:gdLst>
                <a:gd name="T0" fmla="*/ 289 w 289"/>
                <a:gd name="T1" fmla="*/ 57 h 238"/>
                <a:gd name="T2" fmla="*/ 289 w 289"/>
                <a:gd name="T3" fmla="*/ 74 h 238"/>
                <a:gd name="T4" fmla="*/ 282 w 289"/>
                <a:gd name="T5" fmla="*/ 88 h 238"/>
                <a:gd name="T6" fmla="*/ 274 w 289"/>
                <a:gd name="T7" fmla="*/ 101 h 238"/>
                <a:gd name="T8" fmla="*/ 269 w 289"/>
                <a:gd name="T9" fmla="*/ 118 h 238"/>
                <a:gd name="T10" fmla="*/ 266 w 289"/>
                <a:gd name="T11" fmla="*/ 123 h 238"/>
                <a:gd name="T12" fmla="*/ 262 w 289"/>
                <a:gd name="T13" fmla="*/ 125 h 238"/>
                <a:gd name="T14" fmla="*/ 254 w 289"/>
                <a:gd name="T15" fmla="*/ 128 h 238"/>
                <a:gd name="T16" fmla="*/ 246 w 289"/>
                <a:gd name="T17" fmla="*/ 135 h 238"/>
                <a:gd name="T18" fmla="*/ 246 w 289"/>
                <a:gd name="T19" fmla="*/ 154 h 238"/>
                <a:gd name="T20" fmla="*/ 254 w 289"/>
                <a:gd name="T21" fmla="*/ 172 h 238"/>
                <a:gd name="T22" fmla="*/ 251 w 289"/>
                <a:gd name="T23" fmla="*/ 178 h 238"/>
                <a:gd name="T24" fmla="*/ 245 w 289"/>
                <a:gd name="T25" fmla="*/ 186 h 238"/>
                <a:gd name="T26" fmla="*/ 237 w 289"/>
                <a:gd name="T27" fmla="*/ 188 h 238"/>
                <a:gd name="T28" fmla="*/ 231 w 289"/>
                <a:gd name="T29" fmla="*/ 183 h 238"/>
                <a:gd name="T30" fmla="*/ 226 w 289"/>
                <a:gd name="T31" fmla="*/ 178 h 238"/>
                <a:gd name="T32" fmla="*/ 215 w 289"/>
                <a:gd name="T33" fmla="*/ 188 h 238"/>
                <a:gd name="T34" fmla="*/ 211 w 289"/>
                <a:gd name="T35" fmla="*/ 198 h 238"/>
                <a:gd name="T36" fmla="*/ 200 w 289"/>
                <a:gd name="T37" fmla="*/ 208 h 238"/>
                <a:gd name="T38" fmla="*/ 194 w 289"/>
                <a:gd name="T39" fmla="*/ 220 h 238"/>
                <a:gd name="T40" fmla="*/ 186 w 289"/>
                <a:gd name="T41" fmla="*/ 231 h 238"/>
                <a:gd name="T42" fmla="*/ 177 w 289"/>
                <a:gd name="T43" fmla="*/ 238 h 238"/>
                <a:gd name="T44" fmla="*/ 169 w 289"/>
                <a:gd name="T45" fmla="*/ 223 h 238"/>
                <a:gd name="T46" fmla="*/ 163 w 289"/>
                <a:gd name="T47" fmla="*/ 215 h 238"/>
                <a:gd name="T48" fmla="*/ 157 w 289"/>
                <a:gd name="T49" fmla="*/ 211 h 238"/>
                <a:gd name="T50" fmla="*/ 82 w 289"/>
                <a:gd name="T51" fmla="*/ 234 h 238"/>
                <a:gd name="T52" fmla="*/ 80 w 289"/>
                <a:gd name="T53" fmla="*/ 231 h 238"/>
                <a:gd name="T54" fmla="*/ 78 w 289"/>
                <a:gd name="T55" fmla="*/ 220 h 238"/>
                <a:gd name="T56" fmla="*/ 77 w 289"/>
                <a:gd name="T57" fmla="*/ 197 h 238"/>
                <a:gd name="T58" fmla="*/ 86 w 289"/>
                <a:gd name="T59" fmla="*/ 171 h 238"/>
                <a:gd name="T60" fmla="*/ 86 w 289"/>
                <a:gd name="T61" fmla="*/ 151 h 238"/>
                <a:gd name="T62" fmla="*/ 83 w 289"/>
                <a:gd name="T63" fmla="*/ 141 h 238"/>
                <a:gd name="T64" fmla="*/ 78 w 289"/>
                <a:gd name="T65" fmla="*/ 134 h 238"/>
                <a:gd name="T66" fmla="*/ 63 w 289"/>
                <a:gd name="T67" fmla="*/ 134 h 238"/>
                <a:gd name="T68" fmla="*/ 49 w 289"/>
                <a:gd name="T69" fmla="*/ 137 h 238"/>
                <a:gd name="T70" fmla="*/ 35 w 289"/>
                <a:gd name="T71" fmla="*/ 134 h 238"/>
                <a:gd name="T72" fmla="*/ 29 w 289"/>
                <a:gd name="T73" fmla="*/ 131 h 238"/>
                <a:gd name="T74" fmla="*/ 25 w 289"/>
                <a:gd name="T75" fmla="*/ 121 h 238"/>
                <a:gd name="T76" fmla="*/ 15 w 289"/>
                <a:gd name="T77" fmla="*/ 78 h 238"/>
                <a:gd name="T78" fmla="*/ 9 w 289"/>
                <a:gd name="T79" fmla="*/ 55 h 238"/>
                <a:gd name="T80" fmla="*/ 0 w 289"/>
                <a:gd name="T81" fmla="*/ 40 h 238"/>
                <a:gd name="T82" fmla="*/ 18 w 289"/>
                <a:gd name="T83" fmla="*/ 34 h 238"/>
                <a:gd name="T84" fmla="*/ 28 w 289"/>
                <a:gd name="T85" fmla="*/ 28 h 238"/>
                <a:gd name="T86" fmla="*/ 37 w 289"/>
                <a:gd name="T87" fmla="*/ 18 h 238"/>
                <a:gd name="T88" fmla="*/ 55 w 289"/>
                <a:gd name="T89" fmla="*/ 9 h 238"/>
                <a:gd name="T90" fmla="*/ 75 w 289"/>
                <a:gd name="T91" fmla="*/ 8 h 238"/>
                <a:gd name="T92" fmla="*/ 97 w 289"/>
                <a:gd name="T93" fmla="*/ 9 h 238"/>
                <a:gd name="T94" fmla="*/ 117 w 289"/>
                <a:gd name="T95" fmla="*/ 12 h 238"/>
                <a:gd name="T96" fmla="*/ 131 w 289"/>
                <a:gd name="T97" fmla="*/ 11 h 238"/>
                <a:gd name="T98" fmla="*/ 140 w 289"/>
                <a:gd name="T99" fmla="*/ 11 h 238"/>
                <a:gd name="T100" fmla="*/ 148 w 289"/>
                <a:gd name="T101" fmla="*/ 12 h 238"/>
                <a:gd name="T102" fmla="*/ 154 w 289"/>
                <a:gd name="T103" fmla="*/ 12 h 238"/>
                <a:gd name="T104" fmla="*/ 162 w 289"/>
                <a:gd name="T105" fmla="*/ 9 h 238"/>
                <a:gd name="T106" fmla="*/ 172 w 289"/>
                <a:gd name="T107" fmla="*/ 0 h 238"/>
                <a:gd name="T108" fmla="*/ 186 w 289"/>
                <a:gd name="T109" fmla="*/ 3 h 238"/>
                <a:gd name="T110" fmla="*/ 200 w 289"/>
                <a:gd name="T111" fmla="*/ 8 h 238"/>
                <a:gd name="T112" fmla="*/ 218 w 289"/>
                <a:gd name="T113" fmla="*/ 6 h 238"/>
                <a:gd name="T114" fmla="*/ 234 w 289"/>
                <a:gd name="T115" fmla="*/ 18 h 238"/>
                <a:gd name="T116" fmla="*/ 246 w 289"/>
                <a:gd name="T117" fmla="*/ 34 h 238"/>
                <a:gd name="T118" fmla="*/ 266 w 289"/>
                <a:gd name="T119" fmla="*/ 49 h 238"/>
                <a:gd name="T120" fmla="*/ 278 w 289"/>
                <a:gd name="T121" fmla="*/ 55 h 238"/>
                <a:gd name="T122" fmla="*/ 289 w 289"/>
                <a:gd name="T123" fmla="*/ 57 h 2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"/>
                <a:gd name="T187" fmla="*/ 0 h 238"/>
                <a:gd name="T188" fmla="*/ 289 w 289"/>
                <a:gd name="T189" fmla="*/ 238 h 2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" h="238">
                  <a:moveTo>
                    <a:pt x="289" y="57"/>
                  </a:moveTo>
                  <a:lnTo>
                    <a:pt x="289" y="74"/>
                  </a:lnTo>
                  <a:lnTo>
                    <a:pt x="282" y="88"/>
                  </a:lnTo>
                  <a:lnTo>
                    <a:pt x="274" y="101"/>
                  </a:lnTo>
                  <a:lnTo>
                    <a:pt x="269" y="118"/>
                  </a:lnTo>
                  <a:lnTo>
                    <a:pt x="266" y="123"/>
                  </a:lnTo>
                  <a:lnTo>
                    <a:pt x="262" y="125"/>
                  </a:lnTo>
                  <a:lnTo>
                    <a:pt x="254" y="128"/>
                  </a:lnTo>
                  <a:lnTo>
                    <a:pt x="246" y="135"/>
                  </a:lnTo>
                  <a:lnTo>
                    <a:pt x="246" y="154"/>
                  </a:lnTo>
                  <a:lnTo>
                    <a:pt x="254" y="172"/>
                  </a:lnTo>
                  <a:lnTo>
                    <a:pt x="251" y="178"/>
                  </a:lnTo>
                  <a:lnTo>
                    <a:pt x="245" y="186"/>
                  </a:lnTo>
                  <a:lnTo>
                    <a:pt x="237" y="188"/>
                  </a:lnTo>
                  <a:lnTo>
                    <a:pt x="231" y="183"/>
                  </a:lnTo>
                  <a:lnTo>
                    <a:pt x="226" y="178"/>
                  </a:lnTo>
                  <a:lnTo>
                    <a:pt x="215" y="188"/>
                  </a:lnTo>
                  <a:lnTo>
                    <a:pt x="211" y="198"/>
                  </a:lnTo>
                  <a:lnTo>
                    <a:pt x="200" y="208"/>
                  </a:lnTo>
                  <a:lnTo>
                    <a:pt x="194" y="220"/>
                  </a:lnTo>
                  <a:lnTo>
                    <a:pt x="186" y="231"/>
                  </a:lnTo>
                  <a:lnTo>
                    <a:pt x="177" y="238"/>
                  </a:lnTo>
                  <a:lnTo>
                    <a:pt x="169" y="223"/>
                  </a:lnTo>
                  <a:lnTo>
                    <a:pt x="163" y="215"/>
                  </a:lnTo>
                  <a:lnTo>
                    <a:pt x="157" y="211"/>
                  </a:lnTo>
                  <a:lnTo>
                    <a:pt x="82" y="234"/>
                  </a:lnTo>
                  <a:lnTo>
                    <a:pt x="80" y="231"/>
                  </a:lnTo>
                  <a:lnTo>
                    <a:pt x="78" y="220"/>
                  </a:lnTo>
                  <a:lnTo>
                    <a:pt x="77" y="197"/>
                  </a:lnTo>
                  <a:lnTo>
                    <a:pt x="86" y="171"/>
                  </a:lnTo>
                  <a:lnTo>
                    <a:pt x="86" y="151"/>
                  </a:lnTo>
                  <a:lnTo>
                    <a:pt x="83" y="141"/>
                  </a:lnTo>
                  <a:lnTo>
                    <a:pt x="78" y="134"/>
                  </a:lnTo>
                  <a:lnTo>
                    <a:pt x="63" y="134"/>
                  </a:lnTo>
                  <a:lnTo>
                    <a:pt x="49" y="137"/>
                  </a:lnTo>
                  <a:lnTo>
                    <a:pt x="35" y="134"/>
                  </a:lnTo>
                  <a:lnTo>
                    <a:pt x="29" y="131"/>
                  </a:lnTo>
                  <a:lnTo>
                    <a:pt x="25" y="121"/>
                  </a:lnTo>
                  <a:lnTo>
                    <a:pt x="15" y="78"/>
                  </a:lnTo>
                  <a:lnTo>
                    <a:pt x="9" y="55"/>
                  </a:lnTo>
                  <a:lnTo>
                    <a:pt x="0" y="40"/>
                  </a:lnTo>
                  <a:lnTo>
                    <a:pt x="18" y="34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55" y="9"/>
                  </a:lnTo>
                  <a:lnTo>
                    <a:pt x="75" y="8"/>
                  </a:lnTo>
                  <a:lnTo>
                    <a:pt x="97" y="9"/>
                  </a:lnTo>
                  <a:lnTo>
                    <a:pt x="117" y="12"/>
                  </a:lnTo>
                  <a:lnTo>
                    <a:pt x="131" y="11"/>
                  </a:lnTo>
                  <a:lnTo>
                    <a:pt x="140" y="11"/>
                  </a:lnTo>
                  <a:lnTo>
                    <a:pt x="148" y="12"/>
                  </a:lnTo>
                  <a:lnTo>
                    <a:pt x="154" y="12"/>
                  </a:lnTo>
                  <a:lnTo>
                    <a:pt x="162" y="9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200" y="8"/>
                  </a:lnTo>
                  <a:lnTo>
                    <a:pt x="218" y="6"/>
                  </a:lnTo>
                  <a:lnTo>
                    <a:pt x="234" y="18"/>
                  </a:lnTo>
                  <a:lnTo>
                    <a:pt x="246" y="34"/>
                  </a:lnTo>
                  <a:lnTo>
                    <a:pt x="266" y="49"/>
                  </a:lnTo>
                  <a:lnTo>
                    <a:pt x="278" y="55"/>
                  </a:lnTo>
                  <a:lnTo>
                    <a:pt x="289" y="5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5" name="Freeform 1698"/>
            <p:cNvSpPr>
              <a:spLocks/>
            </p:cNvSpPr>
            <p:nvPr/>
          </p:nvSpPr>
          <p:spPr bwMode="auto">
            <a:xfrm>
              <a:off x="4912" y="2363"/>
              <a:ext cx="289" cy="238"/>
            </a:xfrm>
            <a:custGeom>
              <a:avLst/>
              <a:gdLst>
                <a:gd name="T0" fmla="*/ 289 w 289"/>
                <a:gd name="T1" fmla="*/ 57 h 238"/>
                <a:gd name="T2" fmla="*/ 289 w 289"/>
                <a:gd name="T3" fmla="*/ 74 h 238"/>
                <a:gd name="T4" fmla="*/ 282 w 289"/>
                <a:gd name="T5" fmla="*/ 88 h 238"/>
                <a:gd name="T6" fmla="*/ 274 w 289"/>
                <a:gd name="T7" fmla="*/ 101 h 238"/>
                <a:gd name="T8" fmla="*/ 269 w 289"/>
                <a:gd name="T9" fmla="*/ 118 h 238"/>
                <a:gd name="T10" fmla="*/ 266 w 289"/>
                <a:gd name="T11" fmla="*/ 123 h 238"/>
                <a:gd name="T12" fmla="*/ 262 w 289"/>
                <a:gd name="T13" fmla="*/ 125 h 238"/>
                <a:gd name="T14" fmla="*/ 254 w 289"/>
                <a:gd name="T15" fmla="*/ 128 h 238"/>
                <a:gd name="T16" fmla="*/ 246 w 289"/>
                <a:gd name="T17" fmla="*/ 135 h 238"/>
                <a:gd name="T18" fmla="*/ 246 w 289"/>
                <a:gd name="T19" fmla="*/ 154 h 238"/>
                <a:gd name="T20" fmla="*/ 254 w 289"/>
                <a:gd name="T21" fmla="*/ 172 h 238"/>
                <a:gd name="T22" fmla="*/ 251 w 289"/>
                <a:gd name="T23" fmla="*/ 178 h 238"/>
                <a:gd name="T24" fmla="*/ 245 w 289"/>
                <a:gd name="T25" fmla="*/ 186 h 238"/>
                <a:gd name="T26" fmla="*/ 237 w 289"/>
                <a:gd name="T27" fmla="*/ 188 h 238"/>
                <a:gd name="T28" fmla="*/ 231 w 289"/>
                <a:gd name="T29" fmla="*/ 183 h 238"/>
                <a:gd name="T30" fmla="*/ 226 w 289"/>
                <a:gd name="T31" fmla="*/ 178 h 238"/>
                <a:gd name="T32" fmla="*/ 215 w 289"/>
                <a:gd name="T33" fmla="*/ 188 h 238"/>
                <a:gd name="T34" fmla="*/ 211 w 289"/>
                <a:gd name="T35" fmla="*/ 198 h 238"/>
                <a:gd name="T36" fmla="*/ 200 w 289"/>
                <a:gd name="T37" fmla="*/ 208 h 238"/>
                <a:gd name="T38" fmla="*/ 194 w 289"/>
                <a:gd name="T39" fmla="*/ 220 h 238"/>
                <a:gd name="T40" fmla="*/ 186 w 289"/>
                <a:gd name="T41" fmla="*/ 231 h 238"/>
                <a:gd name="T42" fmla="*/ 177 w 289"/>
                <a:gd name="T43" fmla="*/ 238 h 238"/>
                <a:gd name="T44" fmla="*/ 169 w 289"/>
                <a:gd name="T45" fmla="*/ 223 h 238"/>
                <a:gd name="T46" fmla="*/ 163 w 289"/>
                <a:gd name="T47" fmla="*/ 215 h 238"/>
                <a:gd name="T48" fmla="*/ 157 w 289"/>
                <a:gd name="T49" fmla="*/ 211 h 238"/>
                <a:gd name="T50" fmla="*/ 82 w 289"/>
                <a:gd name="T51" fmla="*/ 234 h 238"/>
                <a:gd name="T52" fmla="*/ 80 w 289"/>
                <a:gd name="T53" fmla="*/ 231 h 238"/>
                <a:gd name="T54" fmla="*/ 78 w 289"/>
                <a:gd name="T55" fmla="*/ 220 h 238"/>
                <a:gd name="T56" fmla="*/ 77 w 289"/>
                <a:gd name="T57" fmla="*/ 197 h 238"/>
                <a:gd name="T58" fmla="*/ 86 w 289"/>
                <a:gd name="T59" fmla="*/ 171 h 238"/>
                <a:gd name="T60" fmla="*/ 86 w 289"/>
                <a:gd name="T61" fmla="*/ 151 h 238"/>
                <a:gd name="T62" fmla="*/ 83 w 289"/>
                <a:gd name="T63" fmla="*/ 141 h 238"/>
                <a:gd name="T64" fmla="*/ 78 w 289"/>
                <a:gd name="T65" fmla="*/ 134 h 238"/>
                <a:gd name="T66" fmla="*/ 63 w 289"/>
                <a:gd name="T67" fmla="*/ 134 h 238"/>
                <a:gd name="T68" fmla="*/ 49 w 289"/>
                <a:gd name="T69" fmla="*/ 137 h 238"/>
                <a:gd name="T70" fmla="*/ 35 w 289"/>
                <a:gd name="T71" fmla="*/ 134 h 238"/>
                <a:gd name="T72" fmla="*/ 29 w 289"/>
                <a:gd name="T73" fmla="*/ 131 h 238"/>
                <a:gd name="T74" fmla="*/ 25 w 289"/>
                <a:gd name="T75" fmla="*/ 121 h 238"/>
                <a:gd name="T76" fmla="*/ 15 w 289"/>
                <a:gd name="T77" fmla="*/ 78 h 238"/>
                <a:gd name="T78" fmla="*/ 9 w 289"/>
                <a:gd name="T79" fmla="*/ 55 h 238"/>
                <a:gd name="T80" fmla="*/ 0 w 289"/>
                <a:gd name="T81" fmla="*/ 40 h 238"/>
                <a:gd name="T82" fmla="*/ 18 w 289"/>
                <a:gd name="T83" fmla="*/ 34 h 238"/>
                <a:gd name="T84" fmla="*/ 28 w 289"/>
                <a:gd name="T85" fmla="*/ 28 h 238"/>
                <a:gd name="T86" fmla="*/ 37 w 289"/>
                <a:gd name="T87" fmla="*/ 18 h 238"/>
                <a:gd name="T88" fmla="*/ 55 w 289"/>
                <a:gd name="T89" fmla="*/ 9 h 238"/>
                <a:gd name="T90" fmla="*/ 75 w 289"/>
                <a:gd name="T91" fmla="*/ 8 h 238"/>
                <a:gd name="T92" fmla="*/ 97 w 289"/>
                <a:gd name="T93" fmla="*/ 9 h 238"/>
                <a:gd name="T94" fmla="*/ 117 w 289"/>
                <a:gd name="T95" fmla="*/ 12 h 238"/>
                <a:gd name="T96" fmla="*/ 131 w 289"/>
                <a:gd name="T97" fmla="*/ 11 h 238"/>
                <a:gd name="T98" fmla="*/ 140 w 289"/>
                <a:gd name="T99" fmla="*/ 11 h 238"/>
                <a:gd name="T100" fmla="*/ 148 w 289"/>
                <a:gd name="T101" fmla="*/ 12 h 238"/>
                <a:gd name="T102" fmla="*/ 154 w 289"/>
                <a:gd name="T103" fmla="*/ 12 h 238"/>
                <a:gd name="T104" fmla="*/ 162 w 289"/>
                <a:gd name="T105" fmla="*/ 9 h 238"/>
                <a:gd name="T106" fmla="*/ 172 w 289"/>
                <a:gd name="T107" fmla="*/ 0 h 238"/>
                <a:gd name="T108" fmla="*/ 186 w 289"/>
                <a:gd name="T109" fmla="*/ 3 h 238"/>
                <a:gd name="T110" fmla="*/ 200 w 289"/>
                <a:gd name="T111" fmla="*/ 8 h 238"/>
                <a:gd name="T112" fmla="*/ 218 w 289"/>
                <a:gd name="T113" fmla="*/ 6 h 238"/>
                <a:gd name="T114" fmla="*/ 234 w 289"/>
                <a:gd name="T115" fmla="*/ 18 h 238"/>
                <a:gd name="T116" fmla="*/ 246 w 289"/>
                <a:gd name="T117" fmla="*/ 34 h 238"/>
                <a:gd name="T118" fmla="*/ 266 w 289"/>
                <a:gd name="T119" fmla="*/ 49 h 238"/>
                <a:gd name="T120" fmla="*/ 278 w 289"/>
                <a:gd name="T121" fmla="*/ 55 h 238"/>
                <a:gd name="T122" fmla="*/ 289 w 289"/>
                <a:gd name="T123" fmla="*/ 57 h 2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"/>
                <a:gd name="T187" fmla="*/ 0 h 238"/>
                <a:gd name="T188" fmla="*/ 289 w 289"/>
                <a:gd name="T189" fmla="*/ 238 h 2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" h="238">
                  <a:moveTo>
                    <a:pt x="289" y="57"/>
                  </a:moveTo>
                  <a:lnTo>
                    <a:pt x="289" y="74"/>
                  </a:lnTo>
                  <a:lnTo>
                    <a:pt x="282" y="88"/>
                  </a:lnTo>
                  <a:lnTo>
                    <a:pt x="274" y="101"/>
                  </a:lnTo>
                  <a:lnTo>
                    <a:pt x="269" y="118"/>
                  </a:lnTo>
                  <a:lnTo>
                    <a:pt x="266" y="123"/>
                  </a:lnTo>
                  <a:lnTo>
                    <a:pt x="262" y="125"/>
                  </a:lnTo>
                  <a:lnTo>
                    <a:pt x="254" y="128"/>
                  </a:lnTo>
                  <a:lnTo>
                    <a:pt x="246" y="135"/>
                  </a:lnTo>
                  <a:lnTo>
                    <a:pt x="246" y="154"/>
                  </a:lnTo>
                  <a:lnTo>
                    <a:pt x="254" y="172"/>
                  </a:lnTo>
                  <a:lnTo>
                    <a:pt x="251" y="178"/>
                  </a:lnTo>
                  <a:lnTo>
                    <a:pt x="245" y="186"/>
                  </a:lnTo>
                  <a:lnTo>
                    <a:pt x="237" y="188"/>
                  </a:lnTo>
                  <a:lnTo>
                    <a:pt x="231" y="183"/>
                  </a:lnTo>
                  <a:lnTo>
                    <a:pt x="226" y="178"/>
                  </a:lnTo>
                  <a:lnTo>
                    <a:pt x="215" y="188"/>
                  </a:lnTo>
                  <a:lnTo>
                    <a:pt x="211" y="198"/>
                  </a:lnTo>
                  <a:lnTo>
                    <a:pt x="200" y="208"/>
                  </a:lnTo>
                  <a:lnTo>
                    <a:pt x="194" y="220"/>
                  </a:lnTo>
                  <a:lnTo>
                    <a:pt x="186" y="231"/>
                  </a:lnTo>
                  <a:lnTo>
                    <a:pt x="177" y="238"/>
                  </a:lnTo>
                  <a:lnTo>
                    <a:pt x="169" y="223"/>
                  </a:lnTo>
                  <a:lnTo>
                    <a:pt x="163" y="215"/>
                  </a:lnTo>
                  <a:lnTo>
                    <a:pt x="157" y="211"/>
                  </a:lnTo>
                  <a:lnTo>
                    <a:pt x="82" y="234"/>
                  </a:lnTo>
                  <a:lnTo>
                    <a:pt x="80" y="231"/>
                  </a:lnTo>
                  <a:lnTo>
                    <a:pt x="78" y="220"/>
                  </a:lnTo>
                  <a:lnTo>
                    <a:pt x="77" y="197"/>
                  </a:lnTo>
                  <a:lnTo>
                    <a:pt x="86" y="171"/>
                  </a:lnTo>
                  <a:lnTo>
                    <a:pt x="86" y="151"/>
                  </a:lnTo>
                  <a:lnTo>
                    <a:pt x="83" y="141"/>
                  </a:lnTo>
                  <a:lnTo>
                    <a:pt x="78" y="134"/>
                  </a:lnTo>
                  <a:lnTo>
                    <a:pt x="63" y="134"/>
                  </a:lnTo>
                  <a:lnTo>
                    <a:pt x="49" y="137"/>
                  </a:lnTo>
                  <a:lnTo>
                    <a:pt x="35" y="134"/>
                  </a:lnTo>
                  <a:lnTo>
                    <a:pt x="29" y="131"/>
                  </a:lnTo>
                  <a:lnTo>
                    <a:pt x="25" y="121"/>
                  </a:lnTo>
                  <a:lnTo>
                    <a:pt x="15" y="78"/>
                  </a:lnTo>
                  <a:lnTo>
                    <a:pt x="9" y="55"/>
                  </a:lnTo>
                  <a:lnTo>
                    <a:pt x="0" y="40"/>
                  </a:lnTo>
                  <a:lnTo>
                    <a:pt x="18" y="34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55" y="9"/>
                  </a:lnTo>
                  <a:lnTo>
                    <a:pt x="75" y="8"/>
                  </a:lnTo>
                  <a:lnTo>
                    <a:pt x="97" y="9"/>
                  </a:lnTo>
                  <a:lnTo>
                    <a:pt x="117" y="12"/>
                  </a:lnTo>
                  <a:lnTo>
                    <a:pt x="131" y="11"/>
                  </a:lnTo>
                  <a:lnTo>
                    <a:pt x="140" y="11"/>
                  </a:lnTo>
                  <a:lnTo>
                    <a:pt x="148" y="12"/>
                  </a:lnTo>
                  <a:lnTo>
                    <a:pt x="154" y="12"/>
                  </a:lnTo>
                  <a:lnTo>
                    <a:pt x="162" y="9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200" y="8"/>
                  </a:lnTo>
                  <a:lnTo>
                    <a:pt x="218" y="6"/>
                  </a:lnTo>
                  <a:lnTo>
                    <a:pt x="234" y="18"/>
                  </a:lnTo>
                  <a:lnTo>
                    <a:pt x="246" y="34"/>
                  </a:lnTo>
                  <a:lnTo>
                    <a:pt x="266" y="49"/>
                  </a:lnTo>
                  <a:lnTo>
                    <a:pt x="278" y="55"/>
                  </a:lnTo>
                  <a:lnTo>
                    <a:pt x="289" y="5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6" name="Freeform 1699"/>
            <p:cNvSpPr>
              <a:spLocks/>
            </p:cNvSpPr>
            <p:nvPr/>
          </p:nvSpPr>
          <p:spPr bwMode="auto">
            <a:xfrm>
              <a:off x="4912" y="2195"/>
              <a:ext cx="352" cy="225"/>
            </a:xfrm>
            <a:custGeom>
              <a:avLst/>
              <a:gdLst>
                <a:gd name="T0" fmla="*/ 3 w 352"/>
                <a:gd name="T1" fmla="*/ 206 h 225"/>
                <a:gd name="T2" fmla="*/ 31 w 352"/>
                <a:gd name="T3" fmla="*/ 194 h 225"/>
                <a:gd name="T4" fmla="*/ 38 w 352"/>
                <a:gd name="T5" fmla="*/ 186 h 225"/>
                <a:gd name="T6" fmla="*/ 57 w 352"/>
                <a:gd name="T7" fmla="*/ 179 h 225"/>
                <a:gd name="T8" fmla="*/ 77 w 352"/>
                <a:gd name="T9" fmla="*/ 176 h 225"/>
                <a:gd name="T10" fmla="*/ 98 w 352"/>
                <a:gd name="T11" fmla="*/ 177 h 225"/>
                <a:gd name="T12" fmla="*/ 118 w 352"/>
                <a:gd name="T13" fmla="*/ 180 h 225"/>
                <a:gd name="T14" fmla="*/ 132 w 352"/>
                <a:gd name="T15" fmla="*/ 180 h 225"/>
                <a:gd name="T16" fmla="*/ 149 w 352"/>
                <a:gd name="T17" fmla="*/ 180 h 225"/>
                <a:gd name="T18" fmla="*/ 155 w 352"/>
                <a:gd name="T19" fmla="*/ 180 h 225"/>
                <a:gd name="T20" fmla="*/ 162 w 352"/>
                <a:gd name="T21" fmla="*/ 177 h 225"/>
                <a:gd name="T22" fmla="*/ 174 w 352"/>
                <a:gd name="T23" fmla="*/ 168 h 225"/>
                <a:gd name="T24" fmla="*/ 189 w 352"/>
                <a:gd name="T25" fmla="*/ 173 h 225"/>
                <a:gd name="T26" fmla="*/ 202 w 352"/>
                <a:gd name="T27" fmla="*/ 176 h 225"/>
                <a:gd name="T28" fmla="*/ 218 w 352"/>
                <a:gd name="T29" fmla="*/ 176 h 225"/>
                <a:gd name="T30" fmla="*/ 234 w 352"/>
                <a:gd name="T31" fmla="*/ 186 h 225"/>
                <a:gd name="T32" fmla="*/ 248 w 352"/>
                <a:gd name="T33" fmla="*/ 203 h 225"/>
                <a:gd name="T34" fmla="*/ 268 w 352"/>
                <a:gd name="T35" fmla="*/ 219 h 225"/>
                <a:gd name="T36" fmla="*/ 280 w 352"/>
                <a:gd name="T37" fmla="*/ 223 h 225"/>
                <a:gd name="T38" fmla="*/ 291 w 352"/>
                <a:gd name="T39" fmla="*/ 225 h 225"/>
                <a:gd name="T40" fmla="*/ 305 w 352"/>
                <a:gd name="T41" fmla="*/ 216 h 225"/>
                <a:gd name="T42" fmla="*/ 315 w 352"/>
                <a:gd name="T43" fmla="*/ 202 h 225"/>
                <a:gd name="T44" fmla="*/ 337 w 352"/>
                <a:gd name="T45" fmla="*/ 171 h 225"/>
                <a:gd name="T46" fmla="*/ 349 w 352"/>
                <a:gd name="T47" fmla="*/ 120 h 225"/>
                <a:gd name="T48" fmla="*/ 352 w 352"/>
                <a:gd name="T49" fmla="*/ 99 h 225"/>
                <a:gd name="T50" fmla="*/ 351 w 352"/>
                <a:gd name="T51" fmla="*/ 82 h 225"/>
                <a:gd name="T52" fmla="*/ 345 w 352"/>
                <a:gd name="T53" fmla="*/ 68 h 225"/>
                <a:gd name="T54" fmla="*/ 331 w 352"/>
                <a:gd name="T55" fmla="*/ 57 h 225"/>
                <a:gd name="T56" fmla="*/ 309 w 352"/>
                <a:gd name="T57" fmla="*/ 50 h 225"/>
                <a:gd name="T58" fmla="*/ 277 w 352"/>
                <a:gd name="T59" fmla="*/ 45 h 225"/>
                <a:gd name="T60" fmla="*/ 260 w 352"/>
                <a:gd name="T61" fmla="*/ 37 h 225"/>
                <a:gd name="T62" fmla="*/ 249 w 352"/>
                <a:gd name="T63" fmla="*/ 28 h 225"/>
                <a:gd name="T64" fmla="*/ 237 w 352"/>
                <a:gd name="T65" fmla="*/ 11 h 225"/>
                <a:gd name="T66" fmla="*/ 232 w 352"/>
                <a:gd name="T67" fmla="*/ 5 h 225"/>
                <a:gd name="T68" fmla="*/ 226 w 352"/>
                <a:gd name="T69" fmla="*/ 2 h 225"/>
                <a:gd name="T70" fmla="*/ 217 w 352"/>
                <a:gd name="T71" fmla="*/ 0 h 225"/>
                <a:gd name="T72" fmla="*/ 205 w 352"/>
                <a:gd name="T73" fmla="*/ 5 h 225"/>
                <a:gd name="T74" fmla="*/ 195 w 352"/>
                <a:gd name="T75" fmla="*/ 6 h 225"/>
                <a:gd name="T76" fmla="*/ 182 w 352"/>
                <a:gd name="T77" fmla="*/ 13 h 225"/>
                <a:gd name="T78" fmla="*/ 160 w 352"/>
                <a:gd name="T79" fmla="*/ 25 h 225"/>
                <a:gd name="T80" fmla="*/ 152 w 352"/>
                <a:gd name="T81" fmla="*/ 43 h 225"/>
                <a:gd name="T82" fmla="*/ 152 w 352"/>
                <a:gd name="T83" fmla="*/ 60 h 225"/>
                <a:gd name="T84" fmla="*/ 157 w 352"/>
                <a:gd name="T85" fmla="*/ 96 h 225"/>
                <a:gd name="T86" fmla="*/ 160 w 352"/>
                <a:gd name="T87" fmla="*/ 111 h 225"/>
                <a:gd name="T88" fmla="*/ 160 w 352"/>
                <a:gd name="T89" fmla="*/ 125 h 225"/>
                <a:gd name="T90" fmla="*/ 155 w 352"/>
                <a:gd name="T91" fmla="*/ 134 h 225"/>
                <a:gd name="T92" fmla="*/ 145 w 352"/>
                <a:gd name="T93" fmla="*/ 142 h 225"/>
                <a:gd name="T94" fmla="*/ 134 w 352"/>
                <a:gd name="T95" fmla="*/ 142 h 225"/>
                <a:gd name="T96" fmla="*/ 125 w 352"/>
                <a:gd name="T97" fmla="*/ 140 h 225"/>
                <a:gd name="T98" fmla="*/ 115 w 352"/>
                <a:gd name="T99" fmla="*/ 134 h 225"/>
                <a:gd name="T100" fmla="*/ 109 w 352"/>
                <a:gd name="T101" fmla="*/ 128 h 225"/>
                <a:gd name="T102" fmla="*/ 97 w 352"/>
                <a:gd name="T103" fmla="*/ 113 h 225"/>
                <a:gd name="T104" fmla="*/ 88 w 352"/>
                <a:gd name="T105" fmla="*/ 96 h 225"/>
                <a:gd name="T106" fmla="*/ 63 w 352"/>
                <a:gd name="T107" fmla="*/ 96 h 225"/>
                <a:gd name="T108" fmla="*/ 51 w 352"/>
                <a:gd name="T109" fmla="*/ 93 h 225"/>
                <a:gd name="T110" fmla="*/ 45 w 352"/>
                <a:gd name="T111" fmla="*/ 90 h 225"/>
                <a:gd name="T112" fmla="*/ 29 w 352"/>
                <a:gd name="T113" fmla="*/ 113 h 225"/>
                <a:gd name="T114" fmla="*/ 20 w 352"/>
                <a:gd name="T115" fmla="*/ 133 h 225"/>
                <a:gd name="T116" fmla="*/ 6 w 352"/>
                <a:gd name="T117" fmla="*/ 177 h 225"/>
                <a:gd name="T118" fmla="*/ 2 w 352"/>
                <a:gd name="T119" fmla="*/ 191 h 225"/>
                <a:gd name="T120" fmla="*/ 0 w 352"/>
                <a:gd name="T121" fmla="*/ 199 h 225"/>
                <a:gd name="T122" fmla="*/ 3 w 352"/>
                <a:gd name="T123" fmla="*/ 206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2"/>
                <a:gd name="T187" fmla="*/ 0 h 225"/>
                <a:gd name="T188" fmla="*/ 352 w 35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2" h="225">
                  <a:moveTo>
                    <a:pt x="3" y="206"/>
                  </a:moveTo>
                  <a:lnTo>
                    <a:pt x="31" y="194"/>
                  </a:lnTo>
                  <a:lnTo>
                    <a:pt x="38" y="186"/>
                  </a:lnTo>
                  <a:lnTo>
                    <a:pt x="57" y="179"/>
                  </a:lnTo>
                  <a:lnTo>
                    <a:pt x="77" y="176"/>
                  </a:lnTo>
                  <a:lnTo>
                    <a:pt x="98" y="177"/>
                  </a:lnTo>
                  <a:lnTo>
                    <a:pt x="118" y="180"/>
                  </a:lnTo>
                  <a:lnTo>
                    <a:pt x="132" y="180"/>
                  </a:lnTo>
                  <a:lnTo>
                    <a:pt x="149" y="180"/>
                  </a:lnTo>
                  <a:lnTo>
                    <a:pt x="155" y="180"/>
                  </a:lnTo>
                  <a:lnTo>
                    <a:pt x="162" y="177"/>
                  </a:lnTo>
                  <a:lnTo>
                    <a:pt x="174" y="168"/>
                  </a:lnTo>
                  <a:lnTo>
                    <a:pt x="189" y="173"/>
                  </a:lnTo>
                  <a:lnTo>
                    <a:pt x="202" y="176"/>
                  </a:lnTo>
                  <a:lnTo>
                    <a:pt x="218" y="176"/>
                  </a:lnTo>
                  <a:lnTo>
                    <a:pt x="234" y="186"/>
                  </a:lnTo>
                  <a:lnTo>
                    <a:pt x="248" y="203"/>
                  </a:lnTo>
                  <a:lnTo>
                    <a:pt x="268" y="219"/>
                  </a:lnTo>
                  <a:lnTo>
                    <a:pt x="280" y="223"/>
                  </a:lnTo>
                  <a:lnTo>
                    <a:pt x="291" y="225"/>
                  </a:lnTo>
                  <a:lnTo>
                    <a:pt x="305" y="216"/>
                  </a:lnTo>
                  <a:lnTo>
                    <a:pt x="315" y="202"/>
                  </a:lnTo>
                  <a:lnTo>
                    <a:pt x="337" y="171"/>
                  </a:lnTo>
                  <a:lnTo>
                    <a:pt x="349" y="120"/>
                  </a:lnTo>
                  <a:lnTo>
                    <a:pt x="352" y="99"/>
                  </a:lnTo>
                  <a:lnTo>
                    <a:pt x="351" y="82"/>
                  </a:lnTo>
                  <a:lnTo>
                    <a:pt x="345" y="68"/>
                  </a:lnTo>
                  <a:lnTo>
                    <a:pt x="331" y="57"/>
                  </a:lnTo>
                  <a:lnTo>
                    <a:pt x="309" y="50"/>
                  </a:lnTo>
                  <a:lnTo>
                    <a:pt x="277" y="45"/>
                  </a:lnTo>
                  <a:lnTo>
                    <a:pt x="260" y="37"/>
                  </a:lnTo>
                  <a:lnTo>
                    <a:pt x="249" y="28"/>
                  </a:lnTo>
                  <a:lnTo>
                    <a:pt x="237" y="11"/>
                  </a:lnTo>
                  <a:lnTo>
                    <a:pt x="232" y="5"/>
                  </a:lnTo>
                  <a:lnTo>
                    <a:pt x="226" y="2"/>
                  </a:lnTo>
                  <a:lnTo>
                    <a:pt x="217" y="0"/>
                  </a:lnTo>
                  <a:lnTo>
                    <a:pt x="205" y="5"/>
                  </a:lnTo>
                  <a:lnTo>
                    <a:pt x="195" y="6"/>
                  </a:lnTo>
                  <a:lnTo>
                    <a:pt x="182" y="13"/>
                  </a:lnTo>
                  <a:lnTo>
                    <a:pt x="160" y="25"/>
                  </a:lnTo>
                  <a:lnTo>
                    <a:pt x="152" y="43"/>
                  </a:lnTo>
                  <a:lnTo>
                    <a:pt x="152" y="60"/>
                  </a:lnTo>
                  <a:lnTo>
                    <a:pt x="157" y="96"/>
                  </a:lnTo>
                  <a:lnTo>
                    <a:pt x="160" y="111"/>
                  </a:lnTo>
                  <a:lnTo>
                    <a:pt x="160" y="125"/>
                  </a:lnTo>
                  <a:lnTo>
                    <a:pt x="155" y="134"/>
                  </a:lnTo>
                  <a:lnTo>
                    <a:pt x="145" y="142"/>
                  </a:lnTo>
                  <a:lnTo>
                    <a:pt x="134" y="142"/>
                  </a:lnTo>
                  <a:lnTo>
                    <a:pt x="125" y="140"/>
                  </a:lnTo>
                  <a:lnTo>
                    <a:pt x="115" y="134"/>
                  </a:lnTo>
                  <a:lnTo>
                    <a:pt x="109" y="128"/>
                  </a:lnTo>
                  <a:lnTo>
                    <a:pt x="97" y="113"/>
                  </a:lnTo>
                  <a:lnTo>
                    <a:pt x="88" y="96"/>
                  </a:lnTo>
                  <a:lnTo>
                    <a:pt x="63" y="96"/>
                  </a:lnTo>
                  <a:lnTo>
                    <a:pt x="51" y="93"/>
                  </a:lnTo>
                  <a:lnTo>
                    <a:pt x="45" y="90"/>
                  </a:lnTo>
                  <a:lnTo>
                    <a:pt x="29" y="113"/>
                  </a:lnTo>
                  <a:lnTo>
                    <a:pt x="20" y="133"/>
                  </a:lnTo>
                  <a:lnTo>
                    <a:pt x="6" y="177"/>
                  </a:lnTo>
                  <a:lnTo>
                    <a:pt x="2" y="191"/>
                  </a:lnTo>
                  <a:lnTo>
                    <a:pt x="0" y="199"/>
                  </a:lnTo>
                  <a:lnTo>
                    <a:pt x="3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7" name="Freeform 1700"/>
            <p:cNvSpPr>
              <a:spLocks/>
            </p:cNvSpPr>
            <p:nvPr/>
          </p:nvSpPr>
          <p:spPr bwMode="auto">
            <a:xfrm>
              <a:off x="4912" y="2195"/>
              <a:ext cx="352" cy="225"/>
            </a:xfrm>
            <a:custGeom>
              <a:avLst/>
              <a:gdLst>
                <a:gd name="T0" fmla="*/ 3 w 352"/>
                <a:gd name="T1" fmla="*/ 206 h 225"/>
                <a:gd name="T2" fmla="*/ 31 w 352"/>
                <a:gd name="T3" fmla="*/ 194 h 225"/>
                <a:gd name="T4" fmla="*/ 38 w 352"/>
                <a:gd name="T5" fmla="*/ 186 h 225"/>
                <a:gd name="T6" fmla="*/ 57 w 352"/>
                <a:gd name="T7" fmla="*/ 179 h 225"/>
                <a:gd name="T8" fmla="*/ 77 w 352"/>
                <a:gd name="T9" fmla="*/ 176 h 225"/>
                <a:gd name="T10" fmla="*/ 98 w 352"/>
                <a:gd name="T11" fmla="*/ 177 h 225"/>
                <a:gd name="T12" fmla="*/ 118 w 352"/>
                <a:gd name="T13" fmla="*/ 180 h 225"/>
                <a:gd name="T14" fmla="*/ 132 w 352"/>
                <a:gd name="T15" fmla="*/ 180 h 225"/>
                <a:gd name="T16" fmla="*/ 149 w 352"/>
                <a:gd name="T17" fmla="*/ 180 h 225"/>
                <a:gd name="T18" fmla="*/ 155 w 352"/>
                <a:gd name="T19" fmla="*/ 180 h 225"/>
                <a:gd name="T20" fmla="*/ 162 w 352"/>
                <a:gd name="T21" fmla="*/ 177 h 225"/>
                <a:gd name="T22" fmla="*/ 174 w 352"/>
                <a:gd name="T23" fmla="*/ 168 h 225"/>
                <a:gd name="T24" fmla="*/ 189 w 352"/>
                <a:gd name="T25" fmla="*/ 173 h 225"/>
                <a:gd name="T26" fmla="*/ 202 w 352"/>
                <a:gd name="T27" fmla="*/ 176 h 225"/>
                <a:gd name="T28" fmla="*/ 218 w 352"/>
                <a:gd name="T29" fmla="*/ 176 h 225"/>
                <a:gd name="T30" fmla="*/ 234 w 352"/>
                <a:gd name="T31" fmla="*/ 186 h 225"/>
                <a:gd name="T32" fmla="*/ 248 w 352"/>
                <a:gd name="T33" fmla="*/ 203 h 225"/>
                <a:gd name="T34" fmla="*/ 268 w 352"/>
                <a:gd name="T35" fmla="*/ 219 h 225"/>
                <a:gd name="T36" fmla="*/ 280 w 352"/>
                <a:gd name="T37" fmla="*/ 223 h 225"/>
                <a:gd name="T38" fmla="*/ 291 w 352"/>
                <a:gd name="T39" fmla="*/ 225 h 225"/>
                <a:gd name="T40" fmla="*/ 305 w 352"/>
                <a:gd name="T41" fmla="*/ 216 h 225"/>
                <a:gd name="T42" fmla="*/ 315 w 352"/>
                <a:gd name="T43" fmla="*/ 202 h 225"/>
                <a:gd name="T44" fmla="*/ 337 w 352"/>
                <a:gd name="T45" fmla="*/ 171 h 225"/>
                <a:gd name="T46" fmla="*/ 349 w 352"/>
                <a:gd name="T47" fmla="*/ 120 h 225"/>
                <a:gd name="T48" fmla="*/ 352 w 352"/>
                <a:gd name="T49" fmla="*/ 99 h 225"/>
                <a:gd name="T50" fmla="*/ 351 w 352"/>
                <a:gd name="T51" fmla="*/ 82 h 225"/>
                <a:gd name="T52" fmla="*/ 345 w 352"/>
                <a:gd name="T53" fmla="*/ 68 h 225"/>
                <a:gd name="T54" fmla="*/ 331 w 352"/>
                <a:gd name="T55" fmla="*/ 57 h 225"/>
                <a:gd name="T56" fmla="*/ 309 w 352"/>
                <a:gd name="T57" fmla="*/ 50 h 225"/>
                <a:gd name="T58" fmla="*/ 277 w 352"/>
                <a:gd name="T59" fmla="*/ 45 h 225"/>
                <a:gd name="T60" fmla="*/ 260 w 352"/>
                <a:gd name="T61" fmla="*/ 37 h 225"/>
                <a:gd name="T62" fmla="*/ 249 w 352"/>
                <a:gd name="T63" fmla="*/ 28 h 225"/>
                <a:gd name="T64" fmla="*/ 237 w 352"/>
                <a:gd name="T65" fmla="*/ 11 h 225"/>
                <a:gd name="T66" fmla="*/ 232 w 352"/>
                <a:gd name="T67" fmla="*/ 5 h 225"/>
                <a:gd name="T68" fmla="*/ 226 w 352"/>
                <a:gd name="T69" fmla="*/ 2 h 225"/>
                <a:gd name="T70" fmla="*/ 217 w 352"/>
                <a:gd name="T71" fmla="*/ 0 h 225"/>
                <a:gd name="T72" fmla="*/ 205 w 352"/>
                <a:gd name="T73" fmla="*/ 5 h 225"/>
                <a:gd name="T74" fmla="*/ 195 w 352"/>
                <a:gd name="T75" fmla="*/ 6 h 225"/>
                <a:gd name="T76" fmla="*/ 182 w 352"/>
                <a:gd name="T77" fmla="*/ 13 h 225"/>
                <a:gd name="T78" fmla="*/ 160 w 352"/>
                <a:gd name="T79" fmla="*/ 25 h 225"/>
                <a:gd name="T80" fmla="*/ 152 w 352"/>
                <a:gd name="T81" fmla="*/ 43 h 225"/>
                <a:gd name="T82" fmla="*/ 152 w 352"/>
                <a:gd name="T83" fmla="*/ 60 h 225"/>
                <a:gd name="T84" fmla="*/ 157 w 352"/>
                <a:gd name="T85" fmla="*/ 96 h 225"/>
                <a:gd name="T86" fmla="*/ 160 w 352"/>
                <a:gd name="T87" fmla="*/ 111 h 225"/>
                <a:gd name="T88" fmla="*/ 160 w 352"/>
                <a:gd name="T89" fmla="*/ 125 h 225"/>
                <a:gd name="T90" fmla="*/ 155 w 352"/>
                <a:gd name="T91" fmla="*/ 134 h 225"/>
                <a:gd name="T92" fmla="*/ 145 w 352"/>
                <a:gd name="T93" fmla="*/ 142 h 225"/>
                <a:gd name="T94" fmla="*/ 134 w 352"/>
                <a:gd name="T95" fmla="*/ 142 h 225"/>
                <a:gd name="T96" fmla="*/ 125 w 352"/>
                <a:gd name="T97" fmla="*/ 140 h 225"/>
                <a:gd name="T98" fmla="*/ 115 w 352"/>
                <a:gd name="T99" fmla="*/ 134 h 225"/>
                <a:gd name="T100" fmla="*/ 109 w 352"/>
                <a:gd name="T101" fmla="*/ 128 h 225"/>
                <a:gd name="T102" fmla="*/ 97 w 352"/>
                <a:gd name="T103" fmla="*/ 113 h 225"/>
                <a:gd name="T104" fmla="*/ 88 w 352"/>
                <a:gd name="T105" fmla="*/ 96 h 225"/>
                <a:gd name="T106" fmla="*/ 63 w 352"/>
                <a:gd name="T107" fmla="*/ 96 h 225"/>
                <a:gd name="T108" fmla="*/ 51 w 352"/>
                <a:gd name="T109" fmla="*/ 93 h 225"/>
                <a:gd name="T110" fmla="*/ 45 w 352"/>
                <a:gd name="T111" fmla="*/ 90 h 225"/>
                <a:gd name="T112" fmla="*/ 29 w 352"/>
                <a:gd name="T113" fmla="*/ 113 h 225"/>
                <a:gd name="T114" fmla="*/ 20 w 352"/>
                <a:gd name="T115" fmla="*/ 133 h 225"/>
                <a:gd name="T116" fmla="*/ 6 w 352"/>
                <a:gd name="T117" fmla="*/ 177 h 225"/>
                <a:gd name="T118" fmla="*/ 2 w 352"/>
                <a:gd name="T119" fmla="*/ 191 h 225"/>
                <a:gd name="T120" fmla="*/ 0 w 352"/>
                <a:gd name="T121" fmla="*/ 199 h 225"/>
                <a:gd name="T122" fmla="*/ 3 w 352"/>
                <a:gd name="T123" fmla="*/ 206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2"/>
                <a:gd name="T187" fmla="*/ 0 h 225"/>
                <a:gd name="T188" fmla="*/ 352 w 35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2" h="225">
                  <a:moveTo>
                    <a:pt x="3" y="206"/>
                  </a:moveTo>
                  <a:lnTo>
                    <a:pt x="31" y="194"/>
                  </a:lnTo>
                  <a:lnTo>
                    <a:pt x="38" y="186"/>
                  </a:lnTo>
                  <a:lnTo>
                    <a:pt x="57" y="179"/>
                  </a:lnTo>
                  <a:lnTo>
                    <a:pt x="77" y="176"/>
                  </a:lnTo>
                  <a:lnTo>
                    <a:pt x="98" y="177"/>
                  </a:lnTo>
                  <a:lnTo>
                    <a:pt x="118" y="180"/>
                  </a:lnTo>
                  <a:lnTo>
                    <a:pt x="132" y="180"/>
                  </a:lnTo>
                  <a:lnTo>
                    <a:pt x="149" y="180"/>
                  </a:lnTo>
                  <a:lnTo>
                    <a:pt x="155" y="180"/>
                  </a:lnTo>
                  <a:lnTo>
                    <a:pt x="162" y="177"/>
                  </a:lnTo>
                  <a:lnTo>
                    <a:pt x="174" y="168"/>
                  </a:lnTo>
                  <a:lnTo>
                    <a:pt x="189" y="173"/>
                  </a:lnTo>
                  <a:lnTo>
                    <a:pt x="202" y="176"/>
                  </a:lnTo>
                  <a:lnTo>
                    <a:pt x="218" y="176"/>
                  </a:lnTo>
                  <a:lnTo>
                    <a:pt x="234" y="186"/>
                  </a:lnTo>
                  <a:lnTo>
                    <a:pt x="248" y="203"/>
                  </a:lnTo>
                  <a:lnTo>
                    <a:pt x="268" y="219"/>
                  </a:lnTo>
                  <a:lnTo>
                    <a:pt x="280" y="223"/>
                  </a:lnTo>
                  <a:lnTo>
                    <a:pt x="291" y="225"/>
                  </a:lnTo>
                  <a:lnTo>
                    <a:pt x="305" y="216"/>
                  </a:lnTo>
                  <a:lnTo>
                    <a:pt x="315" y="202"/>
                  </a:lnTo>
                  <a:lnTo>
                    <a:pt x="337" y="171"/>
                  </a:lnTo>
                  <a:lnTo>
                    <a:pt x="349" y="120"/>
                  </a:lnTo>
                  <a:lnTo>
                    <a:pt x="352" y="99"/>
                  </a:lnTo>
                  <a:lnTo>
                    <a:pt x="351" y="82"/>
                  </a:lnTo>
                  <a:lnTo>
                    <a:pt x="345" y="68"/>
                  </a:lnTo>
                  <a:lnTo>
                    <a:pt x="331" y="57"/>
                  </a:lnTo>
                  <a:lnTo>
                    <a:pt x="309" y="50"/>
                  </a:lnTo>
                  <a:lnTo>
                    <a:pt x="277" y="45"/>
                  </a:lnTo>
                  <a:lnTo>
                    <a:pt x="260" y="37"/>
                  </a:lnTo>
                  <a:lnTo>
                    <a:pt x="249" y="28"/>
                  </a:lnTo>
                  <a:lnTo>
                    <a:pt x="237" y="11"/>
                  </a:lnTo>
                  <a:lnTo>
                    <a:pt x="232" y="5"/>
                  </a:lnTo>
                  <a:lnTo>
                    <a:pt x="226" y="2"/>
                  </a:lnTo>
                  <a:lnTo>
                    <a:pt x="217" y="0"/>
                  </a:lnTo>
                  <a:lnTo>
                    <a:pt x="205" y="5"/>
                  </a:lnTo>
                  <a:lnTo>
                    <a:pt x="195" y="6"/>
                  </a:lnTo>
                  <a:lnTo>
                    <a:pt x="182" y="13"/>
                  </a:lnTo>
                  <a:lnTo>
                    <a:pt x="160" y="25"/>
                  </a:lnTo>
                  <a:lnTo>
                    <a:pt x="152" y="43"/>
                  </a:lnTo>
                  <a:lnTo>
                    <a:pt x="152" y="60"/>
                  </a:lnTo>
                  <a:lnTo>
                    <a:pt x="157" y="96"/>
                  </a:lnTo>
                  <a:lnTo>
                    <a:pt x="160" y="111"/>
                  </a:lnTo>
                  <a:lnTo>
                    <a:pt x="160" y="125"/>
                  </a:lnTo>
                  <a:lnTo>
                    <a:pt x="155" y="134"/>
                  </a:lnTo>
                  <a:lnTo>
                    <a:pt x="145" y="142"/>
                  </a:lnTo>
                  <a:lnTo>
                    <a:pt x="134" y="142"/>
                  </a:lnTo>
                  <a:lnTo>
                    <a:pt x="125" y="140"/>
                  </a:lnTo>
                  <a:lnTo>
                    <a:pt x="115" y="134"/>
                  </a:lnTo>
                  <a:lnTo>
                    <a:pt x="109" y="128"/>
                  </a:lnTo>
                  <a:lnTo>
                    <a:pt x="97" y="113"/>
                  </a:lnTo>
                  <a:lnTo>
                    <a:pt x="88" y="96"/>
                  </a:lnTo>
                  <a:lnTo>
                    <a:pt x="63" y="96"/>
                  </a:lnTo>
                  <a:lnTo>
                    <a:pt x="51" y="93"/>
                  </a:lnTo>
                  <a:lnTo>
                    <a:pt x="45" y="90"/>
                  </a:lnTo>
                  <a:lnTo>
                    <a:pt x="29" y="113"/>
                  </a:lnTo>
                  <a:lnTo>
                    <a:pt x="20" y="133"/>
                  </a:lnTo>
                  <a:lnTo>
                    <a:pt x="6" y="177"/>
                  </a:lnTo>
                  <a:lnTo>
                    <a:pt x="2" y="191"/>
                  </a:lnTo>
                  <a:lnTo>
                    <a:pt x="0" y="199"/>
                  </a:lnTo>
                  <a:lnTo>
                    <a:pt x="3" y="206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8" name="Freeform 1701"/>
            <p:cNvSpPr>
              <a:spLocks/>
            </p:cNvSpPr>
            <p:nvPr/>
          </p:nvSpPr>
          <p:spPr bwMode="auto">
            <a:xfrm>
              <a:off x="5003" y="2086"/>
              <a:ext cx="192" cy="132"/>
            </a:xfrm>
            <a:custGeom>
              <a:avLst/>
              <a:gdLst>
                <a:gd name="T0" fmla="*/ 152 w 192"/>
                <a:gd name="T1" fmla="*/ 0 h 132"/>
                <a:gd name="T2" fmla="*/ 178 w 192"/>
                <a:gd name="T3" fmla="*/ 6 h 132"/>
                <a:gd name="T4" fmla="*/ 183 w 192"/>
                <a:gd name="T5" fmla="*/ 11 h 132"/>
                <a:gd name="T6" fmla="*/ 184 w 192"/>
                <a:gd name="T7" fmla="*/ 16 h 132"/>
                <a:gd name="T8" fmla="*/ 180 w 192"/>
                <a:gd name="T9" fmla="*/ 28 h 132"/>
                <a:gd name="T10" fmla="*/ 177 w 192"/>
                <a:gd name="T11" fmla="*/ 36 h 132"/>
                <a:gd name="T12" fmla="*/ 177 w 192"/>
                <a:gd name="T13" fmla="*/ 45 h 132"/>
                <a:gd name="T14" fmla="*/ 169 w 192"/>
                <a:gd name="T15" fmla="*/ 52 h 132"/>
                <a:gd name="T16" fmla="*/ 166 w 192"/>
                <a:gd name="T17" fmla="*/ 62 h 132"/>
                <a:gd name="T18" fmla="*/ 167 w 192"/>
                <a:gd name="T19" fmla="*/ 71 h 132"/>
                <a:gd name="T20" fmla="*/ 169 w 192"/>
                <a:gd name="T21" fmla="*/ 74 h 132"/>
                <a:gd name="T22" fmla="*/ 174 w 192"/>
                <a:gd name="T23" fmla="*/ 74 h 132"/>
                <a:gd name="T24" fmla="*/ 186 w 192"/>
                <a:gd name="T25" fmla="*/ 88 h 132"/>
                <a:gd name="T26" fmla="*/ 192 w 192"/>
                <a:gd name="T27" fmla="*/ 89 h 132"/>
                <a:gd name="T28" fmla="*/ 192 w 192"/>
                <a:gd name="T29" fmla="*/ 95 h 132"/>
                <a:gd name="T30" fmla="*/ 181 w 192"/>
                <a:gd name="T31" fmla="*/ 111 h 132"/>
                <a:gd name="T32" fmla="*/ 158 w 192"/>
                <a:gd name="T33" fmla="*/ 132 h 132"/>
                <a:gd name="T34" fmla="*/ 155 w 192"/>
                <a:gd name="T35" fmla="*/ 131 h 132"/>
                <a:gd name="T36" fmla="*/ 152 w 192"/>
                <a:gd name="T37" fmla="*/ 128 h 132"/>
                <a:gd name="T38" fmla="*/ 146 w 192"/>
                <a:gd name="T39" fmla="*/ 117 h 132"/>
                <a:gd name="T40" fmla="*/ 140 w 192"/>
                <a:gd name="T41" fmla="*/ 114 h 132"/>
                <a:gd name="T42" fmla="*/ 132 w 192"/>
                <a:gd name="T43" fmla="*/ 111 h 132"/>
                <a:gd name="T44" fmla="*/ 123 w 192"/>
                <a:gd name="T45" fmla="*/ 111 h 132"/>
                <a:gd name="T46" fmla="*/ 109 w 192"/>
                <a:gd name="T47" fmla="*/ 114 h 132"/>
                <a:gd name="T48" fmla="*/ 98 w 192"/>
                <a:gd name="T49" fmla="*/ 119 h 132"/>
                <a:gd name="T50" fmla="*/ 91 w 192"/>
                <a:gd name="T51" fmla="*/ 125 h 132"/>
                <a:gd name="T52" fmla="*/ 81 w 192"/>
                <a:gd name="T53" fmla="*/ 129 h 132"/>
                <a:gd name="T54" fmla="*/ 67 w 192"/>
                <a:gd name="T55" fmla="*/ 132 h 132"/>
                <a:gd name="T56" fmla="*/ 63 w 192"/>
                <a:gd name="T57" fmla="*/ 126 h 132"/>
                <a:gd name="T58" fmla="*/ 55 w 192"/>
                <a:gd name="T59" fmla="*/ 115 h 132"/>
                <a:gd name="T60" fmla="*/ 40 w 192"/>
                <a:gd name="T61" fmla="*/ 126 h 132"/>
                <a:gd name="T62" fmla="*/ 29 w 192"/>
                <a:gd name="T63" fmla="*/ 131 h 132"/>
                <a:gd name="T64" fmla="*/ 26 w 192"/>
                <a:gd name="T65" fmla="*/ 129 h 132"/>
                <a:gd name="T66" fmla="*/ 24 w 192"/>
                <a:gd name="T67" fmla="*/ 128 h 132"/>
                <a:gd name="T68" fmla="*/ 23 w 192"/>
                <a:gd name="T69" fmla="*/ 126 h 132"/>
                <a:gd name="T70" fmla="*/ 21 w 192"/>
                <a:gd name="T71" fmla="*/ 122 h 132"/>
                <a:gd name="T72" fmla="*/ 21 w 192"/>
                <a:gd name="T73" fmla="*/ 111 h 132"/>
                <a:gd name="T74" fmla="*/ 24 w 192"/>
                <a:gd name="T75" fmla="*/ 91 h 132"/>
                <a:gd name="T76" fmla="*/ 7 w 192"/>
                <a:gd name="T77" fmla="*/ 75 h 132"/>
                <a:gd name="T78" fmla="*/ 1 w 192"/>
                <a:gd name="T79" fmla="*/ 68 h 132"/>
                <a:gd name="T80" fmla="*/ 0 w 192"/>
                <a:gd name="T81" fmla="*/ 56 h 132"/>
                <a:gd name="T82" fmla="*/ 14 w 192"/>
                <a:gd name="T83" fmla="*/ 45 h 132"/>
                <a:gd name="T84" fmla="*/ 27 w 192"/>
                <a:gd name="T85" fmla="*/ 34 h 132"/>
                <a:gd name="T86" fmla="*/ 47 w 192"/>
                <a:gd name="T87" fmla="*/ 23 h 132"/>
                <a:gd name="T88" fmla="*/ 84 w 192"/>
                <a:gd name="T89" fmla="*/ 9 h 132"/>
                <a:gd name="T90" fmla="*/ 114 w 192"/>
                <a:gd name="T91" fmla="*/ 3 h 132"/>
                <a:gd name="T92" fmla="*/ 135 w 192"/>
                <a:gd name="T93" fmla="*/ 0 h 132"/>
                <a:gd name="T94" fmla="*/ 152 w 192"/>
                <a:gd name="T95" fmla="*/ 0 h 1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2"/>
                <a:gd name="T145" fmla="*/ 0 h 132"/>
                <a:gd name="T146" fmla="*/ 192 w 192"/>
                <a:gd name="T147" fmla="*/ 132 h 1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2" h="132">
                  <a:moveTo>
                    <a:pt x="152" y="0"/>
                  </a:moveTo>
                  <a:lnTo>
                    <a:pt x="178" y="6"/>
                  </a:lnTo>
                  <a:lnTo>
                    <a:pt x="183" y="11"/>
                  </a:lnTo>
                  <a:lnTo>
                    <a:pt x="184" y="16"/>
                  </a:lnTo>
                  <a:lnTo>
                    <a:pt x="180" y="28"/>
                  </a:lnTo>
                  <a:lnTo>
                    <a:pt x="177" y="36"/>
                  </a:lnTo>
                  <a:lnTo>
                    <a:pt x="177" y="45"/>
                  </a:lnTo>
                  <a:lnTo>
                    <a:pt x="169" y="52"/>
                  </a:lnTo>
                  <a:lnTo>
                    <a:pt x="166" y="62"/>
                  </a:lnTo>
                  <a:lnTo>
                    <a:pt x="167" y="71"/>
                  </a:lnTo>
                  <a:lnTo>
                    <a:pt x="169" y="74"/>
                  </a:lnTo>
                  <a:lnTo>
                    <a:pt x="174" y="74"/>
                  </a:lnTo>
                  <a:lnTo>
                    <a:pt x="186" y="88"/>
                  </a:lnTo>
                  <a:lnTo>
                    <a:pt x="192" y="89"/>
                  </a:lnTo>
                  <a:lnTo>
                    <a:pt x="192" y="95"/>
                  </a:lnTo>
                  <a:lnTo>
                    <a:pt x="181" y="111"/>
                  </a:lnTo>
                  <a:lnTo>
                    <a:pt x="158" y="132"/>
                  </a:lnTo>
                  <a:lnTo>
                    <a:pt x="155" y="131"/>
                  </a:lnTo>
                  <a:lnTo>
                    <a:pt x="152" y="128"/>
                  </a:lnTo>
                  <a:lnTo>
                    <a:pt x="146" y="117"/>
                  </a:lnTo>
                  <a:lnTo>
                    <a:pt x="140" y="114"/>
                  </a:lnTo>
                  <a:lnTo>
                    <a:pt x="132" y="111"/>
                  </a:lnTo>
                  <a:lnTo>
                    <a:pt x="123" y="111"/>
                  </a:lnTo>
                  <a:lnTo>
                    <a:pt x="109" y="114"/>
                  </a:lnTo>
                  <a:lnTo>
                    <a:pt x="98" y="119"/>
                  </a:lnTo>
                  <a:lnTo>
                    <a:pt x="91" y="125"/>
                  </a:lnTo>
                  <a:lnTo>
                    <a:pt x="81" y="129"/>
                  </a:lnTo>
                  <a:lnTo>
                    <a:pt x="67" y="132"/>
                  </a:lnTo>
                  <a:lnTo>
                    <a:pt x="63" y="126"/>
                  </a:lnTo>
                  <a:lnTo>
                    <a:pt x="55" y="115"/>
                  </a:lnTo>
                  <a:lnTo>
                    <a:pt x="40" y="126"/>
                  </a:lnTo>
                  <a:lnTo>
                    <a:pt x="29" y="131"/>
                  </a:lnTo>
                  <a:lnTo>
                    <a:pt x="26" y="129"/>
                  </a:lnTo>
                  <a:lnTo>
                    <a:pt x="24" y="128"/>
                  </a:lnTo>
                  <a:lnTo>
                    <a:pt x="23" y="126"/>
                  </a:lnTo>
                  <a:lnTo>
                    <a:pt x="21" y="122"/>
                  </a:lnTo>
                  <a:lnTo>
                    <a:pt x="21" y="111"/>
                  </a:lnTo>
                  <a:lnTo>
                    <a:pt x="24" y="91"/>
                  </a:lnTo>
                  <a:lnTo>
                    <a:pt x="7" y="75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14" y="45"/>
                  </a:lnTo>
                  <a:lnTo>
                    <a:pt x="27" y="34"/>
                  </a:lnTo>
                  <a:lnTo>
                    <a:pt x="47" y="23"/>
                  </a:lnTo>
                  <a:lnTo>
                    <a:pt x="84" y="9"/>
                  </a:lnTo>
                  <a:lnTo>
                    <a:pt x="114" y="3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19" name="Freeform 1702"/>
            <p:cNvSpPr>
              <a:spLocks/>
            </p:cNvSpPr>
            <p:nvPr/>
          </p:nvSpPr>
          <p:spPr bwMode="auto">
            <a:xfrm>
              <a:off x="5003" y="2086"/>
              <a:ext cx="192" cy="132"/>
            </a:xfrm>
            <a:custGeom>
              <a:avLst/>
              <a:gdLst>
                <a:gd name="T0" fmla="*/ 152 w 192"/>
                <a:gd name="T1" fmla="*/ 0 h 132"/>
                <a:gd name="T2" fmla="*/ 178 w 192"/>
                <a:gd name="T3" fmla="*/ 6 h 132"/>
                <a:gd name="T4" fmla="*/ 183 w 192"/>
                <a:gd name="T5" fmla="*/ 11 h 132"/>
                <a:gd name="T6" fmla="*/ 184 w 192"/>
                <a:gd name="T7" fmla="*/ 16 h 132"/>
                <a:gd name="T8" fmla="*/ 180 w 192"/>
                <a:gd name="T9" fmla="*/ 28 h 132"/>
                <a:gd name="T10" fmla="*/ 177 w 192"/>
                <a:gd name="T11" fmla="*/ 36 h 132"/>
                <a:gd name="T12" fmla="*/ 177 w 192"/>
                <a:gd name="T13" fmla="*/ 45 h 132"/>
                <a:gd name="T14" fmla="*/ 169 w 192"/>
                <a:gd name="T15" fmla="*/ 52 h 132"/>
                <a:gd name="T16" fmla="*/ 166 w 192"/>
                <a:gd name="T17" fmla="*/ 62 h 132"/>
                <a:gd name="T18" fmla="*/ 167 w 192"/>
                <a:gd name="T19" fmla="*/ 71 h 132"/>
                <a:gd name="T20" fmla="*/ 169 w 192"/>
                <a:gd name="T21" fmla="*/ 74 h 132"/>
                <a:gd name="T22" fmla="*/ 174 w 192"/>
                <a:gd name="T23" fmla="*/ 74 h 132"/>
                <a:gd name="T24" fmla="*/ 186 w 192"/>
                <a:gd name="T25" fmla="*/ 88 h 132"/>
                <a:gd name="T26" fmla="*/ 192 w 192"/>
                <a:gd name="T27" fmla="*/ 89 h 132"/>
                <a:gd name="T28" fmla="*/ 192 w 192"/>
                <a:gd name="T29" fmla="*/ 95 h 132"/>
                <a:gd name="T30" fmla="*/ 181 w 192"/>
                <a:gd name="T31" fmla="*/ 111 h 132"/>
                <a:gd name="T32" fmla="*/ 158 w 192"/>
                <a:gd name="T33" fmla="*/ 132 h 132"/>
                <a:gd name="T34" fmla="*/ 155 w 192"/>
                <a:gd name="T35" fmla="*/ 131 h 132"/>
                <a:gd name="T36" fmla="*/ 152 w 192"/>
                <a:gd name="T37" fmla="*/ 128 h 132"/>
                <a:gd name="T38" fmla="*/ 146 w 192"/>
                <a:gd name="T39" fmla="*/ 117 h 132"/>
                <a:gd name="T40" fmla="*/ 140 w 192"/>
                <a:gd name="T41" fmla="*/ 114 h 132"/>
                <a:gd name="T42" fmla="*/ 132 w 192"/>
                <a:gd name="T43" fmla="*/ 111 h 132"/>
                <a:gd name="T44" fmla="*/ 123 w 192"/>
                <a:gd name="T45" fmla="*/ 111 h 132"/>
                <a:gd name="T46" fmla="*/ 109 w 192"/>
                <a:gd name="T47" fmla="*/ 114 h 132"/>
                <a:gd name="T48" fmla="*/ 98 w 192"/>
                <a:gd name="T49" fmla="*/ 119 h 132"/>
                <a:gd name="T50" fmla="*/ 91 w 192"/>
                <a:gd name="T51" fmla="*/ 125 h 132"/>
                <a:gd name="T52" fmla="*/ 81 w 192"/>
                <a:gd name="T53" fmla="*/ 129 h 132"/>
                <a:gd name="T54" fmla="*/ 67 w 192"/>
                <a:gd name="T55" fmla="*/ 132 h 132"/>
                <a:gd name="T56" fmla="*/ 63 w 192"/>
                <a:gd name="T57" fmla="*/ 126 h 132"/>
                <a:gd name="T58" fmla="*/ 55 w 192"/>
                <a:gd name="T59" fmla="*/ 115 h 132"/>
                <a:gd name="T60" fmla="*/ 40 w 192"/>
                <a:gd name="T61" fmla="*/ 126 h 132"/>
                <a:gd name="T62" fmla="*/ 29 w 192"/>
                <a:gd name="T63" fmla="*/ 131 h 132"/>
                <a:gd name="T64" fmla="*/ 26 w 192"/>
                <a:gd name="T65" fmla="*/ 129 h 132"/>
                <a:gd name="T66" fmla="*/ 24 w 192"/>
                <a:gd name="T67" fmla="*/ 128 h 132"/>
                <a:gd name="T68" fmla="*/ 23 w 192"/>
                <a:gd name="T69" fmla="*/ 126 h 132"/>
                <a:gd name="T70" fmla="*/ 21 w 192"/>
                <a:gd name="T71" fmla="*/ 122 h 132"/>
                <a:gd name="T72" fmla="*/ 21 w 192"/>
                <a:gd name="T73" fmla="*/ 111 h 132"/>
                <a:gd name="T74" fmla="*/ 24 w 192"/>
                <a:gd name="T75" fmla="*/ 91 h 132"/>
                <a:gd name="T76" fmla="*/ 7 w 192"/>
                <a:gd name="T77" fmla="*/ 75 h 132"/>
                <a:gd name="T78" fmla="*/ 1 w 192"/>
                <a:gd name="T79" fmla="*/ 68 h 132"/>
                <a:gd name="T80" fmla="*/ 0 w 192"/>
                <a:gd name="T81" fmla="*/ 56 h 132"/>
                <a:gd name="T82" fmla="*/ 14 w 192"/>
                <a:gd name="T83" fmla="*/ 45 h 132"/>
                <a:gd name="T84" fmla="*/ 27 w 192"/>
                <a:gd name="T85" fmla="*/ 34 h 132"/>
                <a:gd name="T86" fmla="*/ 47 w 192"/>
                <a:gd name="T87" fmla="*/ 23 h 132"/>
                <a:gd name="T88" fmla="*/ 84 w 192"/>
                <a:gd name="T89" fmla="*/ 9 h 132"/>
                <a:gd name="T90" fmla="*/ 114 w 192"/>
                <a:gd name="T91" fmla="*/ 3 h 132"/>
                <a:gd name="T92" fmla="*/ 135 w 192"/>
                <a:gd name="T93" fmla="*/ 0 h 132"/>
                <a:gd name="T94" fmla="*/ 152 w 192"/>
                <a:gd name="T95" fmla="*/ 0 h 1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2"/>
                <a:gd name="T145" fmla="*/ 0 h 132"/>
                <a:gd name="T146" fmla="*/ 192 w 192"/>
                <a:gd name="T147" fmla="*/ 132 h 1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2" h="132">
                  <a:moveTo>
                    <a:pt x="152" y="0"/>
                  </a:moveTo>
                  <a:lnTo>
                    <a:pt x="178" y="6"/>
                  </a:lnTo>
                  <a:lnTo>
                    <a:pt x="183" y="11"/>
                  </a:lnTo>
                  <a:lnTo>
                    <a:pt x="184" y="16"/>
                  </a:lnTo>
                  <a:lnTo>
                    <a:pt x="180" y="28"/>
                  </a:lnTo>
                  <a:lnTo>
                    <a:pt x="177" y="36"/>
                  </a:lnTo>
                  <a:lnTo>
                    <a:pt x="177" y="45"/>
                  </a:lnTo>
                  <a:lnTo>
                    <a:pt x="169" y="52"/>
                  </a:lnTo>
                  <a:lnTo>
                    <a:pt x="166" y="62"/>
                  </a:lnTo>
                  <a:lnTo>
                    <a:pt x="167" y="71"/>
                  </a:lnTo>
                  <a:lnTo>
                    <a:pt x="169" y="74"/>
                  </a:lnTo>
                  <a:lnTo>
                    <a:pt x="174" y="74"/>
                  </a:lnTo>
                  <a:lnTo>
                    <a:pt x="186" y="88"/>
                  </a:lnTo>
                  <a:lnTo>
                    <a:pt x="192" y="89"/>
                  </a:lnTo>
                  <a:lnTo>
                    <a:pt x="192" y="95"/>
                  </a:lnTo>
                  <a:lnTo>
                    <a:pt x="181" y="111"/>
                  </a:lnTo>
                  <a:lnTo>
                    <a:pt x="158" y="132"/>
                  </a:lnTo>
                  <a:lnTo>
                    <a:pt x="155" y="131"/>
                  </a:lnTo>
                  <a:lnTo>
                    <a:pt x="152" y="128"/>
                  </a:lnTo>
                  <a:lnTo>
                    <a:pt x="146" y="117"/>
                  </a:lnTo>
                  <a:lnTo>
                    <a:pt x="140" y="114"/>
                  </a:lnTo>
                  <a:lnTo>
                    <a:pt x="132" y="111"/>
                  </a:lnTo>
                  <a:lnTo>
                    <a:pt x="123" y="111"/>
                  </a:lnTo>
                  <a:lnTo>
                    <a:pt x="109" y="114"/>
                  </a:lnTo>
                  <a:lnTo>
                    <a:pt x="98" y="119"/>
                  </a:lnTo>
                  <a:lnTo>
                    <a:pt x="91" y="125"/>
                  </a:lnTo>
                  <a:lnTo>
                    <a:pt x="81" y="129"/>
                  </a:lnTo>
                  <a:lnTo>
                    <a:pt x="67" y="132"/>
                  </a:lnTo>
                  <a:lnTo>
                    <a:pt x="63" y="126"/>
                  </a:lnTo>
                  <a:lnTo>
                    <a:pt x="55" y="115"/>
                  </a:lnTo>
                  <a:lnTo>
                    <a:pt x="40" y="126"/>
                  </a:lnTo>
                  <a:lnTo>
                    <a:pt x="29" y="131"/>
                  </a:lnTo>
                  <a:lnTo>
                    <a:pt x="26" y="129"/>
                  </a:lnTo>
                  <a:lnTo>
                    <a:pt x="24" y="128"/>
                  </a:lnTo>
                  <a:lnTo>
                    <a:pt x="23" y="126"/>
                  </a:lnTo>
                  <a:lnTo>
                    <a:pt x="21" y="122"/>
                  </a:lnTo>
                  <a:lnTo>
                    <a:pt x="21" y="111"/>
                  </a:lnTo>
                  <a:lnTo>
                    <a:pt x="24" y="91"/>
                  </a:lnTo>
                  <a:lnTo>
                    <a:pt x="7" y="75"/>
                  </a:lnTo>
                  <a:lnTo>
                    <a:pt x="1" y="68"/>
                  </a:lnTo>
                  <a:lnTo>
                    <a:pt x="0" y="56"/>
                  </a:lnTo>
                  <a:lnTo>
                    <a:pt x="14" y="45"/>
                  </a:lnTo>
                  <a:lnTo>
                    <a:pt x="27" y="34"/>
                  </a:lnTo>
                  <a:lnTo>
                    <a:pt x="47" y="23"/>
                  </a:lnTo>
                  <a:lnTo>
                    <a:pt x="84" y="9"/>
                  </a:lnTo>
                  <a:lnTo>
                    <a:pt x="114" y="3"/>
                  </a:lnTo>
                  <a:lnTo>
                    <a:pt x="135" y="0"/>
                  </a:lnTo>
                  <a:lnTo>
                    <a:pt x="152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0" name="Freeform 1703"/>
            <p:cNvSpPr>
              <a:spLocks/>
            </p:cNvSpPr>
            <p:nvPr/>
          </p:nvSpPr>
          <p:spPr bwMode="auto">
            <a:xfrm>
              <a:off x="5087" y="2348"/>
              <a:ext cx="414" cy="526"/>
            </a:xfrm>
            <a:custGeom>
              <a:avLst/>
              <a:gdLst>
                <a:gd name="T0" fmla="*/ 180 w 414"/>
                <a:gd name="T1" fmla="*/ 18 h 526"/>
                <a:gd name="T2" fmla="*/ 247 w 414"/>
                <a:gd name="T3" fmla="*/ 100 h 526"/>
                <a:gd name="T4" fmla="*/ 268 w 414"/>
                <a:gd name="T5" fmla="*/ 116 h 526"/>
                <a:gd name="T6" fmla="*/ 323 w 414"/>
                <a:gd name="T7" fmla="*/ 146 h 526"/>
                <a:gd name="T8" fmla="*/ 339 w 414"/>
                <a:gd name="T9" fmla="*/ 167 h 526"/>
                <a:gd name="T10" fmla="*/ 339 w 414"/>
                <a:gd name="T11" fmla="*/ 210 h 526"/>
                <a:gd name="T12" fmla="*/ 340 w 414"/>
                <a:gd name="T13" fmla="*/ 244 h 526"/>
                <a:gd name="T14" fmla="*/ 354 w 414"/>
                <a:gd name="T15" fmla="*/ 267 h 526"/>
                <a:gd name="T16" fmla="*/ 388 w 414"/>
                <a:gd name="T17" fmla="*/ 296 h 526"/>
                <a:gd name="T18" fmla="*/ 407 w 414"/>
                <a:gd name="T19" fmla="*/ 316 h 526"/>
                <a:gd name="T20" fmla="*/ 414 w 414"/>
                <a:gd name="T21" fmla="*/ 346 h 526"/>
                <a:gd name="T22" fmla="*/ 403 w 414"/>
                <a:gd name="T23" fmla="*/ 349 h 526"/>
                <a:gd name="T24" fmla="*/ 396 w 414"/>
                <a:gd name="T25" fmla="*/ 363 h 526"/>
                <a:gd name="T26" fmla="*/ 390 w 414"/>
                <a:gd name="T27" fmla="*/ 358 h 526"/>
                <a:gd name="T28" fmla="*/ 354 w 414"/>
                <a:gd name="T29" fmla="*/ 347 h 526"/>
                <a:gd name="T30" fmla="*/ 359 w 414"/>
                <a:gd name="T31" fmla="*/ 398 h 526"/>
                <a:gd name="T32" fmla="*/ 380 w 414"/>
                <a:gd name="T33" fmla="*/ 415 h 526"/>
                <a:gd name="T34" fmla="*/ 388 w 414"/>
                <a:gd name="T35" fmla="*/ 429 h 526"/>
                <a:gd name="T36" fmla="*/ 396 w 414"/>
                <a:gd name="T37" fmla="*/ 455 h 526"/>
                <a:gd name="T38" fmla="*/ 403 w 414"/>
                <a:gd name="T39" fmla="*/ 498 h 526"/>
                <a:gd name="T40" fmla="*/ 368 w 414"/>
                <a:gd name="T41" fmla="*/ 504 h 526"/>
                <a:gd name="T42" fmla="*/ 339 w 414"/>
                <a:gd name="T43" fmla="*/ 503 h 526"/>
                <a:gd name="T44" fmla="*/ 305 w 414"/>
                <a:gd name="T45" fmla="*/ 499 h 526"/>
                <a:gd name="T46" fmla="*/ 236 w 414"/>
                <a:gd name="T47" fmla="*/ 519 h 526"/>
                <a:gd name="T48" fmla="*/ 202 w 414"/>
                <a:gd name="T49" fmla="*/ 526 h 526"/>
                <a:gd name="T50" fmla="*/ 197 w 414"/>
                <a:gd name="T51" fmla="*/ 518 h 526"/>
                <a:gd name="T52" fmla="*/ 142 w 414"/>
                <a:gd name="T53" fmla="*/ 513 h 526"/>
                <a:gd name="T54" fmla="*/ 59 w 414"/>
                <a:gd name="T55" fmla="*/ 479 h 526"/>
                <a:gd name="T56" fmla="*/ 28 w 414"/>
                <a:gd name="T57" fmla="*/ 446 h 526"/>
                <a:gd name="T58" fmla="*/ 28 w 414"/>
                <a:gd name="T59" fmla="*/ 426 h 526"/>
                <a:gd name="T60" fmla="*/ 8 w 414"/>
                <a:gd name="T61" fmla="*/ 412 h 526"/>
                <a:gd name="T62" fmla="*/ 3 w 414"/>
                <a:gd name="T63" fmla="*/ 393 h 526"/>
                <a:gd name="T64" fmla="*/ 20 w 414"/>
                <a:gd name="T65" fmla="*/ 373 h 526"/>
                <a:gd name="T66" fmla="*/ 25 w 414"/>
                <a:gd name="T67" fmla="*/ 338 h 526"/>
                <a:gd name="T68" fmla="*/ 11 w 414"/>
                <a:gd name="T69" fmla="*/ 275 h 526"/>
                <a:gd name="T70" fmla="*/ 36 w 414"/>
                <a:gd name="T71" fmla="*/ 213 h 526"/>
                <a:gd name="T72" fmla="*/ 50 w 414"/>
                <a:gd name="T73" fmla="*/ 195 h 526"/>
                <a:gd name="T74" fmla="*/ 68 w 414"/>
                <a:gd name="T75" fmla="*/ 203 h 526"/>
                <a:gd name="T76" fmla="*/ 82 w 414"/>
                <a:gd name="T77" fmla="*/ 189 h 526"/>
                <a:gd name="T78" fmla="*/ 71 w 414"/>
                <a:gd name="T79" fmla="*/ 164 h 526"/>
                <a:gd name="T80" fmla="*/ 85 w 414"/>
                <a:gd name="T81" fmla="*/ 144 h 526"/>
                <a:gd name="T82" fmla="*/ 97 w 414"/>
                <a:gd name="T83" fmla="*/ 132 h 526"/>
                <a:gd name="T84" fmla="*/ 107 w 414"/>
                <a:gd name="T85" fmla="*/ 103 h 526"/>
                <a:gd name="T86" fmla="*/ 122 w 414"/>
                <a:gd name="T87" fmla="*/ 70 h 526"/>
                <a:gd name="T88" fmla="*/ 147 w 414"/>
                <a:gd name="T89" fmla="*/ 41 h 526"/>
                <a:gd name="T90" fmla="*/ 167 w 414"/>
                <a:gd name="T91" fmla="*/ 7 h 5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4"/>
                <a:gd name="T139" fmla="*/ 0 h 526"/>
                <a:gd name="T140" fmla="*/ 414 w 414"/>
                <a:gd name="T141" fmla="*/ 526 h 5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4" h="526">
                  <a:moveTo>
                    <a:pt x="168" y="0"/>
                  </a:moveTo>
                  <a:lnTo>
                    <a:pt x="180" y="18"/>
                  </a:lnTo>
                  <a:lnTo>
                    <a:pt x="207" y="53"/>
                  </a:lnTo>
                  <a:lnTo>
                    <a:pt x="247" y="100"/>
                  </a:lnTo>
                  <a:lnTo>
                    <a:pt x="256" y="109"/>
                  </a:lnTo>
                  <a:lnTo>
                    <a:pt x="268" y="116"/>
                  </a:lnTo>
                  <a:lnTo>
                    <a:pt x="296" y="130"/>
                  </a:lnTo>
                  <a:lnTo>
                    <a:pt x="323" y="146"/>
                  </a:lnTo>
                  <a:lnTo>
                    <a:pt x="333" y="156"/>
                  </a:lnTo>
                  <a:lnTo>
                    <a:pt x="339" y="167"/>
                  </a:lnTo>
                  <a:lnTo>
                    <a:pt x="342" y="187"/>
                  </a:lnTo>
                  <a:lnTo>
                    <a:pt x="339" y="210"/>
                  </a:lnTo>
                  <a:lnTo>
                    <a:pt x="339" y="233"/>
                  </a:lnTo>
                  <a:lnTo>
                    <a:pt x="340" y="244"/>
                  </a:lnTo>
                  <a:lnTo>
                    <a:pt x="345" y="253"/>
                  </a:lnTo>
                  <a:lnTo>
                    <a:pt x="354" y="267"/>
                  </a:lnTo>
                  <a:lnTo>
                    <a:pt x="365" y="278"/>
                  </a:lnTo>
                  <a:lnTo>
                    <a:pt x="388" y="296"/>
                  </a:lnTo>
                  <a:lnTo>
                    <a:pt x="397" y="306"/>
                  </a:lnTo>
                  <a:lnTo>
                    <a:pt x="407" y="316"/>
                  </a:lnTo>
                  <a:lnTo>
                    <a:pt x="413" y="330"/>
                  </a:lnTo>
                  <a:lnTo>
                    <a:pt x="414" y="346"/>
                  </a:lnTo>
                  <a:lnTo>
                    <a:pt x="408" y="346"/>
                  </a:lnTo>
                  <a:lnTo>
                    <a:pt x="403" y="349"/>
                  </a:lnTo>
                  <a:lnTo>
                    <a:pt x="399" y="356"/>
                  </a:lnTo>
                  <a:lnTo>
                    <a:pt x="396" y="363"/>
                  </a:lnTo>
                  <a:lnTo>
                    <a:pt x="393" y="361"/>
                  </a:lnTo>
                  <a:lnTo>
                    <a:pt x="390" y="358"/>
                  </a:lnTo>
                  <a:lnTo>
                    <a:pt x="356" y="333"/>
                  </a:lnTo>
                  <a:lnTo>
                    <a:pt x="354" y="347"/>
                  </a:lnTo>
                  <a:lnTo>
                    <a:pt x="356" y="366"/>
                  </a:lnTo>
                  <a:lnTo>
                    <a:pt x="359" y="398"/>
                  </a:lnTo>
                  <a:lnTo>
                    <a:pt x="373" y="407"/>
                  </a:lnTo>
                  <a:lnTo>
                    <a:pt x="380" y="415"/>
                  </a:lnTo>
                  <a:lnTo>
                    <a:pt x="385" y="423"/>
                  </a:lnTo>
                  <a:lnTo>
                    <a:pt x="388" y="429"/>
                  </a:lnTo>
                  <a:lnTo>
                    <a:pt x="391" y="446"/>
                  </a:lnTo>
                  <a:lnTo>
                    <a:pt x="396" y="455"/>
                  </a:lnTo>
                  <a:lnTo>
                    <a:pt x="407" y="467"/>
                  </a:lnTo>
                  <a:lnTo>
                    <a:pt x="403" y="498"/>
                  </a:lnTo>
                  <a:lnTo>
                    <a:pt x="382" y="499"/>
                  </a:lnTo>
                  <a:lnTo>
                    <a:pt x="368" y="504"/>
                  </a:lnTo>
                  <a:lnTo>
                    <a:pt x="357" y="506"/>
                  </a:lnTo>
                  <a:lnTo>
                    <a:pt x="339" y="503"/>
                  </a:lnTo>
                  <a:lnTo>
                    <a:pt x="322" y="499"/>
                  </a:lnTo>
                  <a:lnTo>
                    <a:pt x="305" y="499"/>
                  </a:lnTo>
                  <a:lnTo>
                    <a:pt x="270" y="509"/>
                  </a:lnTo>
                  <a:lnTo>
                    <a:pt x="236" y="519"/>
                  </a:lnTo>
                  <a:lnTo>
                    <a:pt x="219" y="523"/>
                  </a:lnTo>
                  <a:lnTo>
                    <a:pt x="202" y="526"/>
                  </a:lnTo>
                  <a:lnTo>
                    <a:pt x="200" y="521"/>
                  </a:lnTo>
                  <a:lnTo>
                    <a:pt x="197" y="518"/>
                  </a:lnTo>
                  <a:lnTo>
                    <a:pt x="183" y="515"/>
                  </a:lnTo>
                  <a:lnTo>
                    <a:pt x="142" y="513"/>
                  </a:lnTo>
                  <a:lnTo>
                    <a:pt x="76" y="518"/>
                  </a:lnTo>
                  <a:lnTo>
                    <a:pt x="59" y="479"/>
                  </a:lnTo>
                  <a:lnTo>
                    <a:pt x="47" y="466"/>
                  </a:lnTo>
                  <a:lnTo>
                    <a:pt x="28" y="446"/>
                  </a:lnTo>
                  <a:lnTo>
                    <a:pt x="25" y="446"/>
                  </a:lnTo>
                  <a:lnTo>
                    <a:pt x="28" y="426"/>
                  </a:lnTo>
                  <a:lnTo>
                    <a:pt x="16" y="416"/>
                  </a:lnTo>
                  <a:lnTo>
                    <a:pt x="8" y="412"/>
                  </a:lnTo>
                  <a:lnTo>
                    <a:pt x="0" y="409"/>
                  </a:lnTo>
                  <a:lnTo>
                    <a:pt x="3" y="393"/>
                  </a:lnTo>
                  <a:lnTo>
                    <a:pt x="13" y="383"/>
                  </a:lnTo>
                  <a:lnTo>
                    <a:pt x="20" y="373"/>
                  </a:lnTo>
                  <a:lnTo>
                    <a:pt x="25" y="363"/>
                  </a:lnTo>
                  <a:lnTo>
                    <a:pt x="25" y="338"/>
                  </a:lnTo>
                  <a:lnTo>
                    <a:pt x="19" y="306"/>
                  </a:lnTo>
                  <a:lnTo>
                    <a:pt x="11" y="275"/>
                  </a:lnTo>
                  <a:lnTo>
                    <a:pt x="3" y="255"/>
                  </a:lnTo>
                  <a:lnTo>
                    <a:pt x="36" y="213"/>
                  </a:lnTo>
                  <a:lnTo>
                    <a:pt x="40" y="203"/>
                  </a:lnTo>
                  <a:lnTo>
                    <a:pt x="50" y="195"/>
                  </a:lnTo>
                  <a:lnTo>
                    <a:pt x="60" y="203"/>
                  </a:lnTo>
                  <a:lnTo>
                    <a:pt x="68" y="203"/>
                  </a:lnTo>
                  <a:lnTo>
                    <a:pt x="76" y="198"/>
                  </a:lnTo>
                  <a:lnTo>
                    <a:pt x="82" y="189"/>
                  </a:lnTo>
                  <a:lnTo>
                    <a:pt x="74" y="176"/>
                  </a:lnTo>
                  <a:lnTo>
                    <a:pt x="71" y="164"/>
                  </a:lnTo>
                  <a:lnTo>
                    <a:pt x="74" y="147"/>
                  </a:lnTo>
                  <a:lnTo>
                    <a:pt x="85" y="144"/>
                  </a:lnTo>
                  <a:lnTo>
                    <a:pt x="91" y="138"/>
                  </a:lnTo>
                  <a:lnTo>
                    <a:pt x="97" y="132"/>
                  </a:lnTo>
                  <a:lnTo>
                    <a:pt x="100" y="124"/>
                  </a:lnTo>
                  <a:lnTo>
                    <a:pt x="107" y="103"/>
                  </a:lnTo>
                  <a:lnTo>
                    <a:pt x="116" y="73"/>
                  </a:lnTo>
                  <a:lnTo>
                    <a:pt x="122" y="70"/>
                  </a:lnTo>
                  <a:lnTo>
                    <a:pt x="130" y="64"/>
                  </a:lnTo>
                  <a:lnTo>
                    <a:pt x="147" y="41"/>
                  </a:lnTo>
                  <a:lnTo>
                    <a:pt x="162" y="17"/>
                  </a:lnTo>
                  <a:lnTo>
                    <a:pt x="167" y="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1" name="Freeform 1704"/>
            <p:cNvSpPr>
              <a:spLocks/>
            </p:cNvSpPr>
            <p:nvPr/>
          </p:nvSpPr>
          <p:spPr bwMode="auto">
            <a:xfrm>
              <a:off x="5087" y="2348"/>
              <a:ext cx="414" cy="526"/>
            </a:xfrm>
            <a:custGeom>
              <a:avLst/>
              <a:gdLst>
                <a:gd name="T0" fmla="*/ 180 w 414"/>
                <a:gd name="T1" fmla="*/ 18 h 526"/>
                <a:gd name="T2" fmla="*/ 247 w 414"/>
                <a:gd name="T3" fmla="*/ 100 h 526"/>
                <a:gd name="T4" fmla="*/ 268 w 414"/>
                <a:gd name="T5" fmla="*/ 116 h 526"/>
                <a:gd name="T6" fmla="*/ 323 w 414"/>
                <a:gd name="T7" fmla="*/ 146 h 526"/>
                <a:gd name="T8" fmla="*/ 339 w 414"/>
                <a:gd name="T9" fmla="*/ 167 h 526"/>
                <a:gd name="T10" fmla="*/ 339 w 414"/>
                <a:gd name="T11" fmla="*/ 210 h 526"/>
                <a:gd name="T12" fmla="*/ 340 w 414"/>
                <a:gd name="T13" fmla="*/ 244 h 526"/>
                <a:gd name="T14" fmla="*/ 354 w 414"/>
                <a:gd name="T15" fmla="*/ 267 h 526"/>
                <a:gd name="T16" fmla="*/ 388 w 414"/>
                <a:gd name="T17" fmla="*/ 296 h 526"/>
                <a:gd name="T18" fmla="*/ 407 w 414"/>
                <a:gd name="T19" fmla="*/ 316 h 526"/>
                <a:gd name="T20" fmla="*/ 414 w 414"/>
                <a:gd name="T21" fmla="*/ 346 h 526"/>
                <a:gd name="T22" fmla="*/ 403 w 414"/>
                <a:gd name="T23" fmla="*/ 349 h 526"/>
                <a:gd name="T24" fmla="*/ 396 w 414"/>
                <a:gd name="T25" fmla="*/ 363 h 526"/>
                <a:gd name="T26" fmla="*/ 390 w 414"/>
                <a:gd name="T27" fmla="*/ 358 h 526"/>
                <a:gd name="T28" fmla="*/ 354 w 414"/>
                <a:gd name="T29" fmla="*/ 347 h 526"/>
                <a:gd name="T30" fmla="*/ 359 w 414"/>
                <a:gd name="T31" fmla="*/ 398 h 526"/>
                <a:gd name="T32" fmla="*/ 380 w 414"/>
                <a:gd name="T33" fmla="*/ 415 h 526"/>
                <a:gd name="T34" fmla="*/ 388 w 414"/>
                <a:gd name="T35" fmla="*/ 429 h 526"/>
                <a:gd name="T36" fmla="*/ 396 w 414"/>
                <a:gd name="T37" fmla="*/ 455 h 526"/>
                <a:gd name="T38" fmla="*/ 403 w 414"/>
                <a:gd name="T39" fmla="*/ 498 h 526"/>
                <a:gd name="T40" fmla="*/ 368 w 414"/>
                <a:gd name="T41" fmla="*/ 504 h 526"/>
                <a:gd name="T42" fmla="*/ 339 w 414"/>
                <a:gd name="T43" fmla="*/ 503 h 526"/>
                <a:gd name="T44" fmla="*/ 305 w 414"/>
                <a:gd name="T45" fmla="*/ 499 h 526"/>
                <a:gd name="T46" fmla="*/ 236 w 414"/>
                <a:gd name="T47" fmla="*/ 519 h 526"/>
                <a:gd name="T48" fmla="*/ 202 w 414"/>
                <a:gd name="T49" fmla="*/ 526 h 526"/>
                <a:gd name="T50" fmla="*/ 197 w 414"/>
                <a:gd name="T51" fmla="*/ 518 h 526"/>
                <a:gd name="T52" fmla="*/ 142 w 414"/>
                <a:gd name="T53" fmla="*/ 513 h 526"/>
                <a:gd name="T54" fmla="*/ 59 w 414"/>
                <a:gd name="T55" fmla="*/ 479 h 526"/>
                <a:gd name="T56" fmla="*/ 28 w 414"/>
                <a:gd name="T57" fmla="*/ 446 h 526"/>
                <a:gd name="T58" fmla="*/ 28 w 414"/>
                <a:gd name="T59" fmla="*/ 426 h 526"/>
                <a:gd name="T60" fmla="*/ 8 w 414"/>
                <a:gd name="T61" fmla="*/ 412 h 526"/>
                <a:gd name="T62" fmla="*/ 3 w 414"/>
                <a:gd name="T63" fmla="*/ 393 h 526"/>
                <a:gd name="T64" fmla="*/ 20 w 414"/>
                <a:gd name="T65" fmla="*/ 373 h 526"/>
                <a:gd name="T66" fmla="*/ 25 w 414"/>
                <a:gd name="T67" fmla="*/ 338 h 526"/>
                <a:gd name="T68" fmla="*/ 11 w 414"/>
                <a:gd name="T69" fmla="*/ 275 h 526"/>
                <a:gd name="T70" fmla="*/ 36 w 414"/>
                <a:gd name="T71" fmla="*/ 213 h 526"/>
                <a:gd name="T72" fmla="*/ 50 w 414"/>
                <a:gd name="T73" fmla="*/ 195 h 526"/>
                <a:gd name="T74" fmla="*/ 68 w 414"/>
                <a:gd name="T75" fmla="*/ 203 h 526"/>
                <a:gd name="T76" fmla="*/ 82 w 414"/>
                <a:gd name="T77" fmla="*/ 189 h 526"/>
                <a:gd name="T78" fmla="*/ 71 w 414"/>
                <a:gd name="T79" fmla="*/ 164 h 526"/>
                <a:gd name="T80" fmla="*/ 85 w 414"/>
                <a:gd name="T81" fmla="*/ 144 h 526"/>
                <a:gd name="T82" fmla="*/ 97 w 414"/>
                <a:gd name="T83" fmla="*/ 132 h 526"/>
                <a:gd name="T84" fmla="*/ 107 w 414"/>
                <a:gd name="T85" fmla="*/ 103 h 526"/>
                <a:gd name="T86" fmla="*/ 122 w 414"/>
                <a:gd name="T87" fmla="*/ 70 h 526"/>
                <a:gd name="T88" fmla="*/ 147 w 414"/>
                <a:gd name="T89" fmla="*/ 41 h 526"/>
                <a:gd name="T90" fmla="*/ 167 w 414"/>
                <a:gd name="T91" fmla="*/ 7 h 5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4"/>
                <a:gd name="T139" fmla="*/ 0 h 526"/>
                <a:gd name="T140" fmla="*/ 414 w 414"/>
                <a:gd name="T141" fmla="*/ 526 h 5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4" h="526">
                  <a:moveTo>
                    <a:pt x="168" y="0"/>
                  </a:moveTo>
                  <a:lnTo>
                    <a:pt x="180" y="18"/>
                  </a:lnTo>
                  <a:lnTo>
                    <a:pt x="207" y="53"/>
                  </a:lnTo>
                  <a:lnTo>
                    <a:pt x="247" y="100"/>
                  </a:lnTo>
                  <a:lnTo>
                    <a:pt x="256" y="109"/>
                  </a:lnTo>
                  <a:lnTo>
                    <a:pt x="268" y="116"/>
                  </a:lnTo>
                  <a:lnTo>
                    <a:pt x="296" y="130"/>
                  </a:lnTo>
                  <a:lnTo>
                    <a:pt x="323" y="146"/>
                  </a:lnTo>
                  <a:lnTo>
                    <a:pt x="333" y="156"/>
                  </a:lnTo>
                  <a:lnTo>
                    <a:pt x="339" y="167"/>
                  </a:lnTo>
                  <a:lnTo>
                    <a:pt x="342" y="187"/>
                  </a:lnTo>
                  <a:lnTo>
                    <a:pt x="339" y="210"/>
                  </a:lnTo>
                  <a:lnTo>
                    <a:pt x="339" y="233"/>
                  </a:lnTo>
                  <a:lnTo>
                    <a:pt x="340" y="244"/>
                  </a:lnTo>
                  <a:lnTo>
                    <a:pt x="345" y="253"/>
                  </a:lnTo>
                  <a:lnTo>
                    <a:pt x="354" y="267"/>
                  </a:lnTo>
                  <a:lnTo>
                    <a:pt x="365" y="278"/>
                  </a:lnTo>
                  <a:lnTo>
                    <a:pt x="388" y="296"/>
                  </a:lnTo>
                  <a:lnTo>
                    <a:pt x="397" y="306"/>
                  </a:lnTo>
                  <a:lnTo>
                    <a:pt x="407" y="316"/>
                  </a:lnTo>
                  <a:lnTo>
                    <a:pt x="413" y="330"/>
                  </a:lnTo>
                  <a:lnTo>
                    <a:pt x="414" y="346"/>
                  </a:lnTo>
                  <a:lnTo>
                    <a:pt x="408" y="346"/>
                  </a:lnTo>
                  <a:lnTo>
                    <a:pt x="403" y="349"/>
                  </a:lnTo>
                  <a:lnTo>
                    <a:pt x="399" y="356"/>
                  </a:lnTo>
                  <a:lnTo>
                    <a:pt x="396" y="363"/>
                  </a:lnTo>
                  <a:lnTo>
                    <a:pt x="393" y="361"/>
                  </a:lnTo>
                  <a:lnTo>
                    <a:pt x="390" y="358"/>
                  </a:lnTo>
                  <a:lnTo>
                    <a:pt x="356" y="333"/>
                  </a:lnTo>
                  <a:lnTo>
                    <a:pt x="354" y="347"/>
                  </a:lnTo>
                  <a:lnTo>
                    <a:pt x="356" y="366"/>
                  </a:lnTo>
                  <a:lnTo>
                    <a:pt x="359" y="398"/>
                  </a:lnTo>
                  <a:lnTo>
                    <a:pt x="373" y="407"/>
                  </a:lnTo>
                  <a:lnTo>
                    <a:pt x="380" y="415"/>
                  </a:lnTo>
                  <a:lnTo>
                    <a:pt x="385" y="423"/>
                  </a:lnTo>
                  <a:lnTo>
                    <a:pt x="388" y="429"/>
                  </a:lnTo>
                  <a:lnTo>
                    <a:pt x="391" y="446"/>
                  </a:lnTo>
                  <a:lnTo>
                    <a:pt x="396" y="455"/>
                  </a:lnTo>
                  <a:lnTo>
                    <a:pt x="407" y="467"/>
                  </a:lnTo>
                  <a:lnTo>
                    <a:pt x="403" y="498"/>
                  </a:lnTo>
                  <a:lnTo>
                    <a:pt x="382" y="499"/>
                  </a:lnTo>
                  <a:lnTo>
                    <a:pt x="368" y="504"/>
                  </a:lnTo>
                  <a:lnTo>
                    <a:pt x="357" y="506"/>
                  </a:lnTo>
                  <a:lnTo>
                    <a:pt x="339" y="503"/>
                  </a:lnTo>
                  <a:lnTo>
                    <a:pt x="322" y="499"/>
                  </a:lnTo>
                  <a:lnTo>
                    <a:pt x="305" y="499"/>
                  </a:lnTo>
                  <a:lnTo>
                    <a:pt x="270" y="509"/>
                  </a:lnTo>
                  <a:lnTo>
                    <a:pt x="236" y="519"/>
                  </a:lnTo>
                  <a:lnTo>
                    <a:pt x="219" y="523"/>
                  </a:lnTo>
                  <a:lnTo>
                    <a:pt x="202" y="526"/>
                  </a:lnTo>
                  <a:lnTo>
                    <a:pt x="200" y="521"/>
                  </a:lnTo>
                  <a:lnTo>
                    <a:pt x="197" y="518"/>
                  </a:lnTo>
                  <a:lnTo>
                    <a:pt x="183" y="515"/>
                  </a:lnTo>
                  <a:lnTo>
                    <a:pt x="142" y="513"/>
                  </a:lnTo>
                  <a:lnTo>
                    <a:pt x="76" y="518"/>
                  </a:lnTo>
                  <a:lnTo>
                    <a:pt x="59" y="479"/>
                  </a:lnTo>
                  <a:lnTo>
                    <a:pt x="47" y="466"/>
                  </a:lnTo>
                  <a:lnTo>
                    <a:pt x="28" y="446"/>
                  </a:lnTo>
                  <a:lnTo>
                    <a:pt x="25" y="446"/>
                  </a:lnTo>
                  <a:lnTo>
                    <a:pt x="28" y="426"/>
                  </a:lnTo>
                  <a:lnTo>
                    <a:pt x="16" y="416"/>
                  </a:lnTo>
                  <a:lnTo>
                    <a:pt x="8" y="412"/>
                  </a:lnTo>
                  <a:lnTo>
                    <a:pt x="0" y="409"/>
                  </a:lnTo>
                  <a:lnTo>
                    <a:pt x="3" y="393"/>
                  </a:lnTo>
                  <a:lnTo>
                    <a:pt x="13" y="383"/>
                  </a:lnTo>
                  <a:lnTo>
                    <a:pt x="20" y="373"/>
                  </a:lnTo>
                  <a:lnTo>
                    <a:pt x="25" y="363"/>
                  </a:lnTo>
                  <a:lnTo>
                    <a:pt x="25" y="338"/>
                  </a:lnTo>
                  <a:lnTo>
                    <a:pt x="19" y="306"/>
                  </a:lnTo>
                  <a:lnTo>
                    <a:pt x="11" y="275"/>
                  </a:lnTo>
                  <a:lnTo>
                    <a:pt x="3" y="255"/>
                  </a:lnTo>
                  <a:lnTo>
                    <a:pt x="36" y="213"/>
                  </a:lnTo>
                  <a:lnTo>
                    <a:pt x="40" y="203"/>
                  </a:lnTo>
                  <a:lnTo>
                    <a:pt x="50" y="195"/>
                  </a:lnTo>
                  <a:lnTo>
                    <a:pt x="60" y="203"/>
                  </a:lnTo>
                  <a:lnTo>
                    <a:pt x="68" y="203"/>
                  </a:lnTo>
                  <a:lnTo>
                    <a:pt x="76" y="198"/>
                  </a:lnTo>
                  <a:lnTo>
                    <a:pt x="82" y="189"/>
                  </a:lnTo>
                  <a:lnTo>
                    <a:pt x="74" y="176"/>
                  </a:lnTo>
                  <a:lnTo>
                    <a:pt x="71" y="164"/>
                  </a:lnTo>
                  <a:lnTo>
                    <a:pt x="74" y="147"/>
                  </a:lnTo>
                  <a:lnTo>
                    <a:pt x="85" y="144"/>
                  </a:lnTo>
                  <a:lnTo>
                    <a:pt x="91" y="138"/>
                  </a:lnTo>
                  <a:lnTo>
                    <a:pt x="97" y="132"/>
                  </a:lnTo>
                  <a:lnTo>
                    <a:pt x="100" y="124"/>
                  </a:lnTo>
                  <a:lnTo>
                    <a:pt x="107" y="103"/>
                  </a:lnTo>
                  <a:lnTo>
                    <a:pt x="116" y="73"/>
                  </a:lnTo>
                  <a:lnTo>
                    <a:pt x="122" y="70"/>
                  </a:lnTo>
                  <a:lnTo>
                    <a:pt x="130" y="64"/>
                  </a:lnTo>
                  <a:lnTo>
                    <a:pt x="147" y="41"/>
                  </a:lnTo>
                  <a:lnTo>
                    <a:pt x="162" y="17"/>
                  </a:lnTo>
                  <a:lnTo>
                    <a:pt x="167" y="7"/>
                  </a:lnTo>
                  <a:lnTo>
                    <a:pt x="168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2" name="Freeform 1705"/>
            <p:cNvSpPr>
              <a:spLocks/>
            </p:cNvSpPr>
            <p:nvPr/>
          </p:nvSpPr>
          <p:spPr bwMode="auto">
            <a:xfrm>
              <a:off x="5077" y="2846"/>
              <a:ext cx="615" cy="444"/>
            </a:xfrm>
            <a:custGeom>
              <a:avLst/>
              <a:gdLst>
                <a:gd name="T0" fmla="*/ 615 w 615"/>
                <a:gd name="T1" fmla="*/ 29 h 444"/>
                <a:gd name="T2" fmla="*/ 597 w 615"/>
                <a:gd name="T3" fmla="*/ 32 h 444"/>
                <a:gd name="T4" fmla="*/ 523 w 615"/>
                <a:gd name="T5" fmla="*/ 14 h 444"/>
                <a:gd name="T6" fmla="*/ 483 w 615"/>
                <a:gd name="T7" fmla="*/ 14 h 444"/>
                <a:gd name="T8" fmla="*/ 450 w 615"/>
                <a:gd name="T9" fmla="*/ 14 h 444"/>
                <a:gd name="T10" fmla="*/ 420 w 615"/>
                <a:gd name="T11" fmla="*/ 1 h 444"/>
                <a:gd name="T12" fmla="*/ 387 w 615"/>
                <a:gd name="T13" fmla="*/ 3 h 444"/>
                <a:gd name="T14" fmla="*/ 340 w 615"/>
                <a:gd name="T15" fmla="*/ 3 h 444"/>
                <a:gd name="T16" fmla="*/ 287 w 615"/>
                <a:gd name="T17" fmla="*/ 9 h 444"/>
                <a:gd name="T18" fmla="*/ 233 w 615"/>
                <a:gd name="T19" fmla="*/ 25 h 444"/>
                <a:gd name="T20" fmla="*/ 207 w 615"/>
                <a:gd name="T21" fmla="*/ 25 h 444"/>
                <a:gd name="T22" fmla="*/ 192 w 615"/>
                <a:gd name="T23" fmla="*/ 15 h 444"/>
                <a:gd name="T24" fmla="*/ 153 w 615"/>
                <a:gd name="T25" fmla="*/ 14 h 444"/>
                <a:gd name="T26" fmla="*/ 83 w 615"/>
                <a:gd name="T27" fmla="*/ 18 h 444"/>
                <a:gd name="T28" fmla="*/ 92 w 615"/>
                <a:gd name="T29" fmla="*/ 41 h 444"/>
                <a:gd name="T30" fmla="*/ 41 w 615"/>
                <a:gd name="T31" fmla="*/ 118 h 444"/>
                <a:gd name="T32" fmla="*/ 29 w 615"/>
                <a:gd name="T33" fmla="*/ 160 h 444"/>
                <a:gd name="T34" fmla="*/ 13 w 615"/>
                <a:gd name="T35" fmla="*/ 215 h 444"/>
                <a:gd name="T36" fmla="*/ 0 w 615"/>
                <a:gd name="T37" fmla="*/ 257 h 444"/>
                <a:gd name="T38" fmla="*/ 69 w 615"/>
                <a:gd name="T39" fmla="*/ 291 h 444"/>
                <a:gd name="T40" fmla="*/ 87 w 615"/>
                <a:gd name="T41" fmla="*/ 292 h 444"/>
                <a:gd name="T42" fmla="*/ 123 w 615"/>
                <a:gd name="T43" fmla="*/ 280 h 444"/>
                <a:gd name="T44" fmla="*/ 150 w 615"/>
                <a:gd name="T45" fmla="*/ 257 h 444"/>
                <a:gd name="T46" fmla="*/ 190 w 615"/>
                <a:gd name="T47" fmla="*/ 283 h 444"/>
                <a:gd name="T48" fmla="*/ 197 w 615"/>
                <a:gd name="T49" fmla="*/ 283 h 444"/>
                <a:gd name="T50" fmla="*/ 207 w 615"/>
                <a:gd name="T51" fmla="*/ 268 h 444"/>
                <a:gd name="T52" fmla="*/ 253 w 615"/>
                <a:gd name="T53" fmla="*/ 231 h 444"/>
                <a:gd name="T54" fmla="*/ 287 w 615"/>
                <a:gd name="T55" fmla="*/ 246 h 444"/>
                <a:gd name="T56" fmla="*/ 323 w 615"/>
                <a:gd name="T57" fmla="*/ 274 h 444"/>
                <a:gd name="T58" fmla="*/ 347 w 615"/>
                <a:gd name="T59" fmla="*/ 291 h 444"/>
                <a:gd name="T60" fmla="*/ 384 w 615"/>
                <a:gd name="T61" fmla="*/ 314 h 444"/>
                <a:gd name="T62" fmla="*/ 407 w 615"/>
                <a:gd name="T63" fmla="*/ 344 h 444"/>
                <a:gd name="T64" fmla="*/ 413 w 615"/>
                <a:gd name="T65" fmla="*/ 392 h 444"/>
                <a:gd name="T66" fmla="*/ 417 w 615"/>
                <a:gd name="T67" fmla="*/ 417 h 444"/>
                <a:gd name="T68" fmla="*/ 427 w 615"/>
                <a:gd name="T69" fmla="*/ 435 h 444"/>
                <a:gd name="T70" fmla="*/ 446 w 615"/>
                <a:gd name="T71" fmla="*/ 444 h 444"/>
                <a:gd name="T72" fmla="*/ 470 w 615"/>
                <a:gd name="T73" fmla="*/ 441 h 444"/>
                <a:gd name="T74" fmla="*/ 477 w 615"/>
                <a:gd name="T75" fmla="*/ 383 h 444"/>
                <a:gd name="T76" fmla="*/ 501 w 615"/>
                <a:gd name="T77" fmla="*/ 387 h 444"/>
                <a:gd name="T78" fmla="*/ 510 w 615"/>
                <a:gd name="T79" fmla="*/ 364 h 444"/>
                <a:gd name="T80" fmla="*/ 521 w 615"/>
                <a:gd name="T81" fmla="*/ 323 h 444"/>
                <a:gd name="T82" fmla="*/ 546 w 615"/>
                <a:gd name="T83" fmla="*/ 292 h 444"/>
                <a:gd name="T84" fmla="*/ 584 w 615"/>
                <a:gd name="T85" fmla="*/ 280 h 4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5"/>
                <a:gd name="T130" fmla="*/ 0 h 444"/>
                <a:gd name="T131" fmla="*/ 615 w 615"/>
                <a:gd name="T132" fmla="*/ 444 h 4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5" h="444">
                  <a:moveTo>
                    <a:pt x="612" y="283"/>
                  </a:moveTo>
                  <a:lnTo>
                    <a:pt x="615" y="29"/>
                  </a:lnTo>
                  <a:lnTo>
                    <a:pt x="609" y="32"/>
                  </a:lnTo>
                  <a:lnTo>
                    <a:pt x="597" y="32"/>
                  </a:lnTo>
                  <a:lnTo>
                    <a:pt x="567" y="28"/>
                  </a:lnTo>
                  <a:lnTo>
                    <a:pt x="523" y="14"/>
                  </a:lnTo>
                  <a:lnTo>
                    <a:pt x="498" y="9"/>
                  </a:lnTo>
                  <a:lnTo>
                    <a:pt x="483" y="14"/>
                  </a:lnTo>
                  <a:lnTo>
                    <a:pt x="466" y="21"/>
                  </a:lnTo>
                  <a:lnTo>
                    <a:pt x="450" y="14"/>
                  </a:lnTo>
                  <a:lnTo>
                    <a:pt x="432" y="5"/>
                  </a:lnTo>
                  <a:lnTo>
                    <a:pt x="420" y="1"/>
                  </a:lnTo>
                  <a:lnTo>
                    <a:pt x="406" y="0"/>
                  </a:lnTo>
                  <a:lnTo>
                    <a:pt x="387" y="3"/>
                  </a:lnTo>
                  <a:lnTo>
                    <a:pt x="366" y="9"/>
                  </a:lnTo>
                  <a:lnTo>
                    <a:pt x="340" y="3"/>
                  </a:lnTo>
                  <a:lnTo>
                    <a:pt x="315" y="3"/>
                  </a:lnTo>
                  <a:lnTo>
                    <a:pt x="287" y="9"/>
                  </a:lnTo>
                  <a:lnTo>
                    <a:pt x="257" y="20"/>
                  </a:lnTo>
                  <a:lnTo>
                    <a:pt x="233" y="25"/>
                  </a:lnTo>
                  <a:lnTo>
                    <a:pt x="209" y="31"/>
                  </a:lnTo>
                  <a:lnTo>
                    <a:pt x="207" y="25"/>
                  </a:lnTo>
                  <a:lnTo>
                    <a:pt x="203" y="21"/>
                  </a:lnTo>
                  <a:lnTo>
                    <a:pt x="192" y="15"/>
                  </a:lnTo>
                  <a:lnTo>
                    <a:pt x="173" y="14"/>
                  </a:lnTo>
                  <a:lnTo>
                    <a:pt x="153" y="14"/>
                  </a:lnTo>
                  <a:lnTo>
                    <a:pt x="113" y="17"/>
                  </a:lnTo>
                  <a:lnTo>
                    <a:pt x="83" y="18"/>
                  </a:lnTo>
                  <a:lnTo>
                    <a:pt x="87" y="31"/>
                  </a:lnTo>
                  <a:lnTo>
                    <a:pt x="92" y="41"/>
                  </a:lnTo>
                  <a:lnTo>
                    <a:pt x="58" y="92"/>
                  </a:lnTo>
                  <a:lnTo>
                    <a:pt x="41" y="118"/>
                  </a:lnTo>
                  <a:lnTo>
                    <a:pt x="27" y="146"/>
                  </a:lnTo>
                  <a:lnTo>
                    <a:pt x="29" y="160"/>
                  </a:lnTo>
                  <a:lnTo>
                    <a:pt x="30" y="177"/>
                  </a:lnTo>
                  <a:lnTo>
                    <a:pt x="13" y="215"/>
                  </a:lnTo>
                  <a:lnTo>
                    <a:pt x="3" y="244"/>
                  </a:lnTo>
                  <a:lnTo>
                    <a:pt x="0" y="257"/>
                  </a:lnTo>
                  <a:lnTo>
                    <a:pt x="43" y="281"/>
                  </a:lnTo>
                  <a:lnTo>
                    <a:pt x="69" y="291"/>
                  </a:lnTo>
                  <a:lnTo>
                    <a:pt x="78" y="294"/>
                  </a:lnTo>
                  <a:lnTo>
                    <a:pt x="87" y="292"/>
                  </a:lnTo>
                  <a:lnTo>
                    <a:pt x="106" y="289"/>
                  </a:lnTo>
                  <a:lnTo>
                    <a:pt x="123" y="280"/>
                  </a:lnTo>
                  <a:lnTo>
                    <a:pt x="138" y="269"/>
                  </a:lnTo>
                  <a:lnTo>
                    <a:pt x="150" y="257"/>
                  </a:lnTo>
                  <a:lnTo>
                    <a:pt x="175" y="274"/>
                  </a:lnTo>
                  <a:lnTo>
                    <a:pt x="190" y="283"/>
                  </a:lnTo>
                  <a:lnTo>
                    <a:pt x="195" y="284"/>
                  </a:lnTo>
                  <a:lnTo>
                    <a:pt x="197" y="283"/>
                  </a:lnTo>
                  <a:lnTo>
                    <a:pt x="200" y="275"/>
                  </a:lnTo>
                  <a:lnTo>
                    <a:pt x="207" y="268"/>
                  </a:lnTo>
                  <a:lnTo>
                    <a:pt x="230" y="248"/>
                  </a:lnTo>
                  <a:lnTo>
                    <a:pt x="253" y="231"/>
                  </a:lnTo>
                  <a:lnTo>
                    <a:pt x="264" y="221"/>
                  </a:lnTo>
                  <a:lnTo>
                    <a:pt x="287" y="246"/>
                  </a:lnTo>
                  <a:lnTo>
                    <a:pt x="310" y="266"/>
                  </a:lnTo>
                  <a:lnTo>
                    <a:pt x="323" y="274"/>
                  </a:lnTo>
                  <a:lnTo>
                    <a:pt x="337" y="280"/>
                  </a:lnTo>
                  <a:lnTo>
                    <a:pt x="347" y="291"/>
                  </a:lnTo>
                  <a:lnTo>
                    <a:pt x="364" y="300"/>
                  </a:lnTo>
                  <a:lnTo>
                    <a:pt x="384" y="314"/>
                  </a:lnTo>
                  <a:lnTo>
                    <a:pt x="403" y="331"/>
                  </a:lnTo>
                  <a:lnTo>
                    <a:pt x="407" y="344"/>
                  </a:lnTo>
                  <a:lnTo>
                    <a:pt x="409" y="360"/>
                  </a:lnTo>
                  <a:lnTo>
                    <a:pt x="413" y="392"/>
                  </a:lnTo>
                  <a:lnTo>
                    <a:pt x="413" y="404"/>
                  </a:lnTo>
                  <a:lnTo>
                    <a:pt x="417" y="417"/>
                  </a:lnTo>
                  <a:lnTo>
                    <a:pt x="421" y="427"/>
                  </a:lnTo>
                  <a:lnTo>
                    <a:pt x="427" y="435"/>
                  </a:lnTo>
                  <a:lnTo>
                    <a:pt x="437" y="441"/>
                  </a:lnTo>
                  <a:lnTo>
                    <a:pt x="446" y="444"/>
                  </a:lnTo>
                  <a:lnTo>
                    <a:pt x="458" y="444"/>
                  </a:lnTo>
                  <a:lnTo>
                    <a:pt x="470" y="441"/>
                  </a:lnTo>
                  <a:lnTo>
                    <a:pt x="489" y="414"/>
                  </a:lnTo>
                  <a:lnTo>
                    <a:pt x="477" y="383"/>
                  </a:lnTo>
                  <a:lnTo>
                    <a:pt x="493" y="386"/>
                  </a:lnTo>
                  <a:lnTo>
                    <a:pt x="501" y="387"/>
                  </a:lnTo>
                  <a:lnTo>
                    <a:pt x="509" y="387"/>
                  </a:lnTo>
                  <a:lnTo>
                    <a:pt x="510" y="364"/>
                  </a:lnTo>
                  <a:lnTo>
                    <a:pt x="513" y="343"/>
                  </a:lnTo>
                  <a:lnTo>
                    <a:pt x="521" y="323"/>
                  </a:lnTo>
                  <a:lnTo>
                    <a:pt x="532" y="306"/>
                  </a:lnTo>
                  <a:lnTo>
                    <a:pt x="546" y="292"/>
                  </a:lnTo>
                  <a:lnTo>
                    <a:pt x="563" y="284"/>
                  </a:lnTo>
                  <a:lnTo>
                    <a:pt x="584" y="280"/>
                  </a:lnTo>
                  <a:lnTo>
                    <a:pt x="612" y="28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3" name="Freeform 1706"/>
            <p:cNvSpPr>
              <a:spLocks/>
            </p:cNvSpPr>
            <p:nvPr/>
          </p:nvSpPr>
          <p:spPr bwMode="auto">
            <a:xfrm>
              <a:off x="5077" y="2846"/>
              <a:ext cx="615" cy="444"/>
            </a:xfrm>
            <a:custGeom>
              <a:avLst/>
              <a:gdLst>
                <a:gd name="T0" fmla="*/ 615 w 615"/>
                <a:gd name="T1" fmla="*/ 29 h 444"/>
                <a:gd name="T2" fmla="*/ 597 w 615"/>
                <a:gd name="T3" fmla="*/ 32 h 444"/>
                <a:gd name="T4" fmla="*/ 523 w 615"/>
                <a:gd name="T5" fmla="*/ 14 h 444"/>
                <a:gd name="T6" fmla="*/ 483 w 615"/>
                <a:gd name="T7" fmla="*/ 14 h 444"/>
                <a:gd name="T8" fmla="*/ 450 w 615"/>
                <a:gd name="T9" fmla="*/ 14 h 444"/>
                <a:gd name="T10" fmla="*/ 420 w 615"/>
                <a:gd name="T11" fmla="*/ 1 h 444"/>
                <a:gd name="T12" fmla="*/ 387 w 615"/>
                <a:gd name="T13" fmla="*/ 3 h 444"/>
                <a:gd name="T14" fmla="*/ 340 w 615"/>
                <a:gd name="T15" fmla="*/ 3 h 444"/>
                <a:gd name="T16" fmla="*/ 287 w 615"/>
                <a:gd name="T17" fmla="*/ 9 h 444"/>
                <a:gd name="T18" fmla="*/ 233 w 615"/>
                <a:gd name="T19" fmla="*/ 25 h 444"/>
                <a:gd name="T20" fmla="*/ 207 w 615"/>
                <a:gd name="T21" fmla="*/ 25 h 444"/>
                <a:gd name="T22" fmla="*/ 192 w 615"/>
                <a:gd name="T23" fmla="*/ 15 h 444"/>
                <a:gd name="T24" fmla="*/ 153 w 615"/>
                <a:gd name="T25" fmla="*/ 14 h 444"/>
                <a:gd name="T26" fmla="*/ 83 w 615"/>
                <a:gd name="T27" fmla="*/ 18 h 444"/>
                <a:gd name="T28" fmla="*/ 92 w 615"/>
                <a:gd name="T29" fmla="*/ 41 h 444"/>
                <a:gd name="T30" fmla="*/ 41 w 615"/>
                <a:gd name="T31" fmla="*/ 118 h 444"/>
                <a:gd name="T32" fmla="*/ 29 w 615"/>
                <a:gd name="T33" fmla="*/ 160 h 444"/>
                <a:gd name="T34" fmla="*/ 13 w 615"/>
                <a:gd name="T35" fmla="*/ 215 h 444"/>
                <a:gd name="T36" fmla="*/ 0 w 615"/>
                <a:gd name="T37" fmla="*/ 257 h 444"/>
                <a:gd name="T38" fmla="*/ 69 w 615"/>
                <a:gd name="T39" fmla="*/ 291 h 444"/>
                <a:gd name="T40" fmla="*/ 87 w 615"/>
                <a:gd name="T41" fmla="*/ 292 h 444"/>
                <a:gd name="T42" fmla="*/ 123 w 615"/>
                <a:gd name="T43" fmla="*/ 280 h 444"/>
                <a:gd name="T44" fmla="*/ 150 w 615"/>
                <a:gd name="T45" fmla="*/ 257 h 444"/>
                <a:gd name="T46" fmla="*/ 190 w 615"/>
                <a:gd name="T47" fmla="*/ 283 h 444"/>
                <a:gd name="T48" fmla="*/ 197 w 615"/>
                <a:gd name="T49" fmla="*/ 283 h 444"/>
                <a:gd name="T50" fmla="*/ 207 w 615"/>
                <a:gd name="T51" fmla="*/ 268 h 444"/>
                <a:gd name="T52" fmla="*/ 253 w 615"/>
                <a:gd name="T53" fmla="*/ 231 h 444"/>
                <a:gd name="T54" fmla="*/ 287 w 615"/>
                <a:gd name="T55" fmla="*/ 246 h 444"/>
                <a:gd name="T56" fmla="*/ 323 w 615"/>
                <a:gd name="T57" fmla="*/ 274 h 444"/>
                <a:gd name="T58" fmla="*/ 347 w 615"/>
                <a:gd name="T59" fmla="*/ 291 h 444"/>
                <a:gd name="T60" fmla="*/ 384 w 615"/>
                <a:gd name="T61" fmla="*/ 314 h 444"/>
                <a:gd name="T62" fmla="*/ 407 w 615"/>
                <a:gd name="T63" fmla="*/ 344 h 444"/>
                <a:gd name="T64" fmla="*/ 413 w 615"/>
                <a:gd name="T65" fmla="*/ 392 h 444"/>
                <a:gd name="T66" fmla="*/ 417 w 615"/>
                <a:gd name="T67" fmla="*/ 417 h 444"/>
                <a:gd name="T68" fmla="*/ 427 w 615"/>
                <a:gd name="T69" fmla="*/ 435 h 444"/>
                <a:gd name="T70" fmla="*/ 446 w 615"/>
                <a:gd name="T71" fmla="*/ 444 h 444"/>
                <a:gd name="T72" fmla="*/ 470 w 615"/>
                <a:gd name="T73" fmla="*/ 441 h 444"/>
                <a:gd name="T74" fmla="*/ 477 w 615"/>
                <a:gd name="T75" fmla="*/ 383 h 444"/>
                <a:gd name="T76" fmla="*/ 501 w 615"/>
                <a:gd name="T77" fmla="*/ 387 h 444"/>
                <a:gd name="T78" fmla="*/ 510 w 615"/>
                <a:gd name="T79" fmla="*/ 364 h 444"/>
                <a:gd name="T80" fmla="*/ 521 w 615"/>
                <a:gd name="T81" fmla="*/ 323 h 444"/>
                <a:gd name="T82" fmla="*/ 546 w 615"/>
                <a:gd name="T83" fmla="*/ 292 h 444"/>
                <a:gd name="T84" fmla="*/ 584 w 615"/>
                <a:gd name="T85" fmla="*/ 280 h 4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5"/>
                <a:gd name="T130" fmla="*/ 0 h 444"/>
                <a:gd name="T131" fmla="*/ 615 w 615"/>
                <a:gd name="T132" fmla="*/ 444 h 4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5" h="444">
                  <a:moveTo>
                    <a:pt x="612" y="283"/>
                  </a:moveTo>
                  <a:lnTo>
                    <a:pt x="615" y="29"/>
                  </a:lnTo>
                  <a:lnTo>
                    <a:pt x="609" y="32"/>
                  </a:lnTo>
                  <a:lnTo>
                    <a:pt x="597" y="32"/>
                  </a:lnTo>
                  <a:lnTo>
                    <a:pt x="567" y="28"/>
                  </a:lnTo>
                  <a:lnTo>
                    <a:pt x="523" y="14"/>
                  </a:lnTo>
                  <a:lnTo>
                    <a:pt x="498" y="9"/>
                  </a:lnTo>
                  <a:lnTo>
                    <a:pt x="483" y="14"/>
                  </a:lnTo>
                  <a:lnTo>
                    <a:pt x="466" y="21"/>
                  </a:lnTo>
                  <a:lnTo>
                    <a:pt x="450" y="14"/>
                  </a:lnTo>
                  <a:lnTo>
                    <a:pt x="432" y="5"/>
                  </a:lnTo>
                  <a:lnTo>
                    <a:pt x="420" y="1"/>
                  </a:lnTo>
                  <a:lnTo>
                    <a:pt x="406" y="0"/>
                  </a:lnTo>
                  <a:lnTo>
                    <a:pt x="387" y="3"/>
                  </a:lnTo>
                  <a:lnTo>
                    <a:pt x="366" y="9"/>
                  </a:lnTo>
                  <a:lnTo>
                    <a:pt x="340" y="3"/>
                  </a:lnTo>
                  <a:lnTo>
                    <a:pt x="315" y="3"/>
                  </a:lnTo>
                  <a:lnTo>
                    <a:pt x="287" y="9"/>
                  </a:lnTo>
                  <a:lnTo>
                    <a:pt x="257" y="20"/>
                  </a:lnTo>
                  <a:lnTo>
                    <a:pt x="233" y="25"/>
                  </a:lnTo>
                  <a:lnTo>
                    <a:pt x="209" y="31"/>
                  </a:lnTo>
                  <a:lnTo>
                    <a:pt x="207" y="25"/>
                  </a:lnTo>
                  <a:lnTo>
                    <a:pt x="203" y="21"/>
                  </a:lnTo>
                  <a:lnTo>
                    <a:pt x="192" y="15"/>
                  </a:lnTo>
                  <a:lnTo>
                    <a:pt x="173" y="14"/>
                  </a:lnTo>
                  <a:lnTo>
                    <a:pt x="153" y="14"/>
                  </a:lnTo>
                  <a:lnTo>
                    <a:pt x="113" y="17"/>
                  </a:lnTo>
                  <a:lnTo>
                    <a:pt x="83" y="18"/>
                  </a:lnTo>
                  <a:lnTo>
                    <a:pt x="87" y="31"/>
                  </a:lnTo>
                  <a:lnTo>
                    <a:pt x="92" y="41"/>
                  </a:lnTo>
                  <a:lnTo>
                    <a:pt x="58" y="92"/>
                  </a:lnTo>
                  <a:lnTo>
                    <a:pt x="41" y="118"/>
                  </a:lnTo>
                  <a:lnTo>
                    <a:pt x="27" y="146"/>
                  </a:lnTo>
                  <a:lnTo>
                    <a:pt x="29" y="160"/>
                  </a:lnTo>
                  <a:lnTo>
                    <a:pt x="30" y="177"/>
                  </a:lnTo>
                  <a:lnTo>
                    <a:pt x="13" y="215"/>
                  </a:lnTo>
                  <a:lnTo>
                    <a:pt x="3" y="244"/>
                  </a:lnTo>
                  <a:lnTo>
                    <a:pt x="0" y="257"/>
                  </a:lnTo>
                  <a:lnTo>
                    <a:pt x="43" y="281"/>
                  </a:lnTo>
                  <a:lnTo>
                    <a:pt x="69" y="291"/>
                  </a:lnTo>
                  <a:lnTo>
                    <a:pt x="78" y="294"/>
                  </a:lnTo>
                  <a:lnTo>
                    <a:pt x="87" y="292"/>
                  </a:lnTo>
                  <a:lnTo>
                    <a:pt x="106" y="289"/>
                  </a:lnTo>
                  <a:lnTo>
                    <a:pt x="123" y="280"/>
                  </a:lnTo>
                  <a:lnTo>
                    <a:pt x="138" y="269"/>
                  </a:lnTo>
                  <a:lnTo>
                    <a:pt x="150" y="257"/>
                  </a:lnTo>
                  <a:lnTo>
                    <a:pt x="175" y="274"/>
                  </a:lnTo>
                  <a:lnTo>
                    <a:pt x="190" y="283"/>
                  </a:lnTo>
                  <a:lnTo>
                    <a:pt x="195" y="284"/>
                  </a:lnTo>
                  <a:lnTo>
                    <a:pt x="197" y="283"/>
                  </a:lnTo>
                  <a:lnTo>
                    <a:pt x="200" y="275"/>
                  </a:lnTo>
                  <a:lnTo>
                    <a:pt x="207" y="268"/>
                  </a:lnTo>
                  <a:lnTo>
                    <a:pt x="230" y="248"/>
                  </a:lnTo>
                  <a:lnTo>
                    <a:pt x="253" y="231"/>
                  </a:lnTo>
                  <a:lnTo>
                    <a:pt x="264" y="221"/>
                  </a:lnTo>
                  <a:lnTo>
                    <a:pt x="287" y="246"/>
                  </a:lnTo>
                  <a:lnTo>
                    <a:pt x="310" y="266"/>
                  </a:lnTo>
                  <a:lnTo>
                    <a:pt x="323" y="274"/>
                  </a:lnTo>
                  <a:lnTo>
                    <a:pt x="337" y="280"/>
                  </a:lnTo>
                  <a:lnTo>
                    <a:pt x="347" y="291"/>
                  </a:lnTo>
                  <a:lnTo>
                    <a:pt x="364" y="300"/>
                  </a:lnTo>
                  <a:lnTo>
                    <a:pt x="384" y="314"/>
                  </a:lnTo>
                  <a:lnTo>
                    <a:pt x="403" y="331"/>
                  </a:lnTo>
                  <a:lnTo>
                    <a:pt x="407" y="344"/>
                  </a:lnTo>
                  <a:lnTo>
                    <a:pt x="409" y="360"/>
                  </a:lnTo>
                  <a:lnTo>
                    <a:pt x="413" y="392"/>
                  </a:lnTo>
                  <a:lnTo>
                    <a:pt x="413" y="404"/>
                  </a:lnTo>
                  <a:lnTo>
                    <a:pt x="417" y="417"/>
                  </a:lnTo>
                  <a:lnTo>
                    <a:pt x="421" y="427"/>
                  </a:lnTo>
                  <a:lnTo>
                    <a:pt x="427" y="435"/>
                  </a:lnTo>
                  <a:lnTo>
                    <a:pt x="437" y="441"/>
                  </a:lnTo>
                  <a:lnTo>
                    <a:pt x="446" y="444"/>
                  </a:lnTo>
                  <a:lnTo>
                    <a:pt x="458" y="444"/>
                  </a:lnTo>
                  <a:lnTo>
                    <a:pt x="470" y="441"/>
                  </a:lnTo>
                  <a:lnTo>
                    <a:pt x="489" y="414"/>
                  </a:lnTo>
                  <a:lnTo>
                    <a:pt x="477" y="383"/>
                  </a:lnTo>
                  <a:lnTo>
                    <a:pt x="493" y="386"/>
                  </a:lnTo>
                  <a:lnTo>
                    <a:pt x="501" y="387"/>
                  </a:lnTo>
                  <a:lnTo>
                    <a:pt x="509" y="387"/>
                  </a:lnTo>
                  <a:lnTo>
                    <a:pt x="510" y="364"/>
                  </a:lnTo>
                  <a:lnTo>
                    <a:pt x="513" y="343"/>
                  </a:lnTo>
                  <a:lnTo>
                    <a:pt x="521" y="323"/>
                  </a:lnTo>
                  <a:lnTo>
                    <a:pt x="532" y="306"/>
                  </a:lnTo>
                  <a:lnTo>
                    <a:pt x="546" y="292"/>
                  </a:lnTo>
                  <a:lnTo>
                    <a:pt x="563" y="284"/>
                  </a:lnTo>
                  <a:lnTo>
                    <a:pt x="584" y="280"/>
                  </a:lnTo>
                  <a:lnTo>
                    <a:pt x="612" y="283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4" name="Freeform 1707"/>
            <p:cNvSpPr>
              <a:spLocks/>
            </p:cNvSpPr>
            <p:nvPr/>
          </p:nvSpPr>
          <p:spPr bwMode="auto">
            <a:xfrm>
              <a:off x="5340" y="3067"/>
              <a:ext cx="187" cy="82"/>
            </a:xfrm>
            <a:custGeom>
              <a:avLst/>
              <a:gdLst>
                <a:gd name="T0" fmla="*/ 58 w 187"/>
                <a:gd name="T1" fmla="*/ 2 h 82"/>
                <a:gd name="T2" fmla="*/ 70 w 187"/>
                <a:gd name="T3" fmla="*/ 7 h 82"/>
                <a:gd name="T4" fmla="*/ 95 w 187"/>
                <a:gd name="T5" fmla="*/ 17 h 82"/>
                <a:gd name="T6" fmla="*/ 137 w 187"/>
                <a:gd name="T7" fmla="*/ 33 h 82"/>
                <a:gd name="T8" fmla="*/ 149 w 187"/>
                <a:gd name="T9" fmla="*/ 40 h 82"/>
                <a:gd name="T10" fmla="*/ 166 w 187"/>
                <a:gd name="T11" fmla="*/ 54 h 82"/>
                <a:gd name="T12" fmla="*/ 180 w 187"/>
                <a:gd name="T13" fmla="*/ 68 h 82"/>
                <a:gd name="T14" fmla="*/ 187 w 187"/>
                <a:gd name="T15" fmla="*/ 80 h 82"/>
                <a:gd name="T16" fmla="*/ 187 w 187"/>
                <a:gd name="T17" fmla="*/ 82 h 82"/>
                <a:gd name="T18" fmla="*/ 183 w 187"/>
                <a:gd name="T19" fmla="*/ 80 h 82"/>
                <a:gd name="T20" fmla="*/ 169 w 187"/>
                <a:gd name="T21" fmla="*/ 77 h 82"/>
                <a:gd name="T22" fmla="*/ 154 w 187"/>
                <a:gd name="T23" fmla="*/ 74 h 82"/>
                <a:gd name="T24" fmla="*/ 147 w 187"/>
                <a:gd name="T25" fmla="*/ 74 h 82"/>
                <a:gd name="T26" fmla="*/ 146 w 187"/>
                <a:gd name="T27" fmla="*/ 77 h 82"/>
                <a:gd name="T28" fmla="*/ 121 w 187"/>
                <a:gd name="T29" fmla="*/ 79 h 82"/>
                <a:gd name="T30" fmla="*/ 106 w 187"/>
                <a:gd name="T31" fmla="*/ 77 h 82"/>
                <a:gd name="T32" fmla="*/ 94 w 187"/>
                <a:gd name="T33" fmla="*/ 71 h 82"/>
                <a:gd name="T34" fmla="*/ 75 w 187"/>
                <a:gd name="T35" fmla="*/ 60 h 82"/>
                <a:gd name="T36" fmla="*/ 46 w 187"/>
                <a:gd name="T37" fmla="*/ 43 h 82"/>
                <a:gd name="T38" fmla="*/ 18 w 187"/>
                <a:gd name="T39" fmla="*/ 23 h 82"/>
                <a:gd name="T40" fmla="*/ 0 w 187"/>
                <a:gd name="T41" fmla="*/ 0 h 82"/>
                <a:gd name="T42" fmla="*/ 58 w 187"/>
                <a:gd name="T43" fmla="*/ 2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7"/>
                <a:gd name="T67" fmla="*/ 0 h 82"/>
                <a:gd name="T68" fmla="*/ 187 w 187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7" h="82">
                  <a:moveTo>
                    <a:pt x="58" y="2"/>
                  </a:moveTo>
                  <a:lnTo>
                    <a:pt x="70" y="7"/>
                  </a:lnTo>
                  <a:lnTo>
                    <a:pt x="95" y="17"/>
                  </a:lnTo>
                  <a:lnTo>
                    <a:pt x="137" y="33"/>
                  </a:lnTo>
                  <a:lnTo>
                    <a:pt x="149" y="40"/>
                  </a:lnTo>
                  <a:lnTo>
                    <a:pt x="166" y="54"/>
                  </a:lnTo>
                  <a:lnTo>
                    <a:pt x="180" y="68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3" y="80"/>
                  </a:lnTo>
                  <a:lnTo>
                    <a:pt x="169" y="77"/>
                  </a:lnTo>
                  <a:lnTo>
                    <a:pt x="154" y="74"/>
                  </a:lnTo>
                  <a:lnTo>
                    <a:pt x="147" y="74"/>
                  </a:lnTo>
                  <a:lnTo>
                    <a:pt x="146" y="77"/>
                  </a:lnTo>
                  <a:lnTo>
                    <a:pt x="121" y="79"/>
                  </a:lnTo>
                  <a:lnTo>
                    <a:pt x="106" y="77"/>
                  </a:lnTo>
                  <a:lnTo>
                    <a:pt x="94" y="71"/>
                  </a:lnTo>
                  <a:lnTo>
                    <a:pt x="75" y="60"/>
                  </a:lnTo>
                  <a:lnTo>
                    <a:pt x="46" y="43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5" name="Freeform 1708"/>
            <p:cNvSpPr>
              <a:spLocks/>
            </p:cNvSpPr>
            <p:nvPr/>
          </p:nvSpPr>
          <p:spPr bwMode="auto">
            <a:xfrm>
              <a:off x="5340" y="3067"/>
              <a:ext cx="187" cy="82"/>
            </a:xfrm>
            <a:custGeom>
              <a:avLst/>
              <a:gdLst>
                <a:gd name="T0" fmla="*/ 58 w 187"/>
                <a:gd name="T1" fmla="*/ 2 h 82"/>
                <a:gd name="T2" fmla="*/ 70 w 187"/>
                <a:gd name="T3" fmla="*/ 7 h 82"/>
                <a:gd name="T4" fmla="*/ 95 w 187"/>
                <a:gd name="T5" fmla="*/ 17 h 82"/>
                <a:gd name="T6" fmla="*/ 137 w 187"/>
                <a:gd name="T7" fmla="*/ 33 h 82"/>
                <a:gd name="T8" fmla="*/ 149 w 187"/>
                <a:gd name="T9" fmla="*/ 40 h 82"/>
                <a:gd name="T10" fmla="*/ 166 w 187"/>
                <a:gd name="T11" fmla="*/ 54 h 82"/>
                <a:gd name="T12" fmla="*/ 180 w 187"/>
                <a:gd name="T13" fmla="*/ 68 h 82"/>
                <a:gd name="T14" fmla="*/ 187 w 187"/>
                <a:gd name="T15" fmla="*/ 80 h 82"/>
                <a:gd name="T16" fmla="*/ 187 w 187"/>
                <a:gd name="T17" fmla="*/ 82 h 82"/>
                <a:gd name="T18" fmla="*/ 183 w 187"/>
                <a:gd name="T19" fmla="*/ 80 h 82"/>
                <a:gd name="T20" fmla="*/ 169 w 187"/>
                <a:gd name="T21" fmla="*/ 77 h 82"/>
                <a:gd name="T22" fmla="*/ 154 w 187"/>
                <a:gd name="T23" fmla="*/ 74 h 82"/>
                <a:gd name="T24" fmla="*/ 147 w 187"/>
                <a:gd name="T25" fmla="*/ 74 h 82"/>
                <a:gd name="T26" fmla="*/ 146 w 187"/>
                <a:gd name="T27" fmla="*/ 77 h 82"/>
                <a:gd name="T28" fmla="*/ 121 w 187"/>
                <a:gd name="T29" fmla="*/ 79 h 82"/>
                <a:gd name="T30" fmla="*/ 106 w 187"/>
                <a:gd name="T31" fmla="*/ 77 h 82"/>
                <a:gd name="T32" fmla="*/ 94 w 187"/>
                <a:gd name="T33" fmla="*/ 71 h 82"/>
                <a:gd name="T34" fmla="*/ 75 w 187"/>
                <a:gd name="T35" fmla="*/ 60 h 82"/>
                <a:gd name="T36" fmla="*/ 46 w 187"/>
                <a:gd name="T37" fmla="*/ 43 h 82"/>
                <a:gd name="T38" fmla="*/ 18 w 187"/>
                <a:gd name="T39" fmla="*/ 23 h 82"/>
                <a:gd name="T40" fmla="*/ 0 w 187"/>
                <a:gd name="T41" fmla="*/ 0 h 82"/>
                <a:gd name="T42" fmla="*/ 58 w 187"/>
                <a:gd name="T43" fmla="*/ 2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7"/>
                <a:gd name="T67" fmla="*/ 0 h 82"/>
                <a:gd name="T68" fmla="*/ 187 w 187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7" h="82">
                  <a:moveTo>
                    <a:pt x="58" y="2"/>
                  </a:moveTo>
                  <a:lnTo>
                    <a:pt x="70" y="7"/>
                  </a:lnTo>
                  <a:lnTo>
                    <a:pt x="95" y="17"/>
                  </a:lnTo>
                  <a:lnTo>
                    <a:pt x="137" y="33"/>
                  </a:lnTo>
                  <a:lnTo>
                    <a:pt x="149" y="40"/>
                  </a:lnTo>
                  <a:lnTo>
                    <a:pt x="166" y="54"/>
                  </a:lnTo>
                  <a:lnTo>
                    <a:pt x="180" y="68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3" y="80"/>
                  </a:lnTo>
                  <a:lnTo>
                    <a:pt x="169" y="77"/>
                  </a:lnTo>
                  <a:lnTo>
                    <a:pt x="154" y="74"/>
                  </a:lnTo>
                  <a:lnTo>
                    <a:pt x="147" y="74"/>
                  </a:lnTo>
                  <a:lnTo>
                    <a:pt x="146" y="77"/>
                  </a:lnTo>
                  <a:lnTo>
                    <a:pt x="121" y="79"/>
                  </a:lnTo>
                  <a:lnTo>
                    <a:pt x="106" y="77"/>
                  </a:lnTo>
                  <a:lnTo>
                    <a:pt x="94" y="71"/>
                  </a:lnTo>
                  <a:lnTo>
                    <a:pt x="75" y="60"/>
                  </a:lnTo>
                  <a:lnTo>
                    <a:pt x="46" y="43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58" y="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6" name="Freeform 1709"/>
            <p:cNvSpPr>
              <a:spLocks/>
            </p:cNvSpPr>
            <p:nvPr/>
          </p:nvSpPr>
          <p:spPr bwMode="auto">
            <a:xfrm>
              <a:off x="4760" y="3581"/>
              <a:ext cx="55" cy="29"/>
            </a:xfrm>
            <a:custGeom>
              <a:avLst/>
              <a:gdLst>
                <a:gd name="T0" fmla="*/ 55 w 55"/>
                <a:gd name="T1" fmla="*/ 14 h 29"/>
                <a:gd name="T2" fmla="*/ 52 w 55"/>
                <a:gd name="T3" fmla="*/ 22 h 29"/>
                <a:gd name="T4" fmla="*/ 46 w 55"/>
                <a:gd name="T5" fmla="*/ 26 h 29"/>
                <a:gd name="T6" fmla="*/ 27 w 55"/>
                <a:gd name="T7" fmla="*/ 29 h 29"/>
                <a:gd name="T8" fmla="*/ 7 w 55"/>
                <a:gd name="T9" fmla="*/ 26 h 29"/>
                <a:gd name="T10" fmla="*/ 1 w 55"/>
                <a:gd name="T11" fmla="*/ 22 h 29"/>
                <a:gd name="T12" fmla="*/ 0 w 55"/>
                <a:gd name="T13" fmla="*/ 14 h 29"/>
                <a:gd name="T14" fmla="*/ 1 w 55"/>
                <a:gd name="T15" fmla="*/ 8 h 29"/>
                <a:gd name="T16" fmla="*/ 7 w 55"/>
                <a:gd name="T17" fmla="*/ 3 h 29"/>
                <a:gd name="T18" fmla="*/ 27 w 55"/>
                <a:gd name="T19" fmla="*/ 0 h 29"/>
                <a:gd name="T20" fmla="*/ 46 w 55"/>
                <a:gd name="T21" fmla="*/ 3 h 29"/>
                <a:gd name="T22" fmla="*/ 52 w 55"/>
                <a:gd name="T23" fmla="*/ 8 h 29"/>
                <a:gd name="T24" fmla="*/ 55 w 55"/>
                <a:gd name="T25" fmla="*/ 14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29"/>
                <a:gd name="T41" fmla="*/ 55 w 55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29">
                  <a:moveTo>
                    <a:pt x="55" y="14"/>
                  </a:moveTo>
                  <a:lnTo>
                    <a:pt x="52" y="22"/>
                  </a:lnTo>
                  <a:lnTo>
                    <a:pt x="46" y="26"/>
                  </a:lnTo>
                  <a:lnTo>
                    <a:pt x="27" y="29"/>
                  </a:lnTo>
                  <a:lnTo>
                    <a:pt x="7" y="26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3"/>
                  </a:lnTo>
                  <a:lnTo>
                    <a:pt x="27" y="0"/>
                  </a:lnTo>
                  <a:lnTo>
                    <a:pt x="46" y="3"/>
                  </a:lnTo>
                  <a:lnTo>
                    <a:pt x="52" y="8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7" name="Freeform 1710"/>
            <p:cNvSpPr>
              <a:spLocks/>
            </p:cNvSpPr>
            <p:nvPr/>
          </p:nvSpPr>
          <p:spPr bwMode="auto">
            <a:xfrm>
              <a:off x="4760" y="3581"/>
              <a:ext cx="55" cy="29"/>
            </a:xfrm>
            <a:custGeom>
              <a:avLst/>
              <a:gdLst>
                <a:gd name="T0" fmla="*/ 55 w 55"/>
                <a:gd name="T1" fmla="*/ 14 h 29"/>
                <a:gd name="T2" fmla="*/ 52 w 55"/>
                <a:gd name="T3" fmla="*/ 22 h 29"/>
                <a:gd name="T4" fmla="*/ 46 w 55"/>
                <a:gd name="T5" fmla="*/ 26 h 29"/>
                <a:gd name="T6" fmla="*/ 27 w 55"/>
                <a:gd name="T7" fmla="*/ 29 h 29"/>
                <a:gd name="T8" fmla="*/ 7 w 55"/>
                <a:gd name="T9" fmla="*/ 26 h 29"/>
                <a:gd name="T10" fmla="*/ 1 w 55"/>
                <a:gd name="T11" fmla="*/ 22 h 29"/>
                <a:gd name="T12" fmla="*/ 0 w 55"/>
                <a:gd name="T13" fmla="*/ 14 h 29"/>
                <a:gd name="T14" fmla="*/ 1 w 55"/>
                <a:gd name="T15" fmla="*/ 8 h 29"/>
                <a:gd name="T16" fmla="*/ 7 w 55"/>
                <a:gd name="T17" fmla="*/ 3 h 29"/>
                <a:gd name="T18" fmla="*/ 27 w 55"/>
                <a:gd name="T19" fmla="*/ 0 h 29"/>
                <a:gd name="T20" fmla="*/ 46 w 55"/>
                <a:gd name="T21" fmla="*/ 3 h 29"/>
                <a:gd name="T22" fmla="*/ 52 w 55"/>
                <a:gd name="T23" fmla="*/ 8 h 29"/>
                <a:gd name="T24" fmla="*/ 55 w 55"/>
                <a:gd name="T25" fmla="*/ 14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29"/>
                <a:gd name="T41" fmla="*/ 55 w 55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29">
                  <a:moveTo>
                    <a:pt x="55" y="14"/>
                  </a:moveTo>
                  <a:lnTo>
                    <a:pt x="52" y="22"/>
                  </a:lnTo>
                  <a:lnTo>
                    <a:pt x="46" y="26"/>
                  </a:lnTo>
                  <a:lnTo>
                    <a:pt x="27" y="29"/>
                  </a:lnTo>
                  <a:lnTo>
                    <a:pt x="7" y="26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3"/>
                  </a:lnTo>
                  <a:lnTo>
                    <a:pt x="27" y="0"/>
                  </a:lnTo>
                  <a:lnTo>
                    <a:pt x="46" y="3"/>
                  </a:lnTo>
                  <a:lnTo>
                    <a:pt x="52" y="8"/>
                  </a:lnTo>
                  <a:lnTo>
                    <a:pt x="55" y="1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8" name="Freeform 1711"/>
            <p:cNvSpPr>
              <a:spLocks/>
            </p:cNvSpPr>
            <p:nvPr/>
          </p:nvSpPr>
          <p:spPr bwMode="auto">
            <a:xfrm>
              <a:off x="4757" y="3595"/>
              <a:ext cx="61" cy="17"/>
            </a:xfrm>
            <a:custGeom>
              <a:avLst/>
              <a:gdLst>
                <a:gd name="T0" fmla="*/ 1 w 61"/>
                <a:gd name="T1" fmla="*/ 3 h 17"/>
                <a:gd name="T2" fmla="*/ 1 w 61"/>
                <a:gd name="T3" fmla="*/ 6 h 17"/>
                <a:gd name="T4" fmla="*/ 4 w 61"/>
                <a:gd name="T5" fmla="*/ 9 h 17"/>
                <a:gd name="T6" fmla="*/ 9 w 61"/>
                <a:gd name="T7" fmla="*/ 12 h 17"/>
                <a:gd name="T8" fmla="*/ 12 w 61"/>
                <a:gd name="T9" fmla="*/ 14 h 17"/>
                <a:gd name="T10" fmla="*/ 17 w 61"/>
                <a:gd name="T11" fmla="*/ 15 h 17"/>
                <a:gd name="T12" fmla="*/ 23 w 61"/>
                <a:gd name="T13" fmla="*/ 17 h 17"/>
                <a:gd name="T14" fmla="*/ 27 w 61"/>
                <a:gd name="T15" fmla="*/ 17 h 17"/>
                <a:gd name="T16" fmla="*/ 33 w 61"/>
                <a:gd name="T17" fmla="*/ 17 h 17"/>
                <a:gd name="T18" fmla="*/ 38 w 61"/>
                <a:gd name="T19" fmla="*/ 17 h 17"/>
                <a:gd name="T20" fmla="*/ 43 w 61"/>
                <a:gd name="T21" fmla="*/ 15 h 17"/>
                <a:gd name="T22" fmla="*/ 47 w 61"/>
                <a:gd name="T23" fmla="*/ 14 h 17"/>
                <a:gd name="T24" fmla="*/ 52 w 61"/>
                <a:gd name="T25" fmla="*/ 12 h 17"/>
                <a:gd name="T26" fmla="*/ 57 w 61"/>
                <a:gd name="T27" fmla="*/ 9 h 17"/>
                <a:gd name="T28" fmla="*/ 58 w 61"/>
                <a:gd name="T29" fmla="*/ 6 h 17"/>
                <a:gd name="T30" fmla="*/ 60 w 61"/>
                <a:gd name="T31" fmla="*/ 3 h 17"/>
                <a:gd name="T32" fmla="*/ 57 w 61"/>
                <a:gd name="T33" fmla="*/ 0 h 17"/>
                <a:gd name="T34" fmla="*/ 55 w 61"/>
                <a:gd name="T35" fmla="*/ 3 h 17"/>
                <a:gd name="T36" fmla="*/ 53 w 61"/>
                <a:gd name="T37" fmla="*/ 6 h 17"/>
                <a:gd name="T38" fmla="*/ 50 w 61"/>
                <a:gd name="T39" fmla="*/ 8 h 17"/>
                <a:gd name="T40" fmla="*/ 47 w 61"/>
                <a:gd name="T41" fmla="*/ 11 h 17"/>
                <a:gd name="T42" fmla="*/ 43 w 61"/>
                <a:gd name="T43" fmla="*/ 12 h 17"/>
                <a:gd name="T44" fmla="*/ 38 w 61"/>
                <a:gd name="T45" fmla="*/ 12 h 17"/>
                <a:gd name="T46" fmla="*/ 33 w 61"/>
                <a:gd name="T47" fmla="*/ 12 h 17"/>
                <a:gd name="T48" fmla="*/ 27 w 61"/>
                <a:gd name="T49" fmla="*/ 12 h 17"/>
                <a:gd name="T50" fmla="*/ 23 w 61"/>
                <a:gd name="T51" fmla="*/ 12 h 17"/>
                <a:gd name="T52" fmla="*/ 18 w 61"/>
                <a:gd name="T53" fmla="*/ 12 h 17"/>
                <a:gd name="T54" fmla="*/ 13 w 61"/>
                <a:gd name="T55" fmla="*/ 11 h 17"/>
                <a:gd name="T56" fmla="*/ 10 w 61"/>
                <a:gd name="T57" fmla="*/ 8 h 17"/>
                <a:gd name="T58" fmla="*/ 7 w 61"/>
                <a:gd name="T59" fmla="*/ 6 h 17"/>
                <a:gd name="T60" fmla="*/ 4 w 61"/>
                <a:gd name="T61" fmla="*/ 3 h 17"/>
                <a:gd name="T62" fmla="*/ 4 w 61"/>
                <a:gd name="T63" fmla="*/ 0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17"/>
                <a:gd name="T98" fmla="*/ 61 w 61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17">
                  <a:moveTo>
                    <a:pt x="0" y="0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8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47" y="14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3" y="11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3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0" y="14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29" name="Freeform 1712"/>
            <p:cNvSpPr>
              <a:spLocks/>
            </p:cNvSpPr>
            <p:nvPr/>
          </p:nvSpPr>
          <p:spPr bwMode="auto">
            <a:xfrm>
              <a:off x="4757" y="3595"/>
              <a:ext cx="61" cy="17"/>
            </a:xfrm>
            <a:custGeom>
              <a:avLst/>
              <a:gdLst>
                <a:gd name="T0" fmla="*/ 1 w 61"/>
                <a:gd name="T1" fmla="*/ 3 h 17"/>
                <a:gd name="T2" fmla="*/ 1 w 61"/>
                <a:gd name="T3" fmla="*/ 6 h 17"/>
                <a:gd name="T4" fmla="*/ 4 w 61"/>
                <a:gd name="T5" fmla="*/ 9 h 17"/>
                <a:gd name="T6" fmla="*/ 9 w 61"/>
                <a:gd name="T7" fmla="*/ 12 h 17"/>
                <a:gd name="T8" fmla="*/ 12 w 61"/>
                <a:gd name="T9" fmla="*/ 14 h 17"/>
                <a:gd name="T10" fmla="*/ 17 w 61"/>
                <a:gd name="T11" fmla="*/ 15 h 17"/>
                <a:gd name="T12" fmla="*/ 23 w 61"/>
                <a:gd name="T13" fmla="*/ 17 h 17"/>
                <a:gd name="T14" fmla="*/ 27 w 61"/>
                <a:gd name="T15" fmla="*/ 17 h 17"/>
                <a:gd name="T16" fmla="*/ 33 w 61"/>
                <a:gd name="T17" fmla="*/ 17 h 17"/>
                <a:gd name="T18" fmla="*/ 38 w 61"/>
                <a:gd name="T19" fmla="*/ 17 h 17"/>
                <a:gd name="T20" fmla="*/ 43 w 61"/>
                <a:gd name="T21" fmla="*/ 15 h 17"/>
                <a:gd name="T22" fmla="*/ 47 w 61"/>
                <a:gd name="T23" fmla="*/ 14 h 17"/>
                <a:gd name="T24" fmla="*/ 52 w 61"/>
                <a:gd name="T25" fmla="*/ 12 h 17"/>
                <a:gd name="T26" fmla="*/ 57 w 61"/>
                <a:gd name="T27" fmla="*/ 9 h 17"/>
                <a:gd name="T28" fmla="*/ 58 w 61"/>
                <a:gd name="T29" fmla="*/ 6 h 17"/>
                <a:gd name="T30" fmla="*/ 60 w 61"/>
                <a:gd name="T31" fmla="*/ 3 h 17"/>
                <a:gd name="T32" fmla="*/ 57 w 61"/>
                <a:gd name="T33" fmla="*/ 0 h 17"/>
                <a:gd name="T34" fmla="*/ 55 w 61"/>
                <a:gd name="T35" fmla="*/ 3 h 17"/>
                <a:gd name="T36" fmla="*/ 53 w 61"/>
                <a:gd name="T37" fmla="*/ 6 h 17"/>
                <a:gd name="T38" fmla="*/ 50 w 61"/>
                <a:gd name="T39" fmla="*/ 8 h 17"/>
                <a:gd name="T40" fmla="*/ 47 w 61"/>
                <a:gd name="T41" fmla="*/ 11 h 17"/>
                <a:gd name="T42" fmla="*/ 43 w 61"/>
                <a:gd name="T43" fmla="*/ 12 h 17"/>
                <a:gd name="T44" fmla="*/ 38 w 61"/>
                <a:gd name="T45" fmla="*/ 12 h 17"/>
                <a:gd name="T46" fmla="*/ 33 w 61"/>
                <a:gd name="T47" fmla="*/ 12 h 17"/>
                <a:gd name="T48" fmla="*/ 27 w 61"/>
                <a:gd name="T49" fmla="*/ 12 h 17"/>
                <a:gd name="T50" fmla="*/ 23 w 61"/>
                <a:gd name="T51" fmla="*/ 12 h 17"/>
                <a:gd name="T52" fmla="*/ 18 w 61"/>
                <a:gd name="T53" fmla="*/ 12 h 17"/>
                <a:gd name="T54" fmla="*/ 13 w 61"/>
                <a:gd name="T55" fmla="*/ 11 h 17"/>
                <a:gd name="T56" fmla="*/ 10 w 61"/>
                <a:gd name="T57" fmla="*/ 8 h 17"/>
                <a:gd name="T58" fmla="*/ 7 w 61"/>
                <a:gd name="T59" fmla="*/ 6 h 17"/>
                <a:gd name="T60" fmla="*/ 4 w 61"/>
                <a:gd name="T61" fmla="*/ 3 h 17"/>
                <a:gd name="T62" fmla="*/ 4 w 61"/>
                <a:gd name="T63" fmla="*/ 0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17"/>
                <a:gd name="T98" fmla="*/ 61 w 61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17">
                  <a:moveTo>
                    <a:pt x="0" y="0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8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47" y="14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3" y="11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3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0" y="14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0" name="Freeform 1713"/>
            <p:cNvSpPr>
              <a:spLocks/>
            </p:cNvSpPr>
            <p:nvPr/>
          </p:nvSpPr>
          <p:spPr bwMode="auto">
            <a:xfrm>
              <a:off x="4757" y="3580"/>
              <a:ext cx="61" cy="15"/>
            </a:xfrm>
            <a:custGeom>
              <a:avLst/>
              <a:gdLst>
                <a:gd name="T0" fmla="*/ 60 w 61"/>
                <a:gd name="T1" fmla="*/ 13 h 15"/>
                <a:gd name="T2" fmla="*/ 58 w 61"/>
                <a:gd name="T3" fmla="*/ 10 h 15"/>
                <a:gd name="T4" fmla="*/ 57 w 61"/>
                <a:gd name="T5" fmla="*/ 6 h 15"/>
                <a:gd name="T6" fmla="*/ 52 w 61"/>
                <a:gd name="T7" fmla="*/ 4 h 15"/>
                <a:gd name="T8" fmla="*/ 49 w 61"/>
                <a:gd name="T9" fmla="*/ 1 h 15"/>
                <a:gd name="T10" fmla="*/ 43 w 61"/>
                <a:gd name="T11" fmla="*/ 0 h 15"/>
                <a:gd name="T12" fmla="*/ 38 w 61"/>
                <a:gd name="T13" fmla="*/ 0 h 15"/>
                <a:gd name="T14" fmla="*/ 33 w 61"/>
                <a:gd name="T15" fmla="*/ 0 h 15"/>
                <a:gd name="T16" fmla="*/ 27 w 61"/>
                <a:gd name="T17" fmla="*/ 0 h 15"/>
                <a:gd name="T18" fmla="*/ 23 w 61"/>
                <a:gd name="T19" fmla="*/ 0 h 15"/>
                <a:gd name="T20" fmla="*/ 17 w 61"/>
                <a:gd name="T21" fmla="*/ 0 h 15"/>
                <a:gd name="T22" fmla="*/ 12 w 61"/>
                <a:gd name="T23" fmla="*/ 1 h 15"/>
                <a:gd name="T24" fmla="*/ 9 w 61"/>
                <a:gd name="T25" fmla="*/ 4 h 15"/>
                <a:gd name="T26" fmla="*/ 4 w 61"/>
                <a:gd name="T27" fmla="*/ 6 h 15"/>
                <a:gd name="T28" fmla="*/ 1 w 61"/>
                <a:gd name="T29" fmla="*/ 10 h 15"/>
                <a:gd name="T30" fmla="*/ 1 w 61"/>
                <a:gd name="T31" fmla="*/ 13 h 15"/>
                <a:gd name="T32" fmla="*/ 4 w 61"/>
                <a:gd name="T33" fmla="*/ 15 h 15"/>
                <a:gd name="T34" fmla="*/ 6 w 61"/>
                <a:gd name="T35" fmla="*/ 12 h 15"/>
                <a:gd name="T36" fmla="*/ 7 w 61"/>
                <a:gd name="T37" fmla="*/ 9 h 15"/>
                <a:gd name="T38" fmla="*/ 10 w 61"/>
                <a:gd name="T39" fmla="*/ 7 h 15"/>
                <a:gd name="T40" fmla="*/ 13 w 61"/>
                <a:gd name="T41" fmla="*/ 6 h 15"/>
                <a:gd name="T42" fmla="*/ 18 w 61"/>
                <a:gd name="T43" fmla="*/ 4 h 15"/>
                <a:gd name="T44" fmla="*/ 23 w 61"/>
                <a:gd name="T45" fmla="*/ 4 h 15"/>
                <a:gd name="T46" fmla="*/ 27 w 61"/>
                <a:gd name="T47" fmla="*/ 3 h 15"/>
                <a:gd name="T48" fmla="*/ 33 w 61"/>
                <a:gd name="T49" fmla="*/ 3 h 15"/>
                <a:gd name="T50" fmla="*/ 38 w 61"/>
                <a:gd name="T51" fmla="*/ 4 h 15"/>
                <a:gd name="T52" fmla="*/ 43 w 61"/>
                <a:gd name="T53" fmla="*/ 4 h 15"/>
                <a:gd name="T54" fmla="*/ 47 w 61"/>
                <a:gd name="T55" fmla="*/ 6 h 15"/>
                <a:gd name="T56" fmla="*/ 50 w 61"/>
                <a:gd name="T57" fmla="*/ 7 h 15"/>
                <a:gd name="T58" fmla="*/ 53 w 61"/>
                <a:gd name="T59" fmla="*/ 9 h 15"/>
                <a:gd name="T60" fmla="*/ 55 w 61"/>
                <a:gd name="T61" fmla="*/ 12 h 15"/>
                <a:gd name="T62" fmla="*/ 57 w 61"/>
                <a:gd name="T63" fmla="*/ 15 h 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15"/>
                <a:gd name="T98" fmla="*/ 61 w 61"/>
                <a:gd name="T99" fmla="*/ 15 h 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15">
                  <a:moveTo>
                    <a:pt x="61" y="15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8" y="7"/>
                  </a:lnTo>
                  <a:lnTo>
                    <a:pt x="57" y="6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61" y="1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1" name="Freeform 1714"/>
            <p:cNvSpPr>
              <a:spLocks/>
            </p:cNvSpPr>
            <p:nvPr/>
          </p:nvSpPr>
          <p:spPr bwMode="auto">
            <a:xfrm>
              <a:off x="4757" y="3580"/>
              <a:ext cx="61" cy="15"/>
            </a:xfrm>
            <a:custGeom>
              <a:avLst/>
              <a:gdLst>
                <a:gd name="T0" fmla="*/ 60 w 61"/>
                <a:gd name="T1" fmla="*/ 13 h 15"/>
                <a:gd name="T2" fmla="*/ 58 w 61"/>
                <a:gd name="T3" fmla="*/ 10 h 15"/>
                <a:gd name="T4" fmla="*/ 57 w 61"/>
                <a:gd name="T5" fmla="*/ 6 h 15"/>
                <a:gd name="T6" fmla="*/ 52 w 61"/>
                <a:gd name="T7" fmla="*/ 4 h 15"/>
                <a:gd name="T8" fmla="*/ 49 w 61"/>
                <a:gd name="T9" fmla="*/ 1 h 15"/>
                <a:gd name="T10" fmla="*/ 43 w 61"/>
                <a:gd name="T11" fmla="*/ 0 h 15"/>
                <a:gd name="T12" fmla="*/ 38 w 61"/>
                <a:gd name="T13" fmla="*/ 0 h 15"/>
                <a:gd name="T14" fmla="*/ 33 w 61"/>
                <a:gd name="T15" fmla="*/ 0 h 15"/>
                <a:gd name="T16" fmla="*/ 27 w 61"/>
                <a:gd name="T17" fmla="*/ 0 h 15"/>
                <a:gd name="T18" fmla="*/ 23 w 61"/>
                <a:gd name="T19" fmla="*/ 0 h 15"/>
                <a:gd name="T20" fmla="*/ 17 w 61"/>
                <a:gd name="T21" fmla="*/ 0 h 15"/>
                <a:gd name="T22" fmla="*/ 12 w 61"/>
                <a:gd name="T23" fmla="*/ 1 h 15"/>
                <a:gd name="T24" fmla="*/ 9 w 61"/>
                <a:gd name="T25" fmla="*/ 4 h 15"/>
                <a:gd name="T26" fmla="*/ 4 w 61"/>
                <a:gd name="T27" fmla="*/ 6 h 15"/>
                <a:gd name="T28" fmla="*/ 1 w 61"/>
                <a:gd name="T29" fmla="*/ 10 h 15"/>
                <a:gd name="T30" fmla="*/ 1 w 61"/>
                <a:gd name="T31" fmla="*/ 13 h 15"/>
                <a:gd name="T32" fmla="*/ 4 w 61"/>
                <a:gd name="T33" fmla="*/ 15 h 15"/>
                <a:gd name="T34" fmla="*/ 6 w 61"/>
                <a:gd name="T35" fmla="*/ 12 h 15"/>
                <a:gd name="T36" fmla="*/ 7 w 61"/>
                <a:gd name="T37" fmla="*/ 9 h 15"/>
                <a:gd name="T38" fmla="*/ 10 w 61"/>
                <a:gd name="T39" fmla="*/ 7 h 15"/>
                <a:gd name="T40" fmla="*/ 13 w 61"/>
                <a:gd name="T41" fmla="*/ 6 h 15"/>
                <a:gd name="T42" fmla="*/ 18 w 61"/>
                <a:gd name="T43" fmla="*/ 4 h 15"/>
                <a:gd name="T44" fmla="*/ 23 w 61"/>
                <a:gd name="T45" fmla="*/ 4 h 15"/>
                <a:gd name="T46" fmla="*/ 27 w 61"/>
                <a:gd name="T47" fmla="*/ 3 h 15"/>
                <a:gd name="T48" fmla="*/ 33 w 61"/>
                <a:gd name="T49" fmla="*/ 3 h 15"/>
                <a:gd name="T50" fmla="*/ 38 w 61"/>
                <a:gd name="T51" fmla="*/ 4 h 15"/>
                <a:gd name="T52" fmla="*/ 43 w 61"/>
                <a:gd name="T53" fmla="*/ 4 h 15"/>
                <a:gd name="T54" fmla="*/ 47 w 61"/>
                <a:gd name="T55" fmla="*/ 6 h 15"/>
                <a:gd name="T56" fmla="*/ 50 w 61"/>
                <a:gd name="T57" fmla="*/ 7 h 15"/>
                <a:gd name="T58" fmla="*/ 53 w 61"/>
                <a:gd name="T59" fmla="*/ 9 h 15"/>
                <a:gd name="T60" fmla="*/ 55 w 61"/>
                <a:gd name="T61" fmla="*/ 12 h 15"/>
                <a:gd name="T62" fmla="*/ 57 w 61"/>
                <a:gd name="T63" fmla="*/ 15 h 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"/>
                <a:gd name="T97" fmla="*/ 0 h 15"/>
                <a:gd name="T98" fmla="*/ 61 w 61"/>
                <a:gd name="T99" fmla="*/ 15 h 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" h="15">
                  <a:moveTo>
                    <a:pt x="61" y="15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8" y="7"/>
                  </a:lnTo>
                  <a:lnTo>
                    <a:pt x="57" y="6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61" y="1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2" name="Freeform 1715"/>
            <p:cNvSpPr>
              <a:spLocks/>
            </p:cNvSpPr>
            <p:nvPr/>
          </p:nvSpPr>
          <p:spPr bwMode="auto">
            <a:xfrm>
              <a:off x="4646" y="3444"/>
              <a:ext cx="24" cy="34"/>
            </a:xfrm>
            <a:custGeom>
              <a:avLst/>
              <a:gdLst>
                <a:gd name="T0" fmla="*/ 14 w 24"/>
                <a:gd name="T1" fmla="*/ 0 h 34"/>
                <a:gd name="T2" fmla="*/ 18 w 24"/>
                <a:gd name="T3" fmla="*/ 2 h 34"/>
                <a:gd name="T4" fmla="*/ 21 w 24"/>
                <a:gd name="T5" fmla="*/ 5 h 34"/>
                <a:gd name="T6" fmla="*/ 24 w 24"/>
                <a:gd name="T7" fmla="*/ 17 h 34"/>
                <a:gd name="T8" fmla="*/ 21 w 24"/>
                <a:gd name="T9" fmla="*/ 28 h 34"/>
                <a:gd name="T10" fmla="*/ 18 w 24"/>
                <a:gd name="T11" fmla="*/ 32 h 34"/>
                <a:gd name="T12" fmla="*/ 14 w 24"/>
                <a:gd name="T13" fmla="*/ 34 h 34"/>
                <a:gd name="T14" fmla="*/ 8 w 24"/>
                <a:gd name="T15" fmla="*/ 32 h 34"/>
                <a:gd name="T16" fmla="*/ 4 w 24"/>
                <a:gd name="T17" fmla="*/ 28 h 34"/>
                <a:gd name="T18" fmla="*/ 0 w 24"/>
                <a:gd name="T19" fmla="*/ 17 h 34"/>
                <a:gd name="T20" fmla="*/ 4 w 24"/>
                <a:gd name="T21" fmla="*/ 5 h 34"/>
                <a:gd name="T22" fmla="*/ 8 w 24"/>
                <a:gd name="T23" fmla="*/ 2 h 34"/>
                <a:gd name="T24" fmla="*/ 14 w 24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14" y="0"/>
                  </a:moveTo>
                  <a:lnTo>
                    <a:pt x="18" y="2"/>
                  </a:lnTo>
                  <a:lnTo>
                    <a:pt x="21" y="5"/>
                  </a:lnTo>
                  <a:lnTo>
                    <a:pt x="24" y="17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4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0" y="17"/>
                  </a:lnTo>
                  <a:lnTo>
                    <a:pt x="4" y="5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3" name="Freeform 1716"/>
            <p:cNvSpPr>
              <a:spLocks/>
            </p:cNvSpPr>
            <p:nvPr/>
          </p:nvSpPr>
          <p:spPr bwMode="auto">
            <a:xfrm>
              <a:off x="4646" y="3444"/>
              <a:ext cx="24" cy="34"/>
            </a:xfrm>
            <a:custGeom>
              <a:avLst/>
              <a:gdLst>
                <a:gd name="T0" fmla="*/ 14 w 24"/>
                <a:gd name="T1" fmla="*/ 0 h 34"/>
                <a:gd name="T2" fmla="*/ 18 w 24"/>
                <a:gd name="T3" fmla="*/ 2 h 34"/>
                <a:gd name="T4" fmla="*/ 21 w 24"/>
                <a:gd name="T5" fmla="*/ 5 h 34"/>
                <a:gd name="T6" fmla="*/ 24 w 24"/>
                <a:gd name="T7" fmla="*/ 17 h 34"/>
                <a:gd name="T8" fmla="*/ 21 w 24"/>
                <a:gd name="T9" fmla="*/ 28 h 34"/>
                <a:gd name="T10" fmla="*/ 18 w 24"/>
                <a:gd name="T11" fmla="*/ 32 h 34"/>
                <a:gd name="T12" fmla="*/ 14 w 24"/>
                <a:gd name="T13" fmla="*/ 34 h 34"/>
                <a:gd name="T14" fmla="*/ 8 w 24"/>
                <a:gd name="T15" fmla="*/ 32 h 34"/>
                <a:gd name="T16" fmla="*/ 4 w 24"/>
                <a:gd name="T17" fmla="*/ 28 h 34"/>
                <a:gd name="T18" fmla="*/ 0 w 24"/>
                <a:gd name="T19" fmla="*/ 17 h 34"/>
                <a:gd name="T20" fmla="*/ 4 w 24"/>
                <a:gd name="T21" fmla="*/ 5 h 34"/>
                <a:gd name="T22" fmla="*/ 8 w 24"/>
                <a:gd name="T23" fmla="*/ 2 h 34"/>
                <a:gd name="T24" fmla="*/ 14 w 24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14" y="0"/>
                  </a:moveTo>
                  <a:lnTo>
                    <a:pt x="18" y="2"/>
                  </a:lnTo>
                  <a:lnTo>
                    <a:pt x="21" y="5"/>
                  </a:lnTo>
                  <a:lnTo>
                    <a:pt x="24" y="17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4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0" y="17"/>
                  </a:lnTo>
                  <a:lnTo>
                    <a:pt x="4" y="5"/>
                  </a:ln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" name="Freeform 1717"/>
            <p:cNvSpPr>
              <a:spLocks/>
            </p:cNvSpPr>
            <p:nvPr/>
          </p:nvSpPr>
          <p:spPr bwMode="auto">
            <a:xfrm>
              <a:off x="4660" y="3443"/>
              <a:ext cx="14" cy="37"/>
            </a:xfrm>
            <a:custGeom>
              <a:avLst/>
              <a:gdLst>
                <a:gd name="T0" fmla="*/ 0 w 14"/>
                <a:gd name="T1" fmla="*/ 37 h 37"/>
                <a:gd name="T2" fmla="*/ 1 w 14"/>
                <a:gd name="T3" fmla="*/ 37 h 37"/>
                <a:gd name="T4" fmla="*/ 3 w 14"/>
                <a:gd name="T5" fmla="*/ 37 h 37"/>
                <a:gd name="T6" fmla="*/ 4 w 14"/>
                <a:gd name="T7" fmla="*/ 35 h 37"/>
                <a:gd name="T8" fmla="*/ 6 w 14"/>
                <a:gd name="T9" fmla="*/ 35 h 37"/>
                <a:gd name="T10" fmla="*/ 6 w 14"/>
                <a:gd name="T11" fmla="*/ 33 h 37"/>
                <a:gd name="T12" fmla="*/ 7 w 14"/>
                <a:gd name="T13" fmla="*/ 33 h 37"/>
                <a:gd name="T14" fmla="*/ 9 w 14"/>
                <a:gd name="T15" fmla="*/ 32 h 37"/>
                <a:gd name="T16" fmla="*/ 9 w 14"/>
                <a:gd name="T17" fmla="*/ 30 h 37"/>
                <a:gd name="T18" fmla="*/ 10 w 14"/>
                <a:gd name="T19" fmla="*/ 29 h 37"/>
                <a:gd name="T20" fmla="*/ 10 w 14"/>
                <a:gd name="T21" fmla="*/ 27 h 37"/>
                <a:gd name="T22" fmla="*/ 12 w 14"/>
                <a:gd name="T23" fmla="*/ 26 h 37"/>
                <a:gd name="T24" fmla="*/ 12 w 14"/>
                <a:gd name="T25" fmla="*/ 24 h 37"/>
                <a:gd name="T26" fmla="*/ 14 w 14"/>
                <a:gd name="T27" fmla="*/ 23 h 37"/>
                <a:gd name="T28" fmla="*/ 14 w 14"/>
                <a:gd name="T29" fmla="*/ 21 h 37"/>
                <a:gd name="T30" fmla="*/ 14 w 14"/>
                <a:gd name="T31" fmla="*/ 20 h 37"/>
                <a:gd name="T32" fmla="*/ 14 w 14"/>
                <a:gd name="T33" fmla="*/ 18 h 37"/>
                <a:gd name="T34" fmla="*/ 14 w 14"/>
                <a:gd name="T35" fmla="*/ 17 h 37"/>
                <a:gd name="T36" fmla="*/ 14 w 14"/>
                <a:gd name="T37" fmla="*/ 15 h 37"/>
                <a:gd name="T38" fmla="*/ 14 w 14"/>
                <a:gd name="T39" fmla="*/ 13 h 37"/>
                <a:gd name="T40" fmla="*/ 12 w 14"/>
                <a:gd name="T41" fmla="*/ 12 h 37"/>
                <a:gd name="T42" fmla="*/ 12 w 14"/>
                <a:gd name="T43" fmla="*/ 10 h 37"/>
                <a:gd name="T44" fmla="*/ 10 w 14"/>
                <a:gd name="T45" fmla="*/ 7 h 37"/>
                <a:gd name="T46" fmla="*/ 9 w 14"/>
                <a:gd name="T47" fmla="*/ 6 h 37"/>
                <a:gd name="T48" fmla="*/ 9 w 14"/>
                <a:gd name="T49" fmla="*/ 4 h 37"/>
                <a:gd name="T50" fmla="*/ 7 w 14"/>
                <a:gd name="T51" fmla="*/ 3 h 37"/>
                <a:gd name="T52" fmla="*/ 6 w 14"/>
                <a:gd name="T53" fmla="*/ 1 h 37"/>
                <a:gd name="T54" fmla="*/ 4 w 14"/>
                <a:gd name="T55" fmla="*/ 0 h 37"/>
                <a:gd name="T56" fmla="*/ 3 w 14"/>
                <a:gd name="T57" fmla="*/ 0 h 37"/>
                <a:gd name="T58" fmla="*/ 1 w 14"/>
                <a:gd name="T59" fmla="*/ 0 h 37"/>
                <a:gd name="T60" fmla="*/ 0 w 14"/>
                <a:gd name="T61" fmla="*/ 0 h 37"/>
                <a:gd name="T62" fmla="*/ 0 w 14"/>
                <a:gd name="T63" fmla="*/ 3 h 37"/>
                <a:gd name="T64" fmla="*/ 1 w 14"/>
                <a:gd name="T65" fmla="*/ 4 h 37"/>
                <a:gd name="T66" fmla="*/ 3 w 14"/>
                <a:gd name="T67" fmla="*/ 4 h 37"/>
                <a:gd name="T68" fmla="*/ 4 w 14"/>
                <a:gd name="T69" fmla="*/ 4 h 37"/>
                <a:gd name="T70" fmla="*/ 4 w 14"/>
                <a:gd name="T71" fmla="*/ 6 h 37"/>
                <a:gd name="T72" fmla="*/ 6 w 14"/>
                <a:gd name="T73" fmla="*/ 7 h 37"/>
                <a:gd name="T74" fmla="*/ 6 w 14"/>
                <a:gd name="T75" fmla="*/ 9 h 37"/>
                <a:gd name="T76" fmla="*/ 7 w 14"/>
                <a:gd name="T77" fmla="*/ 10 h 37"/>
                <a:gd name="T78" fmla="*/ 7 w 14"/>
                <a:gd name="T79" fmla="*/ 12 h 37"/>
                <a:gd name="T80" fmla="*/ 9 w 14"/>
                <a:gd name="T81" fmla="*/ 13 h 37"/>
                <a:gd name="T82" fmla="*/ 9 w 14"/>
                <a:gd name="T83" fmla="*/ 15 h 37"/>
                <a:gd name="T84" fmla="*/ 9 w 14"/>
                <a:gd name="T85" fmla="*/ 17 h 37"/>
                <a:gd name="T86" fmla="*/ 9 w 14"/>
                <a:gd name="T87" fmla="*/ 18 h 37"/>
                <a:gd name="T88" fmla="*/ 9 w 14"/>
                <a:gd name="T89" fmla="*/ 20 h 37"/>
                <a:gd name="T90" fmla="*/ 9 w 14"/>
                <a:gd name="T91" fmla="*/ 21 h 37"/>
                <a:gd name="T92" fmla="*/ 9 w 14"/>
                <a:gd name="T93" fmla="*/ 23 h 37"/>
                <a:gd name="T94" fmla="*/ 7 w 14"/>
                <a:gd name="T95" fmla="*/ 23 h 37"/>
                <a:gd name="T96" fmla="*/ 7 w 14"/>
                <a:gd name="T97" fmla="*/ 24 h 37"/>
                <a:gd name="T98" fmla="*/ 7 w 14"/>
                <a:gd name="T99" fmla="*/ 26 h 37"/>
                <a:gd name="T100" fmla="*/ 6 w 14"/>
                <a:gd name="T101" fmla="*/ 27 h 37"/>
                <a:gd name="T102" fmla="*/ 6 w 14"/>
                <a:gd name="T103" fmla="*/ 29 h 37"/>
                <a:gd name="T104" fmla="*/ 4 w 14"/>
                <a:gd name="T105" fmla="*/ 30 h 37"/>
                <a:gd name="T106" fmla="*/ 3 w 14"/>
                <a:gd name="T107" fmla="*/ 30 h 37"/>
                <a:gd name="T108" fmla="*/ 3 w 14"/>
                <a:gd name="T109" fmla="*/ 32 h 37"/>
                <a:gd name="T110" fmla="*/ 1 w 14"/>
                <a:gd name="T111" fmla="*/ 32 h 37"/>
                <a:gd name="T112" fmla="*/ 0 w 14"/>
                <a:gd name="T113" fmla="*/ 32 h 37"/>
                <a:gd name="T114" fmla="*/ 0 w 14"/>
                <a:gd name="T115" fmla="*/ 37 h 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"/>
                <a:gd name="T175" fmla="*/ 0 h 37"/>
                <a:gd name="T176" fmla="*/ 14 w 14"/>
                <a:gd name="T177" fmla="*/ 37 h 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" h="37">
                  <a:moveTo>
                    <a:pt x="0" y="37"/>
                  </a:moveTo>
                  <a:lnTo>
                    <a:pt x="1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5" name="Freeform 1718"/>
            <p:cNvSpPr>
              <a:spLocks/>
            </p:cNvSpPr>
            <p:nvPr/>
          </p:nvSpPr>
          <p:spPr bwMode="auto">
            <a:xfrm>
              <a:off x="4660" y="3443"/>
              <a:ext cx="14" cy="37"/>
            </a:xfrm>
            <a:custGeom>
              <a:avLst/>
              <a:gdLst>
                <a:gd name="T0" fmla="*/ 0 w 14"/>
                <a:gd name="T1" fmla="*/ 37 h 37"/>
                <a:gd name="T2" fmla="*/ 1 w 14"/>
                <a:gd name="T3" fmla="*/ 37 h 37"/>
                <a:gd name="T4" fmla="*/ 3 w 14"/>
                <a:gd name="T5" fmla="*/ 37 h 37"/>
                <a:gd name="T6" fmla="*/ 4 w 14"/>
                <a:gd name="T7" fmla="*/ 35 h 37"/>
                <a:gd name="T8" fmla="*/ 6 w 14"/>
                <a:gd name="T9" fmla="*/ 35 h 37"/>
                <a:gd name="T10" fmla="*/ 6 w 14"/>
                <a:gd name="T11" fmla="*/ 33 h 37"/>
                <a:gd name="T12" fmla="*/ 7 w 14"/>
                <a:gd name="T13" fmla="*/ 33 h 37"/>
                <a:gd name="T14" fmla="*/ 9 w 14"/>
                <a:gd name="T15" fmla="*/ 32 h 37"/>
                <a:gd name="T16" fmla="*/ 9 w 14"/>
                <a:gd name="T17" fmla="*/ 30 h 37"/>
                <a:gd name="T18" fmla="*/ 10 w 14"/>
                <a:gd name="T19" fmla="*/ 29 h 37"/>
                <a:gd name="T20" fmla="*/ 10 w 14"/>
                <a:gd name="T21" fmla="*/ 27 h 37"/>
                <a:gd name="T22" fmla="*/ 12 w 14"/>
                <a:gd name="T23" fmla="*/ 26 h 37"/>
                <a:gd name="T24" fmla="*/ 12 w 14"/>
                <a:gd name="T25" fmla="*/ 24 h 37"/>
                <a:gd name="T26" fmla="*/ 14 w 14"/>
                <a:gd name="T27" fmla="*/ 23 h 37"/>
                <a:gd name="T28" fmla="*/ 14 w 14"/>
                <a:gd name="T29" fmla="*/ 21 h 37"/>
                <a:gd name="T30" fmla="*/ 14 w 14"/>
                <a:gd name="T31" fmla="*/ 20 h 37"/>
                <a:gd name="T32" fmla="*/ 14 w 14"/>
                <a:gd name="T33" fmla="*/ 18 h 37"/>
                <a:gd name="T34" fmla="*/ 14 w 14"/>
                <a:gd name="T35" fmla="*/ 17 h 37"/>
                <a:gd name="T36" fmla="*/ 14 w 14"/>
                <a:gd name="T37" fmla="*/ 15 h 37"/>
                <a:gd name="T38" fmla="*/ 14 w 14"/>
                <a:gd name="T39" fmla="*/ 13 h 37"/>
                <a:gd name="T40" fmla="*/ 12 w 14"/>
                <a:gd name="T41" fmla="*/ 12 h 37"/>
                <a:gd name="T42" fmla="*/ 12 w 14"/>
                <a:gd name="T43" fmla="*/ 10 h 37"/>
                <a:gd name="T44" fmla="*/ 10 w 14"/>
                <a:gd name="T45" fmla="*/ 7 h 37"/>
                <a:gd name="T46" fmla="*/ 9 w 14"/>
                <a:gd name="T47" fmla="*/ 6 h 37"/>
                <a:gd name="T48" fmla="*/ 9 w 14"/>
                <a:gd name="T49" fmla="*/ 4 h 37"/>
                <a:gd name="T50" fmla="*/ 7 w 14"/>
                <a:gd name="T51" fmla="*/ 3 h 37"/>
                <a:gd name="T52" fmla="*/ 6 w 14"/>
                <a:gd name="T53" fmla="*/ 1 h 37"/>
                <a:gd name="T54" fmla="*/ 4 w 14"/>
                <a:gd name="T55" fmla="*/ 0 h 37"/>
                <a:gd name="T56" fmla="*/ 3 w 14"/>
                <a:gd name="T57" fmla="*/ 0 h 37"/>
                <a:gd name="T58" fmla="*/ 1 w 14"/>
                <a:gd name="T59" fmla="*/ 0 h 37"/>
                <a:gd name="T60" fmla="*/ 0 w 14"/>
                <a:gd name="T61" fmla="*/ 0 h 37"/>
                <a:gd name="T62" fmla="*/ 0 w 14"/>
                <a:gd name="T63" fmla="*/ 3 h 37"/>
                <a:gd name="T64" fmla="*/ 1 w 14"/>
                <a:gd name="T65" fmla="*/ 4 h 37"/>
                <a:gd name="T66" fmla="*/ 3 w 14"/>
                <a:gd name="T67" fmla="*/ 4 h 37"/>
                <a:gd name="T68" fmla="*/ 4 w 14"/>
                <a:gd name="T69" fmla="*/ 4 h 37"/>
                <a:gd name="T70" fmla="*/ 4 w 14"/>
                <a:gd name="T71" fmla="*/ 6 h 37"/>
                <a:gd name="T72" fmla="*/ 6 w 14"/>
                <a:gd name="T73" fmla="*/ 7 h 37"/>
                <a:gd name="T74" fmla="*/ 6 w 14"/>
                <a:gd name="T75" fmla="*/ 9 h 37"/>
                <a:gd name="T76" fmla="*/ 7 w 14"/>
                <a:gd name="T77" fmla="*/ 10 h 37"/>
                <a:gd name="T78" fmla="*/ 7 w 14"/>
                <a:gd name="T79" fmla="*/ 12 h 37"/>
                <a:gd name="T80" fmla="*/ 9 w 14"/>
                <a:gd name="T81" fmla="*/ 13 h 37"/>
                <a:gd name="T82" fmla="*/ 9 w 14"/>
                <a:gd name="T83" fmla="*/ 15 h 37"/>
                <a:gd name="T84" fmla="*/ 9 w 14"/>
                <a:gd name="T85" fmla="*/ 17 h 37"/>
                <a:gd name="T86" fmla="*/ 9 w 14"/>
                <a:gd name="T87" fmla="*/ 18 h 37"/>
                <a:gd name="T88" fmla="*/ 9 w 14"/>
                <a:gd name="T89" fmla="*/ 20 h 37"/>
                <a:gd name="T90" fmla="*/ 9 w 14"/>
                <a:gd name="T91" fmla="*/ 21 h 37"/>
                <a:gd name="T92" fmla="*/ 9 w 14"/>
                <a:gd name="T93" fmla="*/ 23 h 37"/>
                <a:gd name="T94" fmla="*/ 7 w 14"/>
                <a:gd name="T95" fmla="*/ 23 h 37"/>
                <a:gd name="T96" fmla="*/ 7 w 14"/>
                <a:gd name="T97" fmla="*/ 24 h 37"/>
                <a:gd name="T98" fmla="*/ 7 w 14"/>
                <a:gd name="T99" fmla="*/ 26 h 37"/>
                <a:gd name="T100" fmla="*/ 6 w 14"/>
                <a:gd name="T101" fmla="*/ 27 h 37"/>
                <a:gd name="T102" fmla="*/ 6 w 14"/>
                <a:gd name="T103" fmla="*/ 29 h 37"/>
                <a:gd name="T104" fmla="*/ 4 w 14"/>
                <a:gd name="T105" fmla="*/ 30 h 37"/>
                <a:gd name="T106" fmla="*/ 3 w 14"/>
                <a:gd name="T107" fmla="*/ 30 h 37"/>
                <a:gd name="T108" fmla="*/ 3 w 14"/>
                <a:gd name="T109" fmla="*/ 32 h 37"/>
                <a:gd name="T110" fmla="*/ 1 w 14"/>
                <a:gd name="T111" fmla="*/ 32 h 37"/>
                <a:gd name="T112" fmla="*/ 0 w 14"/>
                <a:gd name="T113" fmla="*/ 32 h 37"/>
                <a:gd name="T114" fmla="*/ 0 w 14"/>
                <a:gd name="T115" fmla="*/ 37 h 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"/>
                <a:gd name="T175" fmla="*/ 0 h 37"/>
                <a:gd name="T176" fmla="*/ 14 w 14"/>
                <a:gd name="T177" fmla="*/ 37 h 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" h="37">
                  <a:moveTo>
                    <a:pt x="0" y="37"/>
                  </a:moveTo>
                  <a:lnTo>
                    <a:pt x="1" y="37"/>
                  </a:lnTo>
                  <a:lnTo>
                    <a:pt x="3" y="37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6" name="Freeform 1719"/>
            <p:cNvSpPr>
              <a:spLocks/>
            </p:cNvSpPr>
            <p:nvPr/>
          </p:nvSpPr>
          <p:spPr bwMode="auto">
            <a:xfrm>
              <a:off x="4644" y="3443"/>
              <a:ext cx="16" cy="37"/>
            </a:xfrm>
            <a:custGeom>
              <a:avLst/>
              <a:gdLst>
                <a:gd name="T0" fmla="*/ 16 w 16"/>
                <a:gd name="T1" fmla="*/ 0 h 37"/>
                <a:gd name="T2" fmla="*/ 14 w 16"/>
                <a:gd name="T3" fmla="*/ 0 h 37"/>
                <a:gd name="T4" fmla="*/ 11 w 16"/>
                <a:gd name="T5" fmla="*/ 0 h 37"/>
                <a:gd name="T6" fmla="*/ 10 w 16"/>
                <a:gd name="T7" fmla="*/ 0 h 37"/>
                <a:gd name="T8" fmla="*/ 8 w 16"/>
                <a:gd name="T9" fmla="*/ 1 h 37"/>
                <a:gd name="T10" fmla="*/ 6 w 16"/>
                <a:gd name="T11" fmla="*/ 1 h 37"/>
                <a:gd name="T12" fmla="*/ 6 w 16"/>
                <a:gd name="T13" fmla="*/ 3 h 37"/>
                <a:gd name="T14" fmla="*/ 5 w 16"/>
                <a:gd name="T15" fmla="*/ 4 h 37"/>
                <a:gd name="T16" fmla="*/ 3 w 16"/>
                <a:gd name="T17" fmla="*/ 6 h 37"/>
                <a:gd name="T18" fmla="*/ 3 w 16"/>
                <a:gd name="T19" fmla="*/ 7 h 37"/>
                <a:gd name="T20" fmla="*/ 2 w 16"/>
                <a:gd name="T21" fmla="*/ 7 h 37"/>
                <a:gd name="T22" fmla="*/ 2 w 16"/>
                <a:gd name="T23" fmla="*/ 9 h 37"/>
                <a:gd name="T24" fmla="*/ 2 w 16"/>
                <a:gd name="T25" fmla="*/ 12 h 37"/>
                <a:gd name="T26" fmla="*/ 0 w 16"/>
                <a:gd name="T27" fmla="*/ 13 h 37"/>
                <a:gd name="T28" fmla="*/ 0 w 16"/>
                <a:gd name="T29" fmla="*/ 15 h 37"/>
                <a:gd name="T30" fmla="*/ 0 w 16"/>
                <a:gd name="T31" fmla="*/ 17 h 37"/>
                <a:gd name="T32" fmla="*/ 0 w 16"/>
                <a:gd name="T33" fmla="*/ 18 h 37"/>
                <a:gd name="T34" fmla="*/ 0 w 16"/>
                <a:gd name="T35" fmla="*/ 20 h 37"/>
                <a:gd name="T36" fmla="*/ 0 w 16"/>
                <a:gd name="T37" fmla="*/ 21 h 37"/>
                <a:gd name="T38" fmla="*/ 0 w 16"/>
                <a:gd name="T39" fmla="*/ 23 h 37"/>
                <a:gd name="T40" fmla="*/ 2 w 16"/>
                <a:gd name="T41" fmla="*/ 24 h 37"/>
                <a:gd name="T42" fmla="*/ 2 w 16"/>
                <a:gd name="T43" fmla="*/ 26 h 37"/>
                <a:gd name="T44" fmla="*/ 2 w 16"/>
                <a:gd name="T45" fmla="*/ 27 h 37"/>
                <a:gd name="T46" fmla="*/ 3 w 16"/>
                <a:gd name="T47" fmla="*/ 29 h 37"/>
                <a:gd name="T48" fmla="*/ 3 w 16"/>
                <a:gd name="T49" fmla="*/ 30 h 37"/>
                <a:gd name="T50" fmla="*/ 5 w 16"/>
                <a:gd name="T51" fmla="*/ 32 h 37"/>
                <a:gd name="T52" fmla="*/ 6 w 16"/>
                <a:gd name="T53" fmla="*/ 33 h 37"/>
                <a:gd name="T54" fmla="*/ 8 w 16"/>
                <a:gd name="T55" fmla="*/ 35 h 37"/>
                <a:gd name="T56" fmla="*/ 10 w 16"/>
                <a:gd name="T57" fmla="*/ 35 h 37"/>
                <a:gd name="T58" fmla="*/ 11 w 16"/>
                <a:gd name="T59" fmla="*/ 37 h 37"/>
                <a:gd name="T60" fmla="*/ 14 w 16"/>
                <a:gd name="T61" fmla="*/ 37 h 37"/>
                <a:gd name="T62" fmla="*/ 16 w 16"/>
                <a:gd name="T63" fmla="*/ 37 h 37"/>
                <a:gd name="T64" fmla="*/ 16 w 16"/>
                <a:gd name="T65" fmla="*/ 32 h 37"/>
                <a:gd name="T66" fmla="*/ 14 w 16"/>
                <a:gd name="T67" fmla="*/ 32 h 37"/>
                <a:gd name="T68" fmla="*/ 13 w 16"/>
                <a:gd name="T69" fmla="*/ 32 h 37"/>
                <a:gd name="T70" fmla="*/ 11 w 16"/>
                <a:gd name="T71" fmla="*/ 32 h 37"/>
                <a:gd name="T72" fmla="*/ 11 w 16"/>
                <a:gd name="T73" fmla="*/ 30 h 37"/>
                <a:gd name="T74" fmla="*/ 10 w 16"/>
                <a:gd name="T75" fmla="*/ 30 h 37"/>
                <a:gd name="T76" fmla="*/ 8 w 16"/>
                <a:gd name="T77" fmla="*/ 29 h 37"/>
                <a:gd name="T78" fmla="*/ 6 w 16"/>
                <a:gd name="T79" fmla="*/ 27 h 37"/>
                <a:gd name="T80" fmla="*/ 6 w 16"/>
                <a:gd name="T81" fmla="*/ 26 h 37"/>
                <a:gd name="T82" fmla="*/ 6 w 16"/>
                <a:gd name="T83" fmla="*/ 24 h 37"/>
                <a:gd name="T84" fmla="*/ 6 w 16"/>
                <a:gd name="T85" fmla="*/ 23 h 37"/>
                <a:gd name="T86" fmla="*/ 5 w 16"/>
                <a:gd name="T87" fmla="*/ 23 h 37"/>
                <a:gd name="T88" fmla="*/ 5 w 16"/>
                <a:gd name="T89" fmla="*/ 21 h 37"/>
                <a:gd name="T90" fmla="*/ 5 w 16"/>
                <a:gd name="T91" fmla="*/ 20 h 37"/>
                <a:gd name="T92" fmla="*/ 5 w 16"/>
                <a:gd name="T93" fmla="*/ 18 h 37"/>
                <a:gd name="T94" fmla="*/ 5 w 16"/>
                <a:gd name="T95" fmla="*/ 17 h 37"/>
                <a:gd name="T96" fmla="*/ 5 w 16"/>
                <a:gd name="T97" fmla="*/ 15 h 37"/>
                <a:gd name="T98" fmla="*/ 5 w 16"/>
                <a:gd name="T99" fmla="*/ 13 h 37"/>
                <a:gd name="T100" fmla="*/ 6 w 16"/>
                <a:gd name="T101" fmla="*/ 12 h 37"/>
                <a:gd name="T102" fmla="*/ 6 w 16"/>
                <a:gd name="T103" fmla="*/ 10 h 37"/>
                <a:gd name="T104" fmla="*/ 6 w 16"/>
                <a:gd name="T105" fmla="*/ 9 h 37"/>
                <a:gd name="T106" fmla="*/ 8 w 16"/>
                <a:gd name="T107" fmla="*/ 7 h 37"/>
                <a:gd name="T108" fmla="*/ 10 w 16"/>
                <a:gd name="T109" fmla="*/ 6 h 37"/>
                <a:gd name="T110" fmla="*/ 11 w 16"/>
                <a:gd name="T111" fmla="*/ 4 h 37"/>
                <a:gd name="T112" fmla="*/ 13 w 16"/>
                <a:gd name="T113" fmla="*/ 4 h 37"/>
                <a:gd name="T114" fmla="*/ 14 w 16"/>
                <a:gd name="T115" fmla="*/ 3 h 37"/>
                <a:gd name="T116" fmla="*/ 16 w 16"/>
                <a:gd name="T117" fmla="*/ 3 h 37"/>
                <a:gd name="T118" fmla="*/ 16 w 16"/>
                <a:gd name="T119" fmla="*/ 0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"/>
                <a:gd name="T181" fmla="*/ 0 h 37"/>
                <a:gd name="T182" fmla="*/ 16 w 16"/>
                <a:gd name="T183" fmla="*/ 37 h 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" h="37">
                  <a:moveTo>
                    <a:pt x="16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7" name="Freeform 1720"/>
            <p:cNvSpPr>
              <a:spLocks/>
            </p:cNvSpPr>
            <p:nvPr/>
          </p:nvSpPr>
          <p:spPr bwMode="auto">
            <a:xfrm>
              <a:off x="4644" y="3443"/>
              <a:ext cx="16" cy="37"/>
            </a:xfrm>
            <a:custGeom>
              <a:avLst/>
              <a:gdLst>
                <a:gd name="T0" fmla="*/ 16 w 16"/>
                <a:gd name="T1" fmla="*/ 0 h 37"/>
                <a:gd name="T2" fmla="*/ 14 w 16"/>
                <a:gd name="T3" fmla="*/ 0 h 37"/>
                <a:gd name="T4" fmla="*/ 11 w 16"/>
                <a:gd name="T5" fmla="*/ 0 h 37"/>
                <a:gd name="T6" fmla="*/ 10 w 16"/>
                <a:gd name="T7" fmla="*/ 0 h 37"/>
                <a:gd name="T8" fmla="*/ 8 w 16"/>
                <a:gd name="T9" fmla="*/ 1 h 37"/>
                <a:gd name="T10" fmla="*/ 6 w 16"/>
                <a:gd name="T11" fmla="*/ 1 h 37"/>
                <a:gd name="T12" fmla="*/ 6 w 16"/>
                <a:gd name="T13" fmla="*/ 3 h 37"/>
                <a:gd name="T14" fmla="*/ 5 w 16"/>
                <a:gd name="T15" fmla="*/ 4 h 37"/>
                <a:gd name="T16" fmla="*/ 3 w 16"/>
                <a:gd name="T17" fmla="*/ 6 h 37"/>
                <a:gd name="T18" fmla="*/ 3 w 16"/>
                <a:gd name="T19" fmla="*/ 7 h 37"/>
                <a:gd name="T20" fmla="*/ 2 w 16"/>
                <a:gd name="T21" fmla="*/ 7 h 37"/>
                <a:gd name="T22" fmla="*/ 2 w 16"/>
                <a:gd name="T23" fmla="*/ 9 h 37"/>
                <a:gd name="T24" fmla="*/ 2 w 16"/>
                <a:gd name="T25" fmla="*/ 12 h 37"/>
                <a:gd name="T26" fmla="*/ 0 w 16"/>
                <a:gd name="T27" fmla="*/ 13 h 37"/>
                <a:gd name="T28" fmla="*/ 0 w 16"/>
                <a:gd name="T29" fmla="*/ 15 h 37"/>
                <a:gd name="T30" fmla="*/ 0 w 16"/>
                <a:gd name="T31" fmla="*/ 17 h 37"/>
                <a:gd name="T32" fmla="*/ 0 w 16"/>
                <a:gd name="T33" fmla="*/ 18 h 37"/>
                <a:gd name="T34" fmla="*/ 0 w 16"/>
                <a:gd name="T35" fmla="*/ 20 h 37"/>
                <a:gd name="T36" fmla="*/ 0 w 16"/>
                <a:gd name="T37" fmla="*/ 21 h 37"/>
                <a:gd name="T38" fmla="*/ 0 w 16"/>
                <a:gd name="T39" fmla="*/ 23 h 37"/>
                <a:gd name="T40" fmla="*/ 2 w 16"/>
                <a:gd name="T41" fmla="*/ 24 h 37"/>
                <a:gd name="T42" fmla="*/ 2 w 16"/>
                <a:gd name="T43" fmla="*/ 26 h 37"/>
                <a:gd name="T44" fmla="*/ 2 w 16"/>
                <a:gd name="T45" fmla="*/ 27 h 37"/>
                <a:gd name="T46" fmla="*/ 3 w 16"/>
                <a:gd name="T47" fmla="*/ 29 h 37"/>
                <a:gd name="T48" fmla="*/ 3 w 16"/>
                <a:gd name="T49" fmla="*/ 30 h 37"/>
                <a:gd name="T50" fmla="*/ 5 w 16"/>
                <a:gd name="T51" fmla="*/ 32 h 37"/>
                <a:gd name="T52" fmla="*/ 6 w 16"/>
                <a:gd name="T53" fmla="*/ 33 h 37"/>
                <a:gd name="T54" fmla="*/ 8 w 16"/>
                <a:gd name="T55" fmla="*/ 35 h 37"/>
                <a:gd name="T56" fmla="*/ 10 w 16"/>
                <a:gd name="T57" fmla="*/ 35 h 37"/>
                <a:gd name="T58" fmla="*/ 11 w 16"/>
                <a:gd name="T59" fmla="*/ 37 h 37"/>
                <a:gd name="T60" fmla="*/ 14 w 16"/>
                <a:gd name="T61" fmla="*/ 37 h 37"/>
                <a:gd name="T62" fmla="*/ 16 w 16"/>
                <a:gd name="T63" fmla="*/ 37 h 37"/>
                <a:gd name="T64" fmla="*/ 16 w 16"/>
                <a:gd name="T65" fmla="*/ 32 h 37"/>
                <a:gd name="T66" fmla="*/ 14 w 16"/>
                <a:gd name="T67" fmla="*/ 32 h 37"/>
                <a:gd name="T68" fmla="*/ 13 w 16"/>
                <a:gd name="T69" fmla="*/ 32 h 37"/>
                <a:gd name="T70" fmla="*/ 11 w 16"/>
                <a:gd name="T71" fmla="*/ 32 h 37"/>
                <a:gd name="T72" fmla="*/ 11 w 16"/>
                <a:gd name="T73" fmla="*/ 30 h 37"/>
                <a:gd name="T74" fmla="*/ 10 w 16"/>
                <a:gd name="T75" fmla="*/ 30 h 37"/>
                <a:gd name="T76" fmla="*/ 8 w 16"/>
                <a:gd name="T77" fmla="*/ 29 h 37"/>
                <a:gd name="T78" fmla="*/ 6 w 16"/>
                <a:gd name="T79" fmla="*/ 27 h 37"/>
                <a:gd name="T80" fmla="*/ 6 w 16"/>
                <a:gd name="T81" fmla="*/ 26 h 37"/>
                <a:gd name="T82" fmla="*/ 6 w 16"/>
                <a:gd name="T83" fmla="*/ 24 h 37"/>
                <a:gd name="T84" fmla="*/ 6 w 16"/>
                <a:gd name="T85" fmla="*/ 23 h 37"/>
                <a:gd name="T86" fmla="*/ 5 w 16"/>
                <a:gd name="T87" fmla="*/ 23 h 37"/>
                <a:gd name="T88" fmla="*/ 5 w 16"/>
                <a:gd name="T89" fmla="*/ 21 h 37"/>
                <a:gd name="T90" fmla="*/ 5 w 16"/>
                <a:gd name="T91" fmla="*/ 20 h 37"/>
                <a:gd name="T92" fmla="*/ 5 w 16"/>
                <a:gd name="T93" fmla="*/ 18 h 37"/>
                <a:gd name="T94" fmla="*/ 5 w 16"/>
                <a:gd name="T95" fmla="*/ 17 h 37"/>
                <a:gd name="T96" fmla="*/ 5 w 16"/>
                <a:gd name="T97" fmla="*/ 15 h 37"/>
                <a:gd name="T98" fmla="*/ 5 w 16"/>
                <a:gd name="T99" fmla="*/ 13 h 37"/>
                <a:gd name="T100" fmla="*/ 6 w 16"/>
                <a:gd name="T101" fmla="*/ 12 h 37"/>
                <a:gd name="T102" fmla="*/ 6 w 16"/>
                <a:gd name="T103" fmla="*/ 10 h 37"/>
                <a:gd name="T104" fmla="*/ 6 w 16"/>
                <a:gd name="T105" fmla="*/ 9 h 37"/>
                <a:gd name="T106" fmla="*/ 8 w 16"/>
                <a:gd name="T107" fmla="*/ 7 h 37"/>
                <a:gd name="T108" fmla="*/ 10 w 16"/>
                <a:gd name="T109" fmla="*/ 6 h 37"/>
                <a:gd name="T110" fmla="*/ 11 w 16"/>
                <a:gd name="T111" fmla="*/ 4 h 37"/>
                <a:gd name="T112" fmla="*/ 13 w 16"/>
                <a:gd name="T113" fmla="*/ 4 h 37"/>
                <a:gd name="T114" fmla="*/ 14 w 16"/>
                <a:gd name="T115" fmla="*/ 3 h 37"/>
                <a:gd name="T116" fmla="*/ 16 w 16"/>
                <a:gd name="T117" fmla="*/ 3 h 37"/>
                <a:gd name="T118" fmla="*/ 16 w 16"/>
                <a:gd name="T119" fmla="*/ 0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"/>
                <a:gd name="T181" fmla="*/ 0 h 37"/>
                <a:gd name="T182" fmla="*/ 16 w 16"/>
                <a:gd name="T183" fmla="*/ 37 h 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" h="37">
                  <a:moveTo>
                    <a:pt x="16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8" name="Freeform 1721"/>
            <p:cNvSpPr>
              <a:spLocks/>
            </p:cNvSpPr>
            <p:nvPr/>
          </p:nvSpPr>
          <p:spPr bwMode="auto">
            <a:xfrm>
              <a:off x="5072" y="3632"/>
              <a:ext cx="157" cy="126"/>
            </a:xfrm>
            <a:custGeom>
              <a:avLst/>
              <a:gdLst>
                <a:gd name="T0" fmla="*/ 117 w 157"/>
                <a:gd name="T1" fmla="*/ 0 h 126"/>
                <a:gd name="T2" fmla="*/ 0 w 157"/>
                <a:gd name="T3" fmla="*/ 63 h 126"/>
                <a:gd name="T4" fmla="*/ 2 w 157"/>
                <a:gd name="T5" fmla="*/ 77 h 126"/>
                <a:gd name="T6" fmla="*/ 6 w 157"/>
                <a:gd name="T7" fmla="*/ 92 h 126"/>
                <a:gd name="T8" fmla="*/ 14 w 157"/>
                <a:gd name="T9" fmla="*/ 109 h 126"/>
                <a:gd name="T10" fmla="*/ 26 w 157"/>
                <a:gd name="T11" fmla="*/ 126 h 126"/>
                <a:gd name="T12" fmla="*/ 54 w 157"/>
                <a:gd name="T13" fmla="*/ 124 h 126"/>
                <a:gd name="T14" fmla="*/ 72 w 157"/>
                <a:gd name="T15" fmla="*/ 118 h 126"/>
                <a:gd name="T16" fmla="*/ 89 w 157"/>
                <a:gd name="T17" fmla="*/ 107 h 126"/>
                <a:gd name="T18" fmla="*/ 111 w 157"/>
                <a:gd name="T19" fmla="*/ 91 h 126"/>
                <a:gd name="T20" fmla="*/ 132 w 157"/>
                <a:gd name="T21" fmla="*/ 87 h 126"/>
                <a:gd name="T22" fmla="*/ 155 w 157"/>
                <a:gd name="T23" fmla="*/ 74 h 126"/>
                <a:gd name="T24" fmla="*/ 151 w 157"/>
                <a:gd name="T25" fmla="*/ 49 h 126"/>
                <a:gd name="T26" fmla="*/ 157 w 157"/>
                <a:gd name="T27" fmla="*/ 31 h 126"/>
                <a:gd name="T28" fmla="*/ 145 w 157"/>
                <a:gd name="T29" fmla="*/ 7 h 126"/>
                <a:gd name="T30" fmla="*/ 117 w 157"/>
                <a:gd name="T31" fmla="*/ 0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126"/>
                <a:gd name="T50" fmla="*/ 157 w 157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126">
                  <a:moveTo>
                    <a:pt x="117" y="0"/>
                  </a:moveTo>
                  <a:lnTo>
                    <a:pt x="0" y="63"/>
                  </a:lnTo>
                  <a:lnTo>
                    <a:pt x="2" y="77"/>
                  </a:lnTo>
                  <a:lnTo>
                    <a:pt x="6" y="92"/>
                  </a:lnTo>
                  <a:lnTo>
                    <a:pt x="14" y="109"/>
                  </a:lnTo>
                  <a:lnTo>
                    <a:pt x="26" y="126"/>
                  </a:lnTo>
                  <a:lnTo>
                    <a:pt x="54" y="124"/>
                  </a:lnTo>
                  <a:lnTo>
                    <a:pt x="72" y="118"/>
                  </a:lnTo>
                  <a:lnTo>
                    <a:pt x="89" y="107"/>
                  </a:lnTo>
                  <a:lnTo>
                    <a:pt x="111" y="91"/>
                  </a:lnTo>
                  <a:lnTo>
                    <a:pt x="132" y="87"/>
                  </a:lnTo>
                  <a:lnTo>
                    <a:pt x="155" y="74"/>
                  </a:lnTo>
                  <a:lnTo>
                    <a:pt x="151" y="49"/>
                  </a:lnTo>
                  <a:lnTo>
                    <a:pt x="157" y="31"/>
                  </a:lnTo>
                  <a:lnTo>
                    <a:pt x="145" y="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9" name="Freeform 1722"/>
            <p:cNvSpPr>
              <a:spLocks/>
            </p:cNvSpPr>
            <p:nvPr/>
          </p:nvSpPr>
          <p:spPr bwMode="auto">
            <a:xfrm>
              <a:off x="5072" y="3632"/>
              <a:ext cx="157" cy="126"/>
            </a:xfrm>
            <a:custGeom>
              <a:avLst/>
              <a:gdLst>
                <a:gd name="T0" fmla="*/ 117 w 157"/>
                <a:gd name="T1" fmla="*/ 0 h 126"/>
                <a:gd name="T2" fmla="*/ 0 w 157"/>
                <a:gd name="T3" fmla="*/ 63 h 126"/>
                <a:gd name="T4" fmla="*/ 2 w 157"/>
                <a:gd name="T5" fmla="*/ 77 h 126"/>
                <a:gd name="T6" fmla="*/ 6 w 157"/>
                <a:gd name="T7" fmla="*/ 92 h 126"/>
                <a:gd name="T8" fmla="*/ 14 w 157"/>
                <a:gd name="T9" fmla="*/ 109 h 126"/>
                <a:gd name="T10" fmla="*/ 26 w 157"/>
                <a:gd name="T11" fmla="*/ 126 h 126"/>
                <a:gd name="T12" fmla="*/ 54 w 157"/>
                <a:gd name="T13" fmla="*/ 124 h 126"/>
                <a:gd name="T14" fmla="*/ 72 w 157"/>
                <a:gd name="T15" fmla="*/ 118 h 126"/>
                <a:gd name="T16" fmla="*/ 89 w 157"/>
                <a:gd name="T17" fmla="*/ 107 h 126"/>
                <a:gd name="T18" fmla="*/ 111 w 157"/>
                <a:gd name="T19" fmla="*/ 91 h 126"/>
                <a:gd name="T20" fmla="*/ 132 w 157"/>
                <a:gd name="T21" fmla="*/ 87 h 126"/>
                <a:gd name="T22" fmla="*/ 155 w 157"/>
                <a:gd name="T23" fmla="*/ 74 h 126"/>
                <a:gd name="T24" fmla="*/ 151 w 157"/>
                <a:gd name="T25" fmla="*/ 49 h 126"/>
                <a:gd name="T26" fmla="*/ 157 w 157"/>
                <a:gd name="T27" fmla="*/ 31 h 126"/>
                <a:gd name="T28" fmla="*/ 145 w 157"/>
                <a:gd name="T29" fmla="*/ 7 h 126"/>
                <a:gd name="T30" fmla="*/ 117 w 157"/>
                <a:gd name="T31" fmla="*/ 0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126"/>
                <a:gd name="T50" fmla="*/ 157 w 157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126">
                  <a:moveTo>
                    <a:pt x="117" y="0"/>
                  </a:moveTo>
                  <a:lnTo>
                    <a:pt x="0" y="63"/>
                  </a:lnTo>
                  <a:lnTo>
                    <a:pt x="2" y="77"/>
                  </a:lnTo>
                  <a:lnTo>
                    <a:pt x="6" y="92"/>
                  </a:lnTo>
                  <a:lnTo>
                    <a:pt x="14" y="109"/>
                  </a:lnTo>
                  <a:lnTo>
                    <a:pt x="26" y="126"/>
                  </a:lnTo>
                  <a:lnTo>
                    <a:pt x="54" y="124"/>
                  </a:lnTo>
                  <a:lnTo>
                    <a:pt x="72" y="118"/>
                  </a:lnTo>
                  <a:lnTo>
                    <a:pt x="89" y="107"/>
                  </a:lnTo>
                  <a:lnTo>
                    <a:pt x="111" y="91"/>
                  </a:lnTo>
                  <a:lnTo>
                    <a:pt x="132" y="87"/>
                  </a:lnTo>
                  <a:lnTo>
                    <a:pt x="155" y="74"/>
                  </a:lnTo>
                  <a:lnTo>
                    <a:pt x="151" y="49"/>
                  </a:lnTo>
                  <a:lnTo>
                    <a:pt x="157" y="31"/>
                  </a:lnTo>
                  <a:lnTo>
                    <a:pt x="145" y="7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0" name="Freeform 1723"/>
            <p:cNvSpPr>
              <a:spLocks/>
            </p:cNvSpPr>
            <p:nvPr/>
          </p:nvSpPr>
          <p:spPr bwMode="auto">
            <a:xfrm>
              <a:off x="5070" y="3630"/>
              <a:ext cx="120" cy="66"/>
            </a:xfrm>
            <a:custGeom>
              <a:avLst/>
              <a:gdLst>
                <a:gd name="T0" fmla="*/ 5 w 120"/>
                <a:gd name="T1" fmla="*/ 65 h 66"/>
                <a:gd name="T2" fmla="*/ 4 w 120"/>
                <a:gd name="T3" fmla="*/ 66 h 66"/>
                <a:gd name="T4" fmla="*/ 120 w 120"/>
                <a:gd name="T5" fmla="*/ 3 h 66"/>
                <a:gd name="T6" fmla="*/ 117 w 120"/>
                <a:gd name="T7" fmla="*/ 0 h 66"/>
                <a:gd name="T8" fmla="*/ 2 w 120"/>
                <a:gd name="T9" fmla="*/ 63 h 66"/>
                <a:gd name="T10" fmla="*/ 0 w 120"/>
                <a:gd name="T11" fmla="*/ 65 h 66"/>
                <a:gd name="T12" fmla="*/ 2 w 120"/>
                <a:gd name="T13" fmla="*/ 63 h 66"/>
                <a:gd name="T14" fmla="*/ 0 w 120"/>
                <a:gd name="T15" fmla="*/ 63 h 66"/>
                <a:gd name="T16" fmla="*/ 0 w 120"/>
                <a:gd name="T17" fmla="*/ 65 h 66"/>
                <a:gd name="T18" fmla="*/ 5 w 120"/>
                <a:gd name="T19" fmla="*/ 6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66"/>
                <a:gd name="T32" fmla="*/ 120 w 12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66">
                  <a:moveTo>
                    <a:pt x="5" y="65"/>
                  </a:moveTo>
                  <a:lnTo>
                    <a:pt x="4" y="66"/>
                  </a:lnTo>
                  <a:lnTo>
                    <a:pt x="120" y="3"/>
                  </a:lnTo>
                  <a:lnTo>
                    <a:pt x="117" y="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1" name="Freeform 1724"/>
            <p:cNvSpPr>
              <a:spLocks/>
            </p:cNvSpPr>
            <p:nvPr/>
          </p:nvSpPr>
          <p:spPr bwMode="auto">
            <a:xfrm>
              <a:off x="5070" y="3630"/>
              <a:ext cx="120" cy="66"/>
            </a:xfrm>
            <a:custGeom>
              <a:avLst/>
              <a:gdLst>
                <a:gd name="T0" fmla="*/ 5 w 120"/>
                <a:gd name="T1" fmla="*/ 65 h 66"/>
                <a:gd name="T2" fmla="*/ 4 w 120"/>
                <a:gd name="T3" fmla="*/ 66 h 66"/>
                <a:gd name="T4" fmla="*/ 120 w 120"/>
                <a:gd name="T5" fmla="*/ 3 h 66"/>
                <a:gd name="T6" fmla="*/ 117 w 120"/>
                <a:gd name="T7" fmla="*/ 0 h 66"/>
                <a:gd name="T8" fmla="*/ 2 w 120"/>
                <a:gd name="T9" fmla="*/ 63 h 66"/>
                <a:gd name="T10" fmla="*/ 0 w 120"/>
                <a:gd name="T11" fmla="*/ 65 h 66"/>
                <a:gd name="T12" fmla="*/ 2 w 120"/>
                <a:gd name="T13" fmla="*/ 63 h 66"/>
                <a:gd name="T14" fmla="*/ 0 w 120"/>
                <a:gd name="T15" fmla="*/ 63 h 66"/>
                <a:gd name="T16" fmla="*/ 0 w 120"/>
                <a:gd name="T17" fmla="*/ 65 h 66"/>
                <a:gd name="T18" fmla="*/ 5 w 120"/>
                <a:gd name="T19" fmla="*/ 6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66"/>
                <a:gd name="T32" fmla="*/ 120 w 12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66">
                  <a:moveTo>
                    <a:pt x="5" y="65"/>
                  </a:moveTo>
                  <a:lnTo>
                    <a:pt x="4" y="66"/>
                  </a:lnTo>
                  <a:lnTo>
                    <a:pt x="120" y="3"/>
                  </a:lnTo>
                  <a:lnTo>
                    <a:pt x="117" y="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5" y="6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2" name="Freeform 1725"/>
            <p:cNvSpPr>
              <a:spLocks/>
            </p:cNvSpPr>
            <p:nvPr/>
          </p:nvSpPr>
          <p:spPr bwMode="auto">
            <a:xfrm>
              <a:off x="5070" y="3695"/>
              <a:ext cx="30" cy="66"/>
            </a:xfrm>
            <a:custGeom>
              <a:avLst/>
              <a:gdLst>
                <a:gd name="T0" fmla="*/ 30 w 30"/>
                <a:gd name="T1" fmla="*/ 61 h 66"/>
                <a:gd name="T2" fmla="*/ 27 w 30"/>
                <a:gd name="T3" fmla="*/ 58 h 66"/>
                <a:gd name="T4" fmla="*/ 24 w 30"/>
                <a:gd name="T5" fmla="*/ 54 h 66"/>
                <a:gd name="T6" fmla="*/ 20 w 30"/>
                <a:gd name="T7" fmla="*/ 49 h 66"/>
                <a:gd name="T8" fmla="*/ 17 w 30"/>
                <a:gd name="T9" fmla="*/ 44 h 66"/>
                <a:gd name="T10" fmla="*/ 16 w 30"/>
                <a:gd name="T11" fmla="*/ 41 h 66"/>
                <a:gd name="T12" fmla="*/ 13 w 30"/>
                <a:gd name="T13" fmla="*/ 37 h 66"/>
                <a:gd name="T14" fmla="*/ 11 w 30"/>
                <a:gd name="T15" fmla="*/ 34 h 66"/>
                <a:gd name="T16" fmla="*/ 10 w 30"/>
                <a:gd name="T17" fmla="*/ 29 h 66"/>
                <a:gd name="T18" fmla="*/ 8 w 30"/>
                <a:gd name="T19" fmla="*/ 24 h 66"/>
                <a:gd name="T20" fmla="*/ 7 w 30"/>
                <a:gd name="T21" fmla="*/ 21 h 66"/>
                <a:gd name="T22" fmla="*/ 5 w 30"/>
                <a:gd name="T23" fmla="*/ 17 h 66"/>
                <a:gd name="T24" fmla="*/ 5 w 30"/>
                <a:gd name="T25" fmla="*/ 14 h 66"/>
                <a:gd name="T26" fmla="*/ 5 w 30"/>
                <a:gd name="T27" fmla="*/ 11 h 66"/>
                <a:gd name="T28" fmla="*/ 4 w 30"/>
                <a:gd name="T29" fmla="*/ 4 h 66"/>
                <a:gd name="T30" fmla="*/ 4 w 30"/>
                <a:gd name="T31" fmla="*/ 1 h 66"/>
                <a:gd name="T32" fmla="*/ 0 w 30"/>
                <a:gd name="T33" fmla="*/ 0 h 66"/>
                <a:gd name="T34" fmla="*/ 0 w 30"/>
                <a:gd name="T35" fmla="*/ 3 h 66"/>
                <a:gd name="T36" fmla="*/ 0 w 30"/>
                <a:gd name="T37" fmla="*/ 8 h 66"/>
                <a:gd name="T38" fmla="*/ 0 w 30"/>
                <a:gd name="T39" fmla="*/ 11 h 66"/>
                <a:gd name="T40" fmla="*/ 0 w 30"/>
                <a:gd name="T41" fmla="*/ 15 h 66"/>
                <a:gd name="T42" fmla="*/ 2 w 30"/>
                <a:gd name="T43" fmla="*/ 18 h 66"/>
                <a:gd name="T44" fmla="*/ 2 w 30"/>
                <a:gd name="T45" fmla="*/ 23 h 66"/>
                <a:gd name="T46" fmla="*/ 4 w 30"/>
                <a:gd name="T47" fmla="*/ 26 h 66"/>
                <a:gd name="T48" fmla="*/ 5 w 30"/>
                <a:gd name="T49" fmla="*/ 31 h 66"/>
                <a:gd name="T50" fmla="*/ 8 w 30"/>
                <a:gd name="T51" fmla="*/ 35 h 66"/>
                <a:gd name="T52" fmla="*/ 10 w 30"/>
                <a:gd name="T53" fmla="*/ 38 h 66"/>
                <a:gd name="T54" fmla="*/ 11 w 30"/>
                <a:gd name="T55" fmla="*/ 43 h 66"/>
                <a:gd name="T56" fmla="*/ 14 w 30"/>
                <a:gd name="T57" fmla="*/ 48 h 66"/>
                <a:gd name="T58" fmla="*/ 17 w 30"/>
                <a:gd name="T59" fmla="*/ 52 h 66"/>
                <a:gd name="T60" fmla="*/ 19 w 30"/>
                <a:gd name="T61" fmla="*/ 55 h 66"/>
                <a:gd name="T62" fmla="*/ 24 w 30"/>
                <a:gd name="T63" fmla="*/ 60 h 66"/>
                <a:gd name="T64" fmla="*/ 25 w 30"/>
                <a:gd name="T65" fmla="*/ 64 h 66"/>
                <a:gd name="T66" fmla="*/ 25 w 30"/>
                <a:gd name="T67" fmla="*/ 64 h 66"/>
                <a:gd name="T68" fmla="*/ 28 w 30"/>
                <a:gd name="T69" fmla="*/ 66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66"/>
                <a:gd name="T107" fmla="*/ 30 w 30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66">
                  <a:moveTo>
                    <a:pt x="28" y="61"/>
                  </a:moveTo>
                  <a:lnTo>
                    <a:pt x="30" y="61"/>
                  </a:lnTo>
                  <a:lnTo>
                    <a:pt x="28" y="60"/>
                  </a:lnTo>
                  <a:lnTo>
                    <a:pt x="27" y="58"/>
                  </a:lnTo>
                  <a:lnTo>
                    <a:pt x="25" y="55"/>
                  </a:lnTo>
                  <a:lnTo>
                    <a:pt x="24" y="54"/>
                  </a:lnTo>
                  <a:lnTo>
                    <a:pt x="22" y="52"/>
                  </a:lnTo>
                  <a:lnTo>
                    <a:pt x="20" y="49"/>
                  </a:lnTo>
                  <a:lnTo>
                    <a:pt x="19" y="48"/>
                  </a:lnTo>
                  <a:lnTo>
                    <a:pt x="17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4" y="40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9" y="55"/>
                  </a:lnTo>
                  <a:lnTo>
                    <a:pt x="20" y="58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5" y="64"/>
                  </a:lnTo>
                  <a:lnTo>
                    <a:pt x="28" y="66"/>
                  </a:lnTo>
                  <a:lnTo>
                    <a:pt x="25" y="64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3" name="Freeform 1726"/>
            <p:cNvSpPr>
              <a:spLocks/>
            </p:cNvSpPr>
            <p:nvPr/>
          </p:nvSpPr>
          <p:spPr bwMode="auto">
            <a:xfrm>
              <a:off x="5070" y="3695"/>
              <a:ext cx="30" cy="66"/>
            </a:xfrm>
            <a:custGeom>
              <a:avLst/>
              <a:gdLst>
                <a:gd name="T0" fmla="*/ 30 w 30"/>
                <a:gd name="T1" fmla="*/ 61 h 66"/>
                <a:gd name="T2" fmla="*/ 27 w 30"/>
                <a:gd name="T3" fmla="*/ 58 h 66"/>
                <a:gd name="T4" fmla="*/ 24 w 30"/>
                <a:gd name="T5" fmla="*/ 54 h 66"/>
                <a:gd name="T6" fmla="*/ 20 w 30"/>
                <a:gd name="T7" fmla="*/ 49 h 66"/>
                <a:gd name="T8" fmla="*/ 17 w 30"/>
                <a:gd name="T9" fmla="*/ 44 h 66"/>
                <a:gd name="T10" fmla="*/ 16 w 30"/>
                <a:gd name="T11" fmla="*/ 41 h 66"/>
                <a:gd name="T12" fmla="*/ 13 w 30"/>
                <a:gd name="T13" fmla="*/ 37 h 66"/>
                <a:gd name="T14" fmla="*/ 11 w 30"/>
                <a:gd name="T15" fmla="*/ 34 h 66"/>
                <a:gd name="T16" fmla="*/ 10 w 30"/>
                <a:gd name="T17" fmla="*/ 29 h 66"/>
                <a:gd name="T18" fmla="*/ 8 w 30"/>
                <a:gd name="T19" fmla="*/ 24 h 66"/>
                <a:gd name="T20" fmla="*/ 7 w 30"/>
                <a:gd name="T21" fmla="*/ 21 h 66"/>
                <a:gd name="T22" fmla="*/ 5 w 30"/>
                <a:gd name="T23" fmla="*/ 17 h 66"/>
                <a:gd name="T24" fmla="*/ 5 w 30"/>
                <a:gd name="T25" fmla="*/ 14 h 66"/>
                <a:gd name="T26" fmla="*/ 5 w 30"/>
                <a:gd name="T27" fmla="*/ 11 h 66"/>
                <a:gd name="T28" fmla="*/ 4 w 30"/>
                <a:gd name="T29" fmla="*/ 4 h 66"/>
                <a:gd name="T30" fmla="*/ 4 w 30"/>
                <a:gd name="T31" fmla="*/ 1 h 66"/>
                <a:gd name="T32" fmla="*/ 0 w 30"/>
                <a:gd name="T33" fmla="*/ 0 h 66"/>
                <a:gd name="T34" fmla="*/ 0 w 30"/>
                <a:gd name="T35" fmla="*/ 3 h 66"/>
                <a:gd name="T36" fmla="*/ 0 w 30"/>
                <a:gd name="T37" fmla="*/ 8 h 66"/>
                <a:gd name="T38" fmla="*/ 0 w 30"/>
                <a:gd name="T39" fmla="*/ 11 h 66"/>
                <a:gd name="T40" fmla="*/ 0 w 30"/>
                <a:gd name="T41" fmla="*/ 15 h 66"/>
                <a:gd name="T42" fmla="*/ 2 w 30"/>
                <a:gd name="T43" fmla="*/ 18 h 66"/>
                <a:gd name="T44" fmla="*/ 2 w 30"/>
                <a:gd name="T45" fmla="*/ 23 h 66"/>
                <a:gd name="T46" fmla="*/ 4 w 30"/>
                <a:gd name="T47" fmla="*/ 26 h 66"/>
                <a:gd name="T48" fmla="*/ 5 w 30"/>
                <a:gd name="T49" fmla="*/ 31 h 66"/>
                <a:gd name="T50" fmla="*/ 8 w 30"/>
                <a:gd name="T51" fmla="*/ 35 h 66"/>
                <a:gd name="T52" fmla="*/ 10 w 30"/>
                <a:gd name="T53" fmla="*/ 38 h 66"/>
                <a:gd name="T54" fmla="*/ 11 w 30"/>
                <a:gd name="T55" fmla="*/ 43 h 66"/>
                <a:gd name="T56" fmla="*/ 14 w 30"/>
                <a:gd name="T57" fmla="*/ 48 h 66"/>
                <a:gd name="T58" fmla="*/ 17 w 30"/>
                <a:gd name="T59" fmla="*/ 52 h 66"/>
                <a:gd name="T60" fmla="*/ 19 w 30"/>
                <a:gd name="T61" fmla="*/ 55 h 66"/>
                <a:gd name="T62" fmla="*/ 24 w 30"/>
                <a:gd name="T63" fmla="*/ 60 h 66"/>
                <a:gd name="T64" fmla="*/ 25 w 30"/>
                <a:gd name="T65" fmla="*/ 64 h 66"/>
                <a:gd name="T66" fmla="*/ 25 w 30"/>
                <a:gd name="T67" fmla="*/ 64 h 66"/>
                <a:gd name="T68" fmla="*/ 28 w 30"/>
                <a:gd name="T69" fmla="*/ 66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66"/>
                <a:gd name="T107" fmla="*/ 30 w 30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66">
                  <a:moveTo>
                    <a:pt x="28" y="61"/>
                  </a:moveTo>
                  <a:lnTo>
                    <a:pt x="30" y="61"/>
                  </a:lnTo>
                  <a:lnTo>
                    <a:pt x="28" y="60"/>
                  </a:lnTo>
                  <a:lnTo>
                    <a:pt x="27" y="58"/>
                  </a:lnTo>
                  <a:lnTo>
                    <a:pt x="25" y="55"/>
                  </a:lnTo>
                  <a:lnTo>
                    <a:pt x="24" y="54"/>
                  </a:lnTo>
                  <a:lnTo>
                    <a:pt x="22" y="52"/>
                  </a:lnTo>
                  <a:lnTo>
                    <a:pt x="20" y="49"/>
                  </a:lnTo>
                  <a:lnTo>
                    <a:pt x="19" y="48"/>
                  </a:lnTo>
                  <a:lnTo>
                    <a:pt x="17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4" y="40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8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9" y="55"/>
                  </a:lnTo>
                  <a:lnTo>
                    <a:pt x="20" y="58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5" y="64"/>
                  </a:lnTo>
                  <a:lnTo>
                    <a:pt x="28" y="66"/>
                  </a:lnTo>
                  <a:lnTo>
                    <a:pt x="25" y="64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28" y="6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4" name="Freeform 1727"/>
            <p:cNvSpPr>
              <a:spLocks/>
            </p:cNvSpPr>
            <p:nvPr/>
          </p:nvSpPr>
          <p:spPr bwMode="auto">
            <a:xfrm>
              <a:off x="5098" y="3721"/>
              <a:ext cx="86" cy="40"/>
            </a:xfrm>
            <a:custGeom>
              <a:avLst/>
              <a:gdLst>
                <a:gd name="T0" fmla="*/ 83 w 86"/>
                <a:gd name="T1" fmla="*/ 0 h 40"/>
                <a:gd name="T2" fmla="*/ 77 w 86"/>
                <a:gd name="T3" fmla="*/ 6 h 40"/>
                <a:gd name="T4" fmla="*/ 71 w 86"/>
                <a:gd name="T5" fmla="*/ 9 h 40"/>
                <a:gd name="T6" fmla="*/ 66 w 86"/>
                <a:gd name="T7" fmla="*/ 14 h 40"/>
                <a:gd name="T8" fmla="*/ 62 w 86"/>
                <a:gd name="T9" fmla="*/ 17 h 40"/>
                <a:gd name="T10" fmla="*/ 57 w 86"/>
                <a:gd name="T11" fmla="*/ 20 h 40"/>
                <a:gd name="T12" fmla="*/ 54 w 86"/>
                <a:gd name="T13" fmla="*/ 23 h 40"/>
                <a:gd name="T14" fmla="*/ 49 w 86"/>
                <a:gd name="T15" fmla="*/ 26 h 40"/>
                <a:gd name="T16" fmla="*/ 45 w 86"/>
                <a:gd name="T17" fmla="*/ 28 h 40"/>
                <a:gd name="T18" fmla="*/ 42 w 86"/>
                <a:gd name="T19" fmla="*/ 29 h 40"/>
                <a:gd name="T20" fmla="*/ 37 w 86"/>
                <a:gd name="T21" fmla="*/ 31 h 40"/>
                <a:gd name="T22" fmla="*/ 32 w 86"/>
                <a:gd name="T23" fmla="*/ 32 h 40"/>
                <a:gd name="T24" fmla="*/ 28 w 86"/>
                <a:gd name="T25" fmla="*/ 34 h 40"/>
                <a:gd name="T26" fmla="*/ 22 w 86"/>
                <a:gd name="T27" fmla="*/ 34 h 40"/>
                <a:gd name="T28" fmla="*/ 16 w 86"/>
                <a:gd name="T29" fmla="*/ 34 h 40"/>
                <a:gd name="T30" fmla="*/ 8 w 86"/>
                <a:gd name="T31" fmla="*/ 35 h 40"/>
                <a:gd name="T32" fmla="*/ 0 w 86"/>
                <a:gd name="T33" fmla="*/ 35 h 40"/>
                <a:gd name="T34" fmla="*/ 3 w 86"/>
                <a:gd name="T35" fmla="*/ 40 h 40"/>
                <a:gd name="T36" fmla="*/ 11 w 86"/>
                <a:gd name="T37" fmla="*/ 38 h 40"/>
                <a:gd name="T38" fmla="*/ 19 w 86"/>
                <a:gd name="T39" fmla="*/ 38 h 40"/>
                <a:gd name="T40" fmla="*/ 25 w 86"/>
                <a:gd name="T41" fmla="*/ 38 h 40"/>
                <a:gd name="T42" fmla="*/ 31 w 86"/>
                <a:gd name="T43" fmla="*/ 37 h 40"/>
                <a:gd name="T44" fmla="*/ 36 w 86"/>
                <a:gd name="T45" fmla="*/ 35 h 40"/>
                <a:gd name="T46" fmla="*/ 40 w 86"/>
                <a:gd name="T47" fmla="*/ 34 h 40"/>
                <a:gd name="T48" fmla="*/ 45 w 86"/>
                <a:gd name="T49" fmla="*/ 32 h 40"/>
                <a:gd name="T50" fmla="*/ 49 w 86"/>
                <a:gd name="T51" fmla="*/ 31 h 40"/>
                <a:gd name="T52" fmla="*/ 54 w 86"/>
                <a:gd name="T53" fmla="*/ 28 h 40"/>
                <a:gd name="T54" fmla="*/ 57 w 86"/>
                <a:gd name="T55" fmla="*/ 26 h 40"/>
                <a:gd name="T56" fmla="*/ 62 w 86"/>
                <a:gd name="T57" fmla="*/ 23 h 40"/>
                <a:gd name="T58" fmla="*/ 66 w 86"/>
                <a:gd name="T59" fmla="*/ 18 h 40"/>
                <a:gd name="T60" fmla="*/ 71 w 86"/>
                <a:gd name="T61" fmla="*/ 15 h 40"/>
                <a:gd name="T62" fmla="*/ 77 w 86"/>
                <a:gd name="T63" fmla="*/ 11 h 40"/>
                <a:gd name="T64" fmla="*/ 83 w 86"/>
                <a:gd name="T65" fmla="*/ 6 h 40"/>
                <a:gd name="T66" fmla="*/ 85 w 86"/>
                <a:gd name="T67" fmla="*/ 5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40"/>
                <a:gd name="T104" fmla="*/ 86 w 86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40">
                  <a:moveTo>
                    <a:pt x="85" y="0"/>
                  </a:moveTo>
                  <a:lnTo>
                    <a:pt x="83" y="0"/>
                  </a:lnTo>
                  <a:lnTo>
                    <a:pt x="80" y="3"/>
                  </a:lnTo>
                  <a:lnTo>
                    <a:pt x="77" y="6"/>
                  </a:lnTo>
                  <a:lnTo>
                    <a:pt x="74" y="8"/>
                  </a:lnTo>
                  <a:lnTo>
                    <a:pt x="71" y="9"/>
                  </a:lnTo>
                  <a:lnTo>
                    <a:pt x="69" y="12"/>
                  </a:lnTo>
                  <a:lnTo>
                    <a:pt x="66" y="14"/>
                  </a:lnTo>
                  <a:lnTo>
                    <a:pt x="63" y="15"/>
                  </a:lnTo>
                  <a:lnTo>
                    <a:pt x="62" y="17"/>
                  </a:lnTo>
                  <a:lnTo>
                    <a:pt x="60" y="18"/>
                  </a:lnTo>
                  <a:lnTo>
                    <a:pt x="57" y="20"/>
                  </a:lnTo>
                  <a:lnTo>
                    <a:pt x="56" y="22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5" y="28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9" y="34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1" y="37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3" y="34"/>
                  </a:lnTo>
                  <a:lnTo>
                    <a:pt x="45" y="32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60" y="25"/>
                  </a:lnTo>
                  <a:lnTo>
                    <a:pt x="62" y="23"/>
                  </a:lnTo>
                  <a:lnTo>
                    <a:pt x="65" y="22"/>
                  </a:lnTo>
                  <a:lnTo>
                    <a:pt x="66" y="18"/>
                  </a:lnTo>
                  <a:lnTo>
                    <a:pt x="69" y="17"/>
                  </a:lnTo>
                  <a:lnTo>
                    <a:pt x="71" y="15"/>
                  </a:lnTo>
                  <a:lnTo>
                    <a:pt x="74" y="14"/>
                  </a:lnTo>
                  <a:lnTo>
                    <a:pt x="77" y="11"/>
                  </a:lnTo>
                  <a:lnTo>
                    <a:pt x="80" y="9"/>
                  </a:lnTo>
                  <a:lnTo>
                    <a:pt x="83" y="6"/>
                  </a:lnTo>
                  <a:lnTo>
                    <a:pt x="86" y="3"/>
                  </a:lnTo>
                  <a:lnTo>
                    <a:pt x="85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5" name="Freeform 1728"/>
            <p:cNvSpPr>
              <a:spLocks/>
            </p:cNvSpPr>
            <p:nvPr/>
          </p:nvSpPr>
          <p:spPr bwMode="auto">
            <a:xfrm>
              <a:off x="5098" y="3721"/>
              <a:ext cx="86" cy="40"/>
            </a:xfrm>
            <a:custGeom>
              <a:avLst/>
              <a:gdLst>
                <a:gd name="T0" fmla="*/ 83 w 86"/>
                <a:gd name="T1" fmla="*/ 0 h 40"/>
                <a:gd name="T2" fmla="*/ 77 w 86"/>
                <a:gd name="T3" fmla="*/ 6 h 40"/>
                <a:gd name="T4" fmla="*/ 71 w 86"/>
                <a:gd name="T5" fmla="*/ 9 h 40"/>
                <a:gd name="T6" fmla="*/ 66 w 86"/>
                <a:gd name="T7" fmla="*/ 14 h 40"/>
                <a:gd name="T8" fmla="*/ 62 w 86"/>
                <a:gd name="T9" fmla="*/ 17 h 40"/>
                <a:gd name="T10" fmla="*/ 57 w 86"/>
                <a:gd name="T11" fmla="*/ 20 h 40"/>
                <a:gd name="T12" fmla="*/ 54 w 86"/>
                <a:gd name="T13" fmla="*/ 23 h 40"/>
                <a:gd name="T14" fmla="*/ 49 w 86"/>
                <a:gd name="T15" fmla="*/ 26 h 40"/>
                <a:gd name="T16" fmla="*/ 45 w 86"/>
                <a:gd name="T17" fmla="*/ 28 h 40"/>
                <a:gd name="T18" fmla="*/ 42 w 86"/>
                <a:gd name="T19" fmla="*/ 29 h 40"/>
                <a:gd name="T20" fmla="*/ 37 w 86"/>
                <a:gd name="T21" fmla="*/ 31 h 40"/>
                <a:gd name="T22" fmla="*/ 32 w 86"/>
                <a:gd name="T23" fmla="*/ 32 h 40"/>
                <a:gd name="T24" fmla="*/ 28 w 86"/>
                <a:gd name="T25" fmla="*/ 34 h 40"/>
                <a:gd name="T26" fmla="*/ 22 w 86"/>
                <a:gd name="T27" fmla="*/ 34 h 40"/>
                <a:gd name="T28" fmla="*/ 16 w 86"/>
                <a:gd name="T29" fmla="*/ 34 h 40"/>
                <a:gd name="T30" fmla="*/ 8 w 86"/>
                <a:gd name="T31" fmla="*/ 35 h 40"/>
                <a:gd name="T32" fmla="*/ 0 w 86"/>
                <a:gd name="T33" fmla="*/ 35 h 40"/>
                <a:gd name="T34" fmla="*/ 3 w 86"/>
                <a:gd name="T35" fmla="*/ 40 h 40"/>
                <a:gd name="T36" fmla="*/ 11 w 86"/>
                <a:gd name="T37" fmla="*/ 38 h 40"/>
                <a:gd name="T38" fmla="*/ 19 w 86"/>
                <a:gd name="T39" fmla="*/ 38 h 40"/>
                <a:gd name="T40" fmla="*/ 25 w 86"/>
                <a:gd name="T41" fmla="*/ 38 h 40"/>
                <a:gd name="T42" fmla="*/ 31 w 86"/>
                <a:gd name="T43" fmla="*/ 37 h 40"/>
                <a:gd name="T44" fmla="*/ 36 w 86"/>
                <a:gd name="T45" fmla="*/ 35 h 40"/>
                <a:gd name="T46" fmla="*/ 40 w 86"/>
                <a:gd name="T47" fmla="*/ 34 h 40"/>
                <a:gd name="T48" fmla="*/ 45 w 86"/>
                <a:gd name="T49" fmla="*/ 32 h 40"/>
                <a:gd name="T50" fmla="*/ 49 w 86"/>
                <a:gd name="T51" fmla="*/ 31 h 40"/>
                <a:gd name="T52" fmla="*/ 54 w 86"/>
                <a:gd name="T53" fmla="*/ 28 h 40"/>
                <a:gd name="T54" fmla="*/ 57 w 86"/>
                <a:gd name="T55" fmla="*/ 26 h 40"/>
                <a:gd name="T56" fmla="*/ 62 w 86"/>
                <a:gd name="T57" fmla="*/ 23 h 40"/>
                <a:gd name="T58" fmla="*/ 66 w 86"/>
                <a:gd name="T59" fmla="*/ 18 h 40"/>
                <a:gd name="T60" fmla="*/ 71 w 86"/>
                <a:gd name="T61" fmla="*/ 15 h 40"/>
                <a:gd name="T62" fmla="*/ 77 w 86"/>
                <a:gd name="T63" fmla="*/ 11 h 40"/>
                <a:gd name="T64" fmla="*/ 83 w 86"/>
                <a:gd name="T65" fmla="*/ 6 h 40"/>
                <a:gd name="T66" fmla="*/ 85 w 86"/>
                <a:gd name="T67" fmla="*/ 5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40"/>
                <a:gd name="T104" fmla="*/ 86 w 86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40">
                  <a:moveTo>
                    <a:pt x="85" y="0"/>
                  </a:moveTo>
                  <a:lnTo>
                    <a:pt x="83" y="0"/>
                  </a:lnTo>
                  <a:lnTo>
                    <a:pt x="80" y="3"/>
                  </a:lnTo>
                  <a:lnTo>
                    <a:pt x="77" y="6"/>
                  </a:lnTo>
                  <a:lnTo>
                    <a:pt x="74" y="8"/>
                  </a:lnTo>
                  <a:lnTo>
                    <a:pt x="71" y="9"/>
                  </a:lnTo>
                  <a:lnTo>
                    <a:pt x="69" y="12"/>
                  </a:lnTo>
                  <a:lnTo>
                    <a:pt x="66" y="14"/>
                  </a:lnTo>
                  <a:lnTo>
                    <a:pt x="63" y="15"/>
                  </a:lnTo>
                  <a:lnTo>
                    <a:pt x="62" y="17"/>
                  </a:lnTo>
                  <a:lnTo>
                    <a:pt x="60" y="18"/>
                  </a:lnTo>
                  <a:lnTo>
                    <a:pt x="57" y="20"/>
                  </a:lnTo>
                  <a:lnTo>
                    <a:pt x="56" y="22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5" y="28"/>
                  </a:lnTo>
                  <a:lnTo>
                    <a:pt x="43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9" y="34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1" y="37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9" y="35"/>
                  </a:lnTo>
                  <a:lnTo>
                    <a:pt x="40" y="34"/>
                  </a:lnTo>
                  <a:lnTo>
                    <a:pt x="43" y="34"/>
                  </a:lnTo>
                  <a:lnTo>
                    <a:pt x="45" y="32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60" y="25"/>
                  </a:lnTo>
                  <a:lnTo>
                    <a:pt x="62" y="23"/>
                  </a:lnTo>
                  <a:lnTo>
                    <a:pt x="65" y="22"/>
                  </a:lnTo>
                  <a:lnTo>
                    <a:pt x="66" y="18"/>
                  </a:lnTo>
                  <a:lnTo>
                    <a:pt x="69" y="17"/>
                  </a:lnTo>
                  <a:lnTo>
                    <a:pt x="71" y="15"/>
                  </a:lnTo>
                  <a:lnTo>
                    <a:pt x="74" y="14"/>
                  </a:lnTo>
                  <a:lnTo>
                    <a:pt x="77" y="11"/>
                  </a:lnTo>
                  <a:lnTo>
                    <a:pt x="80" y="9"/>
                  </a:lnTo>
                  <a:lnTo>
                    <a:pt x="83" y="6"/>
                  </a:lnTo>
                  <a:lnTo>
                    <a:pt x="86" y="3"/>
                  </a:lnTo>
                  <a:lnTo>
                    <a:pt x="85" y="5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6" name="Freeform 1729"/>
            <p:cNvSpPr>
              <a:spLocks/>
            </p:cNvSpPr>
            <p:nvPr/>
          </p:nvSpPr>
          <p:spPr bwMode="auto">
            <a:xfrm>
              <a:off x="5183" y="3718"/>
              <a:ext cx="23" cy="8"/>
            </a:xfrm>
            <a:custGeom>
              <a:avLst/>
              <a:gdLst>
                <a:gd name="T0" fmla="*/ 20 w 23"/>
                <a:gd name="T1" fmla="*/ 0 h 8"/>
                <a:gd name="T2" fmla="*/ 21 w 23"/>
                <a:gd name="T3" fmla="*/ 0 h 8"/>
                <a:gd name="T4" fmla="*/ 0 w 23"/>
                <a:gd name="T5" fmla="*/ 3 h 8"/>
                <a:gd name="T6" fmla="*/ 0 w 23"/>
                <a:gd name="T7" fmla="*/ 8 h 8"/>
                <a:gd name="T8" fmla="*/ 21 w 23"/>
                <a:gd name="T9" fmla="*/ 3 h 8"/>
                <a:gd name="T10" fmla="*/ 23 w 23"/>
                <a:gd name="T11" fmla="*/ 3 h 8"/>
                <a:gd name="T12" fmla="*/ 20 w 23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8"/>
                <a:gd name="T23" fmla="*/ 23 w 2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8">
                  <a:moveTo>
                    <a:pt x="20" y="0"/>
                  </a:moveTo>
                  <a:lnTo>
                    <a:pt x="21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7" name="Freeform 1730"/>
            <p:cNvSpPr>
              <a:spLocks/>
            </p:cNvSpPr>
            <p:nvPr/>
          </p:nvSpPr>
          <p:spPr bwMode="auto">
            <a:xfrm>
              <a:off x="5183" y="3718"/>
              <a:ext cx="23" cy="8"/>
            </a:xfrm>
            <a:custGeom>
              <a:avLst/>
              <a:gdLst>
                <a:gd name="T0" fmla="*/ 20 w 23"/>
                <a:gd name="T1" fmla="*/ 0 h 8"/>
                <a:gd name="T2" fmla="*/ 21 w 23"/>
                <a:gd name="T3" fmla="*/ 0 h 8"/>
                <a:gd name="T4" fmla="*/ 0 w 23"/>
                <a:gd name="T5" fmla="*/ 3 h 8"/>
                <a:gd name="T6" fmla="*/ 0 w 23"/>
                <a:gd name="T7" fmla="*/ 8 h 8"/>
                <a:gd name="T8" fmla="*/ 21 w 23"/>
                <a:gd name="T9" fmla="*/ 3 h 8"/>
                <a:gd name="T10" fmla="*/ 23 w 23"/>
                <a:gd name="T11" fmla="*/ 3 h 8"/>
                <a:gd name="T12" fmla="*/ 20 w 23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8"/>
                <a:gd name="T23" fmla="*/ 23 w 2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8">
                  <a:moveTo>
                    <a:pt x="20" y="0"/>
                  </a:moveTo>
                  <a:lnTo>
                    <a:pt x="21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8" name="Freeform 1731"/>
            <p:cNvSpPr>
              <a:spLocks/>
            </p:cNvSpPr>
            <p:nvPr/>
          </p:nvSpPr>
          <p:spPr bwMode="auto">
            <a:xfrm>
              <a:off x="5203" y="3704"/>
              <a:ext cx="27" cy="17"/>
            </a:xfrm>
            <a:custGeom>
              <a:avLst/>
              <a:gdLst>
                <a:gd name="T0" fmla="*/ 23 w 27"/>
                <a:gd name="T1" fmla="*/ 2 h 17"/>
                <a:gd name="T2" fmla="*/ 24 w 27"/>
                <a:gd name="T3" fmla="*/ 0 h 17"/>
                <a:gd name="T4" fmla="*/ 0 w 27"/>
                <a:gd name="T5" fmla="*/ 14 h 17"/>
                <a:gd name="T6" fmla="*/ 3 w 27"/>
                <a:gd name="T7" fmla="*/ 17 h 17"/>
                <a:gd name="T8" fmla="*/ 26 w 27"/>
                <a:gd name="T9" fmla="*/ 3 h 17"/>
                <a:gd name="T10" fmla="*/ 27 w 27"/>
                <a:gd name="T11" fmla="*/ 2 h 17"/>
                <a:gd name="T12" fmla="*/ 26 w 27"/>
                <a:gd name="T13" fmla="*/ 3 h 17"/>
                <a:gd name="T14" fmla="*/ 27 w 27"/>
                <a:gd name="T15" fmla="*/ 3 h 17"/>
                <a:gd name="T16" fmla="*/ 27 w 27"/>
                <a:gd name="T17" fmla="*/ 2 h 17"/>
                <a:gd name="T18" fmla="*/ 23 w 27"/>
                <a:gd name="T19" fmla="*/ 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7"/>
                <a:gd name="T32" fmla="*/ 27 w 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7">
                  <a:moveTo>
                    <a:pt x="23" y="2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49" name="Freeform 1732"/>
            <p:cNvSpPr>
              <a:spLocks/>
            </p:cNvSpPr>
            <p:nvPr/>
          </p:nvSpPr>
          <p:spPr bwMode="auto">
            <a:xfrm>
              <a:off x="5203" y="3704"/>
              <a:ext cx="27" cy="17"/>
            </a:xfrm>
            <a:custGeom>
              <a:avLst/>
              <a:gdLst>
                <a:gd name="T0" fmla="*/ 23 w 27"/>
                <a:gd name="T1" fmla="*/ 2 h 17"/>
                <a:gd name="T2" fmla="*/ 24 w 27"/>
                <a:gd name="T3" fmla="*/ 0 h 17"/>
                <a:gd name="T4" fmla="*/ 0 w 27"/>
                <a:gd name="T5" fmla="*/ 14 h 17"/>
                <a:gd name="T6" fmla="*/ 3 w 27"/>
                <a:gd name="T7" fmla="*/ 17 h 17"/>
                <a:gd name="T8" fmla="*/ 26 w 27"/>
                <a:gd name="T9" fmla="*/ 3 h 17"/>
                <a:gd name="T10" fmla="*/ 27 w 27"/>
                <a:gd name="T11" fmla="*/ 2 h 17"/>
                <a:gd name="T12" fmla="*/ 26 w 27"/>
                <a:gd name="T13" fmla="*/ 3 h 17"/>
                <a:gd name="T14" fmla="*/ 27 w 27"/>
                <a:gd name="T15" fmla="*/ 3 h 17"/>
                <a:gd name="T16" fmla="*/ 27 w 27"/>
                <a:gd name="T17" fmla="*/ 2 h 17"/>
                <a:gd name="T18" fmla="*/ 23 w 27"/>
                <a:gd name="T19" fmla="*/ 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7"/>
                <a:gd name="T32" fmla="*/ 27 w 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7">
                  <a:moveTo>
                    <a:pt x="23" y="2"/>
                  </a:moveTo>
                  <a:lnTo>
                    <a:pt x="24" y="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3" y="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0" name="Freeform 1733"/>
            <p:cNvSpPr>
              <a:spLocks/>
            </p:cNvSpPr>
            <p:nvPr/>
          </p:nvSpPr>
          <p:spPr bwMode="auto">
            <a:xfrm>
              <a:off x="5221" y="3679"/>
              <a:ext cx="9" cy="27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2 h 27"/>
                <a:gd name="T4" fmla="*/ 5 w 9"/>
                <a:gd name="T5" fmla="*/ 27 h 27"/>
                <a:gd name="T6" fmla="*/ 9 w 9"/>
                <a:gd name="T7" fmla="*/ 27 h 27"/>
                <a:gd name="T8" fmla="*/ 3 w 9"/>
                <a:gd name="T9" fmla="*/ 0 h 27"/>
                <a:gd name="T10" fmla="*/ 3 w 9"/>
                <a:gd name="T11" fmla="*/ 2 h 27"/>
                <a:gd name="T12" fmla="*/ 0 w 9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7"/>
                <a:gd name="T23" fmla="*/ 9 w 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7">
                  <a:moveTo>
                    <a:pt x="0" y="0"/>
                  </a:moveTo>
                  <a:lnTo>
                    <a:pt x="0" y="2"/>
                  </a:lnTo>
                  <a:lnTo>
                    <a:pt x="5" y="27"/>
                  </a:lnTo>
                  <a:lnTo>
                    <a:pt x="9" y="27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1" name="Freeform 1734"/>
            <p:cNvSpPr>
              <a:spLocks/>
            </p:cNvSpPr>
            <p:nvPr/>
          </p:nvSpPr>
          <p:spPr bwMode="auto">
            <a:xfrm>
              <a:off x="5221" y="3679"/>
              <a:ext cx="9" cy="27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2 h 27"/>
                <a:gd name="T4" fmla="*/ 5 w 9"/>
                <a:gd name="T5" fmla="*/ 27 h 27"/>
                <a:gd name="T6" fmla="*/ 9 w 9"/>
                <a:gd name="T7" fmla="*/ 27 h 27"/>
                <a:gd name="T8" fmla="*/ 3 w 9"/>
                <a:gd name="T9" fmla="*/ 0 h 27"/>
                <a:gd name="T10" fmla="*/ 3 w 9"/>
                <a:gd name="T11" fmla="*/ 2 h 27"/>
                <a:gd name="T12" fmla="*/ 0 w 9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7"/>
                <a:gd name="T23" fmla="*/ 9 w 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7">
                  <a:moveTo>
                    <a:pt x="0" y="0"/>
                  </a:moveTo>
                  <a:lnTo>
                    <a:pt x="0" y="2"/>
                  </a:lnTo>
                  <a:lnTo>
                    <a:pt x="5" y="27"/>
                  </a:lnTo>
                  <a:lnTo>
                    <a:pt x="9" y="27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2" name="Freeform 1735"/>
            <p:cNvSpPr>
              <a:spLocks/>
            </p:cNvSpPr>
            <p:nvPr/>
          </p:nvSpPr>
          <p:spPr bwMode="auto">
            <a:xfrm>
              <a:off x="5221" y="3663"/>
              <a:ext cx="9" cy="18"/>
            </a:xfrm>
            <a:custGeom>
              <a:avLst/>
              <a:gdLst>
                <a:gd name="T0" fmla="*/ 5 w 9"/>
                <a:gd name="T1" fmla="*/ 1 h 18"/>
                <a:gd name="T2" fmla="*/ 5 w 9"/>
                <a:gd name="T3" fmla="*/ 0 h 18"/>
                <a:gd name="T4" fmla="*/ 0 w 9"/>
                <a:gd name="T5" fmla="*/ 16 h 18"/>
                <a:gd name="T6" fmla="*/ 3 w 9"/>
                <a:gd name="T7" fmla="*/ 18 h 18"/>
                <a:gd name="T8" fmla="*/ 9 w 9"/>
                <a:gd name="T9" fmla="*/ 1 h 18"/>
                <a:gd name="T10" fmla="*/ 9 w 9"/>
                <a:gd name="T11" fmla="*/ 0 h 18"/>
                <a:gd name="T12" fmla="*/ 5 w 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8"/>
                <a:gd name="T23" fmla="*/ 9 w 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8">
                  <a:moveTo>
                    <a:pt x="5" y="1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9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3" name="Freeform 1736"/>
            <p:cNvSpPr>
              <a:spLocks/>
            </p:cNvSpPr>
            <p:nvPr/>
          </p:nvSpPr>
          <p:spPr bwMode="auto">
            <a:xfrm>
              <a:off x="5221" y="3663"/>
              <a:ext cx="9" cy="18"/>
            </a:xfrm>
            <a:custGeom>
              <a:avLst/>
              <a:gdLst>
                <a:gd name="T0" fmla="*/ 5 w 9"/>
                <a:gd name="T1" fmla="*/ 1 h 18"/>
                <a:gd name="T2" fmla="*/ 5 w 9"/>
                <a:gd name="T3" fmla="*/ 0 h 18"/>
                <a:gd name="T4" fmla="*/ 0 w 9"/>
                <a:gd name="T5" fmla="*/ 16 h 18"/>
                <a:gd name="T6" fmla="*/ 3 w 9"/>
                <a:gd name="T7" fmla="*/ 18 h 18"/>
                <a:gd name="T8" fmla="*/ 9 w 9"/>
                <a:gd name="T9" fmla="*/ 1 h 18"/>
                <a:gd name="T10" fmla="*/ 9 w 9"/>
                <a:gd name="T11" fmla="*/ 0 h 18"/>
                <a:gd name="T12" fmla="*/ 5 w 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8"/>
                <a:gd name="T23" fmla="*/ 9 w 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8">
                  <a:moveTo>
                    <a:pt x="5" y="1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9" y="1"/>
                  </a:lnTo>
                  <a:lnTo>
                    <a:pt x="9" y="0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4" name="Freeform 1737"/>
            <p:cNvSpPr>
              <a:spLocks/>
            </p:cNvSpPr>
            <p:nvPr/>
          </p:nvSpPr>
          <p:spPr bwMode="auto">
            <a:xfrm>
              <a:off x="5215" y="3636"/>
              <a:ext cx="15" cy="28"/>
            </a:xfrm>
            <a:custGeom>
              <a:avLst/>
              <a:gdLst>
                <a:gd name="T0" fmla="*/ 0 w 15"/>
                <a:gd name="T1" fmla="*/ 5 h 28"/>
                <a:gd name="T2" fmla="*/ 0 w 15"/>
                <a:gd name="T3" fmla="*/ 3 h 28"/>
                <a:gd name="T4" fmla="*/ 11 w 15"/>
                <a:gd name="T5" fmla="*/ 28 h 28"/>
                <a:gd name="T6" fmla="*/ 15 w 15"/>
                <a:gd name="T7" fmla="*/ 27 h 28"/>
                <a:gd name="T8" fmla="*/ 3 w 15"/>
                <a:gd name="T9" fmla="*/ 2 h 28"/>
                <a:gd name="T10" fmla="*/ 2 w 15"/>
                <a:gd name="T11" fmla="*/ 0 h 28"/>
                <a:gd name="T12" fmla="*/ 3 w 15"/>
                <a:gd name="T13" fmla="*/ 2 h 28"/>
                <a:gd name="T14" fmla="*/ 3 w 15"/>
                <a:gd name="T15" fmla="*/ 0 h 28"/>
                <a:gd name="T16" fmla="*/ 2 w 15"/>
                <a:gd name="T17" fmla="*/ 0 h 28"/>
                <a:gd name="T18" fmla="*/ 0 w 15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8"/>
                <a:gd name="T32" fmla="*/ 15 w 1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8">
                  <a:moveTo>
                    <a:pt x="0" y="5"/>
                  </a:moveTo>
                  <a:lnTo>
                    <a:pt x="0" y="3"/>
                  </a:lnTo>
                  <a:lnTo>
                    <a:pt x="11" y="28"/>
                  </a:lnTo>
                  <a:lnTo>
                    <a:pt x="15" y="27"/>
                  </a:lnTo>
                  <a:lnTo>
                    <a:pt x="3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5" name="Freeform 1738"/>
            <p:cNvSpPr>
              <a:spLocks/>
            </p:cNvSpPr>
            <p:nvPr/>
          </p:nvSpPr>
          <p:spPr bwMode="auto">
            <a:xfrm>
              <a:off x="5215" y="3636"/>
              <a:ext cx="15" cy="28"/>
            </a:xfrm>
            <a:custGeom>
              <a:avLst/>
              <a:gdLst>
                <a:gd name="T0" fmla="*/ 0 w 15"/>
                <a:gd name="T1" fmla="*/ 5 h 28"/>
                <a:gd name="T2" fmla="*/ 0 w 15"/>
                <a:gd name="T3" fmla="*/ 3 h 28"/>
                <a:gd name="T4" fmla="*/ 11 w 15"/>
                <a:gd name="T5" fmla="*/ 28 h 28"/>
                <a:gd name="T6" fmla="*/ 15 w 15"/>
                <a:gd name="T7" fmla="*/ 27 h 28"/>
                <a:gd name="T8" fmla="*/ 3 w 15"/>
                <a:gd name="T9" fmla="*/ 2 h 28"/>
                <a:gd name="T10" fmla="*/ 2 w 15"/>
                <a:gd name="T11" fmla="*/ 0 h 28"/>
                <a:gd name="T12" fmla="*/ 3 w 15"/>
                <a:gd name="T13" fmla="*/ 2 h 28"/>
                <a:gd name="T14" fmla="*/ 3 w 15"/>
                <a:gd name="T15" fmla="*/ 0 h 28"/>
                <a:gd name="T16" fmla="*/ 2 w 15"/>
                <a:gd name="T17" fmla="*/ 0 h 28"/>
                <a:gd name="T18" fmla="*/ 0 w 15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8"/>
                <a:gd name="T32" fmla="*/ 15 w 1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8">
                  <a:moveTo>
                    <a:pt x="0" y="5"/>
                  </a:moveTo>
                  <a:lnTo>
                    <a:pt x="0" y="3"/>
                  </a:lnTo>
                  <a:lnTo>
                    <a:pt x="11" y="28"/>
                  </a:lnTo>
                  <a:lnTo>
                    <a:pt x="15" y="27"/>
                  </a:lnTo>
                  <a:lnTo>
                    <a:pt x="3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6" name="Freeform 1739"/>
            <p:cNvSpPr>
              <a:spLocks/>
            </p:cNvSpPr>
            <p:nvPr/>
          </p:nvSpPr>
          <p:spPr bwMode="auto">
            <a:xfrm>
              <a:off x="5187" y="3629"/>
              <a:ext cx="30" cy="12"/>
            </a:xfrm>
            <a:custGeom>
              <a:avLst/>
              <a:gdLst>
                <a:gd name="T0" fmla="*/ 3 w 30"/>
                <a:gd name="T1" fmla="*/ 4 h 12"/>
                <a:gd name="T2" fmla="*/ 2 w 30"/>
                <a:gd name="T3" fmla="*/ 4 h 12"/>
                <a:gd name="T4" fmla="*/ 28 w 30"/>
                <a:gd name="T5" fmla="*/ 12 h 12"/>
                <a:gd name="T6" fmla="*/ 30 w 30"/>
                <a:gd name="T7" fmla="*/ 7 h 12"/>
                <a:gd name="T8" fmla="*/ 2 w 30"/>
                <a:gd name="T9" fmla="*/ 0 h 12"/>
                <a:gd name="T10" fmla="*/ 0 w 30"/>
                <a:gd name="T11" fmla="*/ 1 h 12"/>
                <a:gd name="T12" fmla="*/ 3 w 30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2"/>
                <a:gd name="T23" fmla="*/ 30 w 3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2">
                  <a:moveTo>
                    <a:pt x="3" y="4"/>
                  </a:moveTo>
                  <a:lnTo>
                    <a:pt x="2" y="4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7" name="Freeform 1740"/>
            <p:cNvSpPr>
              <a:spLocks/>
            </p:cNvSpPr>
            <p:nvPr/>
          </p:nvSpPr>
          <p:spPr bwMode="auto">
            <a:xfrm>
              <a:off x="5187" y="3629"/>
              <a:ext cx="30" cy="12"/>
            </a:xfrm>
            <a:custGeom>
              <a:avLst/>
              <a:gdLst>
                <a:gd name="T0" fmla="*/ 3 w 30"/>
                <a:gd name="T1" fmla="*/ 4 h 12"/>
                <a:gd name="T2" fmla="*/ 2 w 30"/>
                <a:gd name="T3" fmla="*/ 4 h 12"/>
                <a:gd name="T4" fmla="*/ 28 w 30"/>
                <a:gd name="T5" fmla="*/ 12 h 12"/>
                <a:gd name="T6" fmla="*/ 30 w 30"/>
                <a:gd name="T7" fmla="*/ 7 h 12"/>
                <a:gd name="T8" fmla="*/ 2 w 30"/>
                <a:gd name="T9" fmla="*/ 0 h 12"/>
                <a:gd name="T10" fmla="*/ 0 w 30"/>
                <a:gd name="T11" fmla="*/ 1 h 12"/>
                <a:gd name="T12" fmla="*/ 3 w 30"/>
                <a:gd name="T13" fmla="*/ 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2"/>
                <a:gd name="T23" fmla="*/ 30 w 3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2">
                  <a:moveTo>
                    <a:pt x="3" y="4"/>
                  </a:moveTo>
                  <a:lnTo>
                    <a:pt x="2" y="4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8" name="Freeform 1741"/>
            <p:cNvSpPr>
              <a:spLocks/>
            </p:cNvSpPr>
            <p:nvPr/>
          </p:nvSpPr>
          <p:spPr bwMode="auto">
            <a:xfrm>
              <a:off x="4594" y="3275"/>
              <a:ext cx="606" cy="388"/>
            </a:xfrm>
            <a:custGeom>
              <a:avLst/>
              <a:gdLst>
                <a:gd name="T0" fmla="*/ 581 w 606"/>
                <a:gd name="T1" fmla="*/ 300 h 388"/>
                <a:gd name="T2" fmla="*/ 563 w 606"/>
                <a:gd name="T3" fmla="*/ 217 h 388"/>
                <a:gd name="T4" fmla="*/ 563 w 606"/>
                <a:gd name="T5" fmla="*/ 141 h 388"/>
                <a:gd name="T6" fmla="*/ 480 w 606"/>
                <a:gd name="T7" fmla="*/ 137 h 388"/>
                <a:gd name="T8" fmla="*/ 483 w 606"/>
                <a:gd name="T9" fmla="*/ 118 h 388"/>
                <a:gd name="T10" fmla="*/ 476 w 606"/>
                <a:gd name="T11" fmla="*/ 106 h 388"/>
                <a:gd name="T12" fmla="*/ 446 w 606"/>
                <a:gd name="T13" fmla="*/ 91 h 388"/>
                <a:gd name="T14" fmla="*/ 323 w 606"/>
                <a:gd name="T15" fmla="*/ 51 h 388"/>
                <a:gd name="T16" fmla="*/ 161 w 606"/>
                <a:gd name="T17" fmla="*/ 0 h 388"/>
                <a:gd name="T18" fmla="*/ 136 w 606"/>
                <a:gd name="T19" fmla="*/ 9 h 388"/>
                <a:gd name="T20" fmla="*/ 89 w 606"/>
                <a:gd name="T21" fmla="*/ 23 h 388"/>
                <a:gd name="T22" fmla="*/ 72 w 606"/>
                <a:gd name="T23" fmla="*/ 42 h 388"/>
                <a:gd name="T24" fmla="*/ 23 w 606"/>
                <a:gd name="T25" fmla="*/ 103 h 388"/>
                <a:gd name="T26" fmla="*/ 13 w 606"/>
                <a:gd name="T27" fmla="*/ 118 h 388"/>
                <a:gd name="T28" fmla="*/ 6 w 606"/>
                <a:gd name="T29" fmla="*/ 135 h 388"/>
                <a:gd name="T30" fmla="*/ 23 w 606"/>
                <a:gd name="T31" fmla="*/ 166 h 388"/>
                <a:gd name="T32" fmla="*/ 30 w 606"/>
                <a:gd name="T33" fmla="*/ 168 h 388"/>
                <a:gd name="T34" fmla="*/ 36 w 606"/>
                <a:gd name="T35" fmla="*/ 151 h 388"/>
                <a:gd name="T36" fmla="*/ 53 w 606"/>
                <a:gd name="T37" fmla="*/ 129 h 388"/>
                <a:gd name="T38" fmla="*/ 70 w 606"/>
                <a:gd name="T39" fmla="*/ 146 h 388"/>
                <a:gd name="T40" fmla="*/ 86 w 606"/>
                <a:gd name="T41" fmla="*/ 161 h 388"/>
                <a:gd name="T42" fmla="*/ 95 w 606"/>
                <a:gd name="T43" fmla="*/ 183 h 388"/>
                <a:gd name="T44" fmla="*/ 96 w 606"/>
                <a:gd name="T45" fmla="*/ 211 h 388"/>
                <a:gd name="T46" fmla="*/ 109 w 606"/>
                <a:gd name="T47" fmla="*/ 225 h 388"/>
                <a:gd name="T48" fmla="*/ 126 w 606"/>
                <a:gd name="T49" fmla="*/ 241 h 388"/>
                <a:gd name="T50" fmla="*/ 138 w 606"/>
                <a:gd name="T51" fmla="*/ 257 h 388"/>
                <a:gd name="T52" fmla="*/ 166 w 606"/>
                <a:gd name="T53" fmla="*/ 272 h 388"/>
                <a:gd name="T54" fmla="*/ 172 w 606"/>
                <a:gd name="T55" fmla="*/ 289 h 388"/>
                <a:gd name="T56" fmla="*/ 201 w 606"/>
                <a:gd name="T57" fmla="*/ 289 h 388"/>
                <a:gd name="T58" fmla="*/ 227 w 606"/>
                <a:gd name="T59" fmla="*/ 301 h 388"/>
                <a:gd name="T60" fmla="*/ 273 w 606"/>
                <a:gd name="T61" fmla="*/ 341 h 388"/>
                <a:gd name="T62" fmla="*/ 290 w 606"/>
                <a:gd name="T63" fmla="*/ 343 h 388"/>
                <a:gd name="T64" fmla="*/ 343 w 606"/>
                <a:gd name="T65" fmla="*/ 374 h 388"/>
                <a:gd name="T66" fmla="*/ 380 w 606"/>
                <a:gd name="T67" fmla="*/ 381 h 388"/>
                <a:gd name="T68" fmla="*/ 386 w 606"/>
                <a:gd name="T69" fmla="*/ 354 h 388"/>
                <a:gd name="T70" fmla="*/ 395 w 606"/>
                <a:gd name="T71" fmla="*/ 345 h 388"/>
                <a:gd name="T72" fmla="*/ 421 w 606"/>
                <a:gd name="T73" fmla="*/ 346 h 388"/>
                <a:gd name="T74" fmla="*/ 453 w 606"/>
                <a:gd name="T75" fmla="*/ 360 h 388"/>
                <a:gd name="T76" fmla="*/ 476 w 606"/>
                <a:gd name="T77" fmla="*/ 380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6"/>
                <a:gd name="T118" fmla="*/ 0 h 388"/>
                <a:gd name="T119" fmla="*/ 606 w 606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6" h="388">
                  <a:moveTo>
                    <a:pt x="583" y="354"/>
                  </a:moveTo>
                  <a:lnTo>
                    <a:pt x="581" y="300"/>
                  </a:lnTo>
                  <a:lnTo>
                    <a:pt x="606" y="275"/>
                  </a:lnTo>
                  <a:lnTo>
                    <a:pt x="563" y="217"/>
                  </a:lnTo>
                  <a:lnTo>
                    <a:pt x="584" y="180"/>
                  </a:lnTo>
                  <a:lnTo>
                    <a:pt x="563" y="141"/>
                  </a:lnTo>
                  <a:lnTo>
                    <a:pt x="540" y="165"/>
                  </a:lnTo>
                  <a:lnTo>
                    <a:pt x="480" y="137"/>
                  </a:lnTo>
                  <a:lnTo>
                    <a:pt x="483" y="126"/>
                  </a:lnTo>
                  <a:lnTo>
                    <a:pt x="483" y="118"/>
                  </a:lnTo>
                  <a:lnTo>
                    <a:pt x="481" y="112"/>
                  </a:lnTo>
                  <a:lnTo>
                    <a:pt x="476" y="106"/>
                  </a:lnTo>
                  <a:lnTo>
                    <a:pt x="461" y="98"/>
                  </a:lnTo>
                  <a:lnTo>
                    <a:pt x="446" y="91"/>
                  </a:lnTo>
                  <a:lnTo>
                    <a:pt x="426" y="42"/>
                  </a:lnTo>
                  <a:lnTo>
                    <a:pt x="323" y="51"/>
                  </a:lnTo>
                  <a:lnTo>
                    <a:pt x="235" y="88"/>
                  </a:lnTo>
                  <a:lnTo>
                    <a:pt x="161" y="0"/>
                  </a:lnTo>
                  <a:lnTo>
                    <a:pt x="149" y="5"/>
                  </a:lnTo>
                  <a:lnTo>
                    <a:pt x="136" y="9"/>
                  </a:lnTo>
                  <a:lnTo>
                    <a:pt x="112" y="15"/>
                  </a:lnTo>
                  <a:lnTo>
                    <a:pt x="89" y="23"/>
                  </a:lnTo>
                  <a:lnTo>
                    <a:pt x="80" y="31"/>
                  </a:lnTo>
                  <a:lnTo>
                    <a:pt x="72" y="42"/>
                  </a:lnTo>
                  <a:lnTo>
                    <a:pt x="0" y="45"/>
                  </a:lnTo>
                  <a:lnTo>
                    <a:pt x="23" y="103"/>
                  </a:lnTo>
                  <a:lnTo>
                    <a:pt x="18" y="109"/>
                  </a:lnTo>
                  <a:lnTo>
                    <a:pt x="13" y="118"/>
                  </a:lnTo>
                  <a:lnTo>
                    <a:pt x="10" y="129"/>
                  </a:lnTo>
                  <a:lnTo>
                    <a:pt x="6" y="135"/>
                  </a:lnTo>
                  <a:lnTo>
                    <a:pt x="18" y="154"/>
                  </a:lnTo>
                  <a:lnTo>
                    <a:pt x="23" y="166"/>
                  </a:lnTo>
                  <a:lnTo>
                    <a:pt x="24" y="175"/>
                  </a:lnTo>
                  <a:lnTo>
                    <a:pt x="30" y="168"/>
                  </a:lnTo>
                  <a:lnTo>
                    <a:pt x="35" y="161"/>
                  </a:lnTo>
                  <a:lnTo>
                    <a:pt x="36" y="151"/>
                  </a:lnTo>
                  <a:lnTo>
                    <a:pt x="41" y="140"/>
                  </a:lnTo>
                  <a:lnTo>
                    <a:pt x="53" y="129"/>
                  </a:lnTo>
                  <a:lnTo>
                    <a:pt x="63" y="137"/>
                  </a:lnTo>
                  <a:lnTo>
                    <a:pt x="70" y="146"/>
                  </a:lnTo>
                  <a:lnTo>
                    <a:pt x="76" y="155"/>
                  </a:lnTo>
                  <a:lnTo>
                    <a:pt x="86" y="161"/>
                  </a:lnTo>
                  <a:lnTo>
                    <a:pt x="92" y="171"/>
                  </a:lnTo>
                  <a:lnTo>
                    <a:pt x="95" y="183"/>
                  </a:lnTo>
                  <a:lnTo>
                    <a:pt x="96" y="206"/>
                  </a:lnTo>
                  <a:lnTo>
                    <a:pt x="96" y="211"/>
                  </a:lnTo>
                  <a:lnTo>
                    <a:pt x="100" y="215"/>
                  </a:lnTo>
                  <a:lnTo>
                    <a:pt x="109" y="225"/>
                  </a:lnTo>
                  <a:lnTo>
                    <a:pt x="120" y="232"/>
                  </a:lnTo>
                  <a:lnTo>
                    <a:pt x="126" y="241"/>
                  </a:lnTo>
                  <a:lnTo>
                    <a:pt x="129" y="251"/>
                  </a:lnTo>
                  <a:lnTo>
                    <a:pt x="138" y="257"/>
                  </a:lnTo>
                  <a:lnTo>
                    <a:pt x="161" y="269"/>
                  </a:lnTo>
                  <a:lnTo>
                    <a:pt x="166" y="272"/>
                  </a:lnTo>
                  <a:lnTo>
                    <a:pt x="169" y="277"/>
                  </a:lnTo>
                  <a:lnTo>
                    <a:pt x="172" y="289"/>
                  </a:lnTo>
                  <a:lnTo>
                    <a:pt x="187" y="288"/>
                  </a:lnTo>
                  <a:lnTo>
                    <a:pt x="201" y="289"/>
                  </a:lnTo>
                  <a:lnTo>
                    <a:pt x="215" y="294"/>
                  </a:lnTo>
                  <a:lnTo>
                    <a:pt x="227" y="301"/>
                  </a:lnTo>
                  <a:lnTo>
                    <a:pt x="250" y="320"/>
                  </a:lnTo>
                  <a:lnTo>
                    <a:pt x="273" y="341"/>
                  </a:lnTo>
                  <a:lnTo>
                    <a:pt x="280" y="340"/>
                  </a:lnTo>
                  <a:lnTo>
                    <a:pt x="290" y="343"/>
                  </a:lnTo>
                  <a:lnTo>
                    <a:pt x="316" y="357"/>
                  </a:lnTo>
                  <a:lnTo>
                    <a:pt x="343" y="374"/>
                  </a:lnTo>
                  <a:lnTo>
                    <a:pt x="356" y="388"/>
                  </a:lnTo>
                  <a:lnTo>
                    <a:pt x="380" y="381"/>
                  </a:lnTo>
                  <a:lnTo>
                    <a:pt x="383" y="361"/>
                  </a:lnTo>
                  <a:lnTo>
                    <a:pt x="386" y="354"/>
                  </a:lnTo>
                  <a:lnTo>
                    <a:pt x="390" y="349"/>
                  </a:lnTo>
                  <a:lnTo>
                    <a:pt x="395" y="345"/>
                  </a:lnTo>
                  <a:lnTo>
                    <a:pt x="403" y="343"/>
                  </a:lnTo>
                  <a:lnTo>
                    <a:pt x="421" y="346"/>
                  </a:lnTo>
                  <a:lnTo>
                    <a:pt x="438" y="352"/>
                  </a:lnTo>
                  <a:lnTo>
                    <a:pt x="453" y="360"/>
                  </a:lnTo>
                  <a:lnTo>
                    <a:pt x="466" y="368"/>
                  </a:lnTo>
                  <a:lnTo>
                    <a:pt x="476" y="380"/>
                  </a:lnTo>
                  <a:lnTo>
                    <a:pt x="583" y="35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59" name="Freeform 1742"/>
            <p:cNvSpPr>
              <a:spLocks/>
            </p:cNvSpPr>
            <p:nvPr/>
          </p:nvSpPr>
          <p:spPr bwMode="auto">
            <a:xfrm>
              <a:off x="4594" y="3275"/>
              <a:ext cx="606" cy="388"/>
            </a:xfrm>
            <a:custGeom>
              <a:avLst/>
              <a:gdLst>
                <a:gd name="T0" fmla="*/ 581 w 606"/>
                <a:gd name="T1" fmla="*/ 300 h 388"/>
                <a:gd name="T2" fmla="*/ 563 w 606"/>
                <a:gd name="T3" fmla="*/ 217 h 388"/>
                <a:gd name="T4" fmla="*/ 563 w 606"/>
                <a:gd name="T5" fmla="*/ 141 h 388"/>
                <a:gd name="T6" fmla="*/ 480 w 606"/>
                <a:gd name="T7" fmla="*/ 137 h 388"/>
                <a:gd name="T8" fmla="*/ 483 w 606"/>
                <a:gd name="T9" fmla="*/ 118 h 388"/>
                <a:gd name="T10" fmla="*/ 476 w 606"/>
                <a:gd name="T11" fmla="*/ 106 h 388"/>
                <a:gd name="T12" fmla="*/ 446 w 606"/>
                <a:gd name="T13" fmla="*/ 91 h 388"/>
                <a:gd name="T14" fmla="*/ 323 w 606"/>
                <a:gd name="T15" fmla="*/ 51 h 388"/>
                <a:gd name="T16" fmla="*/ 161 w 606"/>
                <a:gd name="T17" fmla="*/ 0 h 388"/>
                <a:gd name="T18" fmla="*/ 136 w 606"/>
                <a:gd name="T19" fmla="*/ 9 h 388"/>
                <a:gd name="T20" fmla="*/ 89 w 606"/>
                <a:gd name="T21" fmla="*/ 23 h 388"/>
                <a:gd name="T22" fmla="*/ 72 w 606"/>
                <a:gd name="T23" fmla="*/ 42 h 388"/>
                <a:gd name="T24" fmla="*/ 23 w 606"/>
                <a:gd name="T25" fmla="*/ 103 h 388"/>
                <a:gd name="T26" fmla="*/ 13 w 606"/>
                <a:gd name="T27" fmla="*/ 118 h 388"/>
                <a:gd name="T28" fmla="*/ 6 w 606"/>
                <a:gd name="T29" fmla="*/ 135 h 388"/>
                <a:gd name="T30" fmla="*/ 23 w 606"/>
                <a:gd name="T31" fmla="*/ 166 h 388"/>
                <a:gd name="T32" fmla="*/ 30 w 606"/>
                <a:gd name="T33" fmla="*/ 168 h 388"/>
                <a:gd name="T34" fmla="*/ 36 w 606"/>
                <a:gd name="T35" fmla="*/ 151 h 388"/>
                <a:gd name="T36" fmla="*/ 53 w 606"/>
                <a:gd name="T37" fmla="*/ 129 h 388"/>
                <a:gd name="T38" fmla="*/ 70 w 606"/>
                <a:gd name="T39" fmla="*/ 146 h 388"/>
                <a:gd name="T40" fmla="*/ 86 w 606"/>
                <a:gd name="T41" fmla="*/ 161 h 388"/>
                <a:gd name="T42" fmla="*/ 95 w 606"/>
                <a:gd name="T43" fmla="*/ 183 h 388"/>
                <a:gd name="T44" fmla="*/ 96 w 606"/>
                <a:gd name="T45" fmla="*/ 211 h 388"/>
                <a:gd name="T46" fmla="*/ 109 w 606"/>
                <a:gd name="T47" fmla="*/ 225 h 388"/>
                <a:gd name="T48" fmla="*/ 126 w 606"/>
                <a:gd name="T49" fmla="*/ 241 h 388"/>
                <a:gd name="T50" fmla="*/ 138 w 606"/>
                <a:gd name="T51" fmla="*/ 257 h 388"/>
                <a:gd name="T52" fmla="*/ 166 w 606"/>
                <a:gd name="T53" fmla="*/ 272 h 388"/>
                <a:gd name="T54" fmla="*/ 172 w 606"/>
                <a:gd name="T55" fmla="*/ 289 h 388"/>
                <a:gd name="T56" fmla="*/ 201 w 606"/>
                <a:gd name="T57" fmla="*/ 289 h 388"/>
                <a:gd name="T58" fmla="*/ 227 w 606"/>
                <a:gd name="T59" fmla="*/ 301 h 388"/>
                <a:gd name="T60" fmla="*/ 273 w 606"/>
                <a:gd name="T61" fmla="*/ 341 h 388"/>
                <a:gd name="T62" fmla="*/ 290 w 606"/>
                <a:gd name="T63" fmla="*/ 343 h 388"/>
                <a:gd name="T64" fmla="*/ 343 w 606"/>
                <a:gd name="T65" fmla="*/ 374 h 388"/>
                <a:gd name="T66" fmla="*/ 380 w 606"/>
                <a:gd name="T67" fmla="*/ 381 h 388"/>
                <a:gd name="T68" fmla="*/ 386 w 606"/>
                <a:gd name="T69" fmla="*/ 354 h 388"/>
                <a:gd name="T70" fmla="*/ 395 w 606"/>
                <a:gd name="T71" fmla="*/ 345 h 388"/>
                <a:gd name="T72" fmla="*/ 421 w 606"/>
                <a:gd name="T73" fmla="*/ 346 h 388"/>
                <a:gd name="T74" fmla="*/ 453 w 606"/>
                <a:gd name="T75" fmla="*/ 360 h 388"/>
                <a:gd name="T76" fmla="*/ 476 w 606"/>
                <a:gd name="T77" fmla="*/ 380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6"/>
                <a:gd name="T118" fmla="*/ 0 h 388"/>
                <a:gd name="T119" fmla="*/ 606 w 606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6" h="388">
                  <a:moveTo>
                    <a:pt x="583" y="354"/>
                  </a:moveTo>
                  <a:lnTo>
                    <a:pt x="581" y="300"/>
                  </a:lnTo>
                  <a:lnTo>
                    <a:pt x="606" y="275"/>
                  </a:lnTo>
                  <a:lnTo>
                    <a:pt x="563" y="217"/>
                  </a:lnTo>
                  <a:lnTo>
                    <a:pt x="584" y="180"/>
                  </a:lnTo>
                  <a:lnTo>
                    <a:pt x="563" y="141"/>
                  </a:lnTo>
                  <a:lnTo>
                    <a:pt x="540" y="165"/>
                  </a:lnTo>
                  <a:lnTo>
                    <a:pt x="480" y="137"/>
                  </a:lnTo>
                  <a:lnTo>
                    <a:pt x="483" y="126"/>
                  </a:lnTo>
                  <a:lnTo>
                    <a:pt x="483" y="118"/>
                  </a:lnTo>
                  <a:lnTo>
                    <a:pt x="481" y="112"/>
                  </a:lnTo>
                  <a:lnTo>
                    <a:pt x="476" y="106"/>
                  </a:lnTo>
                  <a:lnTo>
                    <a:pt x="461" y="98"/>
                  </a:lnTo>
                  <a:lnTo>
                    <a:pt x="446" y="91"/>
                  </a:lnTo>
                  <a:lnTo>
                    <a:pt x="426" y="42"/>
                  </a:lnTo>
                  <a:lnTo>
                    <a:pt x="323" y="51"/>
                  </a:lnTo>
                  <a:lnTo>
                    <a:pt x="235" y="88"/>
                  </a:lnTo>
                  <a:lnTo>
                    <a:pt x="161" y="0"/>
                  </a:lnTo>
                  <a:lnTo>
                    <a:pt x="149" y="5"/>
                  </a:lnTo>
                  <a:lnTo>
                    <a:pt x="136" y="9"/>
                  </a:lnTo>
                  <a:lnTo>
                    <a:pt x="112" y="15"/>
                  </a:lnTo>
                  <a:lnTo>
                    <a:pt x="89" y="23"/>
                  </a:lnTo>
                  <a:lnTo>
                    <a:pt x="80" y="31"/>
                  </a:lnTo>
                  <a:lnTo>
                    <a:pt x="72" y="42"/>
                  </a:lnTo>
                  <a:lnTo>
                    <a:pt x="0" y="45"/>
                  </a:lnTo>
                  <a:lnTo>
                    <a:pt x="23" y="103"/>
                  </a:lnTo>
                  <a:lnTo>
                    <a:pt x="18" y="109"/>
                  </a:lnTo>
                  <a:lnTo>
                    <a:pt x="13" y="118"/>
                  </a:lnTo>
                  <a:lnTo>
                    <a:pt x="10" y="129"/>
                  </a:lnTo>
                  <a:lnTo>
                    <a:pt x="6" y="135"/>
                  </a:lnTo>
                  <a:lnTo>
                    <a:pt x="18" y="154"/>
                  </a:lnTo>
                  <a:lnTo>
                    <a:pt x="23" y="166"/>
                  </a:lnTo>
                  <a:lnTo>
                    <a:pt x="24" y="175"/>
                  </a:lnTo>
                  <a:lnTo>
                    <a:pt x="30" y="168"/>
                  </a:lnTo>
                  <a:lnTo>
                    <a:pt x="35" y="161"/>
                  </a:lnTo>
                  <a:lnTo>
                    <a:pt x="36" y="151"/>
                  </a:lnTo>
                  <a:lnTo>
                    <a:pt x="41" y="140"/>
                  </a:lnTo>
                  <a:lnTo>
                    <a:pt x="53" y="129"/>
                  </a:lnTo>
                  <a:lnTo>
                    <a:pt x="63" y="137"/>
                  </a:lnTo>
                  <a:lnTo>
                    <a:pt x="70" y="146"/>
                  </a:lnTo>
                  <a:lnTo>
                    <a:pt x="76" y="155"/>
                  </a:lnTo>
                  <a:lnTo>
                    <a:pt x="86" y="161"/>
                  </a:lnTo>
                  <a:lnTo>
                    <a:pt x="92" y="171"/>
                  </a:lnTo>
                  <a:lnTo>
                    <a:pt x="95" y="183"/>
                  </a:lnTo>
                  <a:lnTo>
                    <a:pt x="96" y="206"/>
                  </a:lnTo>
                  <a:lnTo>
                    <a:pt x="96" y="211"/>
                  </a:lnTo>
                  <a:lnTo>
                    <a:pt x="100" y="215"/>
                  </a:lnTo>
                  <a:lnTo>
                    <a:pt x="109" y="225"/>
                  </a:lnTo>
                  <a:lnTo>
                    <a:pt x="120" y="232"/>
                  </a:lnTo>
                  <a:lnTo>
                    <a:pt x="126" y="241"/>
                  </a:lnTo>
                  <a:lnTo>
                    <a:pt x="129" y="251"/>
                  </a:lnTo>
                  <a:lnTo>
                    <a:pt x="138" y="257"/>
                  </a:lnTo>
                  <a:lnTo>
                    <a:pt x="161" y="269"/>
                  </a:lnTo>
                  <a:lnTo>
                    <a:pt x="166" y="272"/>
                  </a:lnTo>
                  <a:lnTo>
                    <a:pt x="169" y="277"/>
                  </a:lnTo>
                  <a:lnTo>
                    <a:pt x="172" y="289"/>
                  </a:lnTo>
                  <a:lnTo>
                    <a:pt x="187" y="288"/>
                  </a:lnTo>
                  <a:lnTo>
                    <a:pt x="201" y="289"/>
                  </a:lnTo>
                  <a:lnTo>
                    <a:pt x="215" y="294"/>
                  </a:lnTo>
                  <a:lnTo>
                    <a:pt x="227" y="301"/>
                  </a:lnTo>
                  <a:lnTo>
                    <a:pt x="250" y="320"/>
                  </a:lnTo>
                  <a:lnTo>
                    <a:pt x="273" y="341"/>
                  </a:lnTo>
                  <a:lnTo>
                    <a:pt x="280" y="340"/>
                  </a:lnTo>
                  <a:lnTo>
                    <a:pt x="290" y="343"/>
                  </a:lnTo>
                  <a:lnTo>
                    <a:pt x="316" y="357"/>
                  </a:lnTo>
                  <a:lnTo>
                    <a:pt x="343" y="374"/>
                  </a:lnTo>
                  <a:lnTo>
                    <a:pt x="356" y="388"/>
                  </a:lnTo>
                  <a:lnTo>
                    <a:pt x="380" y="381"/>
                  </a:lnTo>
                  <a:lnTo>
                    <a:pt x="383" y="361"/>
                  </a:lnTo>
                  <a:lnTo>
                    <a:pt x="386" y="354"/>
                  </a:lnTo>
                  <a:lnTo>
                    <a:pt x="390" y="349"/>
                  </a:lnTo>
                  <a:lnTo>
                    <a:pt x="395" y="345"/>
                  </a:lnTo>
                  <a:lnTo>
                    <a:pt x="403" y="343"/>
                  </a:lnTo>
                  <a:lnTo>
                    <a:pt x="421" y="346"/>
                  </a:lnTo>
                  <a:lnTo>
                    <a:pt x="438" y="352"/>
                  </a:lnTo>
                  <a:lnTo>
                    <a:pt x="453" y="360"/>
                  </a:lnTo>
                  <a:lnTo>
                    <a:pt x="466" y="368"/>
                  </a:lnTo>
                  <a:lnTo>
                    <a:pt x="476" y="380"/>
                  </a:lnTo>
                  <a:lnTo>
                    <a:pt x="583" y="35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0" name="Freeform 1743"/>
            <p:cNvSpPr>
              <a:spLocks/>
            </p:cNvSpPr>
            <p:nvPr/>
          </p:nvSpPr>
          <p:spPr bwMode="auto">
            <a:xfrm>
              <a:off x="5172" y="3572"/>
              <a:ext cx="6" cy="57"/>
            </a:xfrm>
            <a:custGeom>
              <a:avLst/>
              <a:gdLst>
                <a:gd name="T0" fmla="*/ 2 w 6"/>
                <a:gd name="T1" fmla="*/ 0 h 57"/>
                <a:gd name="T2" fmla="*/ 0 w 6"/>
                <a:gd name="T3" fmla="*/ 3 h 57"/>
                <a:gd name="T4" fmla="*/ 3 w 6"/>
                <a:gd name="T5" fmla="*/ 57 h 57"/>
                <a:gd name="T6" fmla="*/ 6 w 6"/>
                <a:gd name="T7" fmla="*/ 57 h 57"/>
                <a:gd name="T8" fmla="*/ 5 w 6"/>
                <a:gd name="T9" fmla="*/ 1 h 57"/>
                <a:gd name="T10" fmla="*/ 5 w 6"/>
                <a:gd name="T11" fmla="*/ 3 h 57"/>
                <a:gd name="T12" fmla="*/ 2 w 6"/>
                <a:gd name="T13" fmla="*/ 0 h 57"/>
                <a:gd name="T14" fmla="*/ 0 w 6"/>
                <a:gd name="T15" fmla="*/ 1 h 57"/>
                <a:gd name="T16" fmla="*/ 0 w 6"/>
                <a:gd name="T17" fmla="*/ 3 h 57"/>
                <a:gd name="T18" fmla="*/ 2 w 6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7"/>
                <a:gd name="T32" fmla="*/ 6 w 6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7">
                  <a:moveTo>
                    <a:pt x="2" y="0"/>
                  </a:moveTo>
                  <a:lnTo>
                    <a:pt x="0" y="3"/>
                  </a:lnTo>
                  <a:lnTo>
                    <a:pt x="3" y="57"/>
                  </a:lnTo>
                  <a:lnTo>
                    <a:pt x="6" y="57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1" name="Freeform 1744"/>
            <p:cNvSpPr>
              <a:spLocks/>
            </p:cNvSpPr>
            <p:nvPr/>
          </p:nvSpPr>
          <p:spPr bwMode="auto">
            <a:xfrm>
              <a:off x="5172" y="3572"/>
              <a:ext cx="6" cy="57"/>
            </a:xfrm>
            <a:custGeom>
              <a:avLst/>
              <a:gdLst>
                <a:gd name="T0" fmla="*/ 2 w 6"/>
                <a:gd name="T1" fmla="*/ 0 h 57"/>
                <a:gd name="T2" fmla="*/ 0 w 6"/>
                <a:gd name="T3" fmla="*/ 3 h 57"/>
                <a:gd name="T4" fmla="*/ 3 w 6"/>
                <a:gd name="T5" fmla="*/ 57 h 57"/>
                <a:gd name="T6" fmla="*/ 6 w 6"/>
                <a:gd name="T7" fmla="*/ 57 h 57"/>
                <a:gd name="T8" fmla="*/ 5 w 6"/>
                <a:gd name="T9" fmla="*/ 1 h 57"/>
                <a:gd name="T10" fmla="*/ 5 w 6"/>
                <a:gd name="T11" fmla="*/ 3 h 57"/>
                <a:gd name="T12" fmla="*/ 2 w 6"/>
                <a:gd name="T13" fmla="*/ 0 h 57"/>
                <a:gd name="T14" fmla="*/ 0 w 6"/>
                <a:gd name="T15" fmla="*/ 1 h 57"/>
                <a:gd name="T16" fmla="*/ 0 w 6"/>
                <a:gd name="T17" fmla="*/ 3 h 57"/>
                <a:gd name="T18" fmla="*/ 2 w 6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7"/>
                <a:gd name="T32" fmla="*/ 6 w 6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7">
                  <a:moveTo>
                    <a:pt x="2" y="0"/>
                  </a:moveTo>
                  <a:lnTo>
                    <a:pt x="0" y="3"/>
                  </a:lnTo>
                  <a:lnTo>
                    <a:pt x="3" y="57"/>
                  </a:lnTo>
                  <a:lnTo>
                    <a:pt x="6" y="57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2" name="Freeform 1745"/>
            <p:cNvSpPr>
              <a:spLocks/>
            </p:cNvSpPr>
            <p:nvPr/>
          </p:nvSpPr>
          <p:spPr bwMode="auto">
            <a:xfrm>
              <a:off x="5174" y="3549"/>
              <a:ext cx="27" cy="26"/>
            </a:xfrm>
            <a:custGeom>
              <a:avLst/>
              <a:gdLst>
                <a:gd name="T0" fmla="*/ 23 w 27"/>
                <a:gd name="T1" fmla="*/ 3 h 26"/>
                <a:gd name="T2" fmla="*/ 23 w 27"/>
                <a:gd name="T3" fmla="*/ 0 h 26"/>
                <a:gd name="T4" fmla="*/ 0 w 27"/>
                <a:gd name="T5" fmla="*/ 23 h 26"/>
                <a:gd name="T6" fmla="*/ 3 w 27"/>
                <a:gd name="T7" fmla="*/ 26 h 26"/>
                <a:gd name="T8" fmla="*/ 26 w 27"/>
                <a:gd name="T9" fmla="*/ 3 h 26"/>
                <a:gd name="T10" fmla="*/ 26 w 27"/>
                <a:gd name="T11" fmla="*/ 0 h 26"/>
                <a:gd name="T12" fmla="*/ 26 w 27"/>
                <a:gd name="T13" fmla="*/ 3 h 26"/>
                <a:gd name="T14" fmla="*/ 27 w 27"/>
                <a:gd name="T15" fmla="*/ 1 h 26"/>
                <a:gd name="T16" fmla="*/ 26 w 27"/>
                <a:gd name="T17" fmla="*/ 0 h 26"/>
                <a:gd name="T18" fmla="*/ 23 w 27"/>
                <a:gd name="T19" fmla="*/ 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6"/>
                <a:gd name="T32" fmla="*/ 27 w 27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6">
                  <a:moveTo>
                    <a:pt x="23" y="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3" name="Freeform 1746"/>
            <p:cNvSpPr>
              <a:spLocks/>
            </p:cNvSpPr>
            <p:nvPr/>
          </p:nvSpPr>
          <p:spPr bwMode="auto">
            <a:xfrm>
              <a:off x="5174" y="3549"/>
              <a:ext cx="27" cy="26"/>
            </a:xfrm>
            <a:custGeom>
              <a:avLst/>
              <a:gdLst>
                <a:gd name="T0" fmla="*/ 23 w 27"/>
                <a:gd name="T1" fmla="*/ 3 h 26"/>
                <a:gd name="T2" fmla="*/ 23 w 27"/>
                <a:gd name="T3" fmla="*/ 0 h 26"/>
                <a:gd name="T4" fmla="*/ 0 w 27"/>
                <a:gd name="T5" fmla="*/ 23 h 26"/>
                <a:gd name="T6" fmla="*/ 3 w 27"/>
                <a:gd name="T7" fmla="*/ 26 h 26"/>
                <a:gd name="T8" fmla="*/ 26 w 27"/>
                <a:gd name="T9" fmla="*/ 3 h 26"/>
                <a:gd name="T10" fmla="*/ 26 w 27"/>
                <a:gd name="T11" fmla="*/ 0 h 26"/>
                <a:gd name="T12" fmla="*/ 26 w 27"/>
                <a:gd name="T13" fmla="*/ 3 h 26"/>
                <a:gd name="T14" fmla="*/ 27 w 27"/>
                <a:gd name="T15" fmla="*/ 1 h 26"/>
                <a:gd name="T16" fmla="*/ 26 w 27"/>
                <a:gd name="T17" fmla="*/ 0 h 26"/>
                <a:gd name="T18" fmla="*/ 23 w 27"/>
                <a:gd name="T19" fmla="*/ 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6"/>
                <a:gd name="T32" fmla="*/ 27 w 27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6">
                  <a:moveTo>
                    <a:pt x="23" y="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3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4" name="Freeform 1747"/>
            <p:cNvSpPr>
              <a:spLocks/>
            </p:cNvSpPr>
            <p:nvPr/>
          </p:nvSpPr>
          <p:spPr bwMode="auto">
            <a:xfrm>
              <a:off x="5155" y="3490"/>
              <a:ext cx="45" cy="62"/>
            </a:xfrm>
            <a:custGeom>
              <a:avLst/>
              <a:gdLst>
                <a:gd name="T0" fmla="*/ 0 w 45"/>
                <a:gd name="T1" fmla="*/ 0 h 62"/>
                <a:gd name="T2" fmla="*/ 0 w 45"/>
                <a:gd name="T3" fmla="*/ 3 h 62"/>
                <a:gd name="T4" fmla="*/ 42 w 45"/>
                <a:gd name="T5" fmla="*/ 62 h 62"/>
                <a:gd name="T6" fmla="*/ 45 w 45"/>
                <a:gd name="T7" fmla="*/ 59 h 62"/>
                <a:gd name="T8" fmla="*/ 3 w 45"/>
                <a:gd name="T9" fmla="*/ 0 h 62"/>
                <a:gd name="T10" fmla="*/ 3 w 45"/>
                <a:gd name="T11" fmla="*/ 3 h 62"/>
                <a:gd name="T12" fmla="*/ 0 w 45"/>
                <a:gd name="T13" fmla="*/ 0 h 62"/>
                <a:gd name="T14" fmla="*/ 0 w 45"/>
                <a:gd name="T15" fmla="*/ 2 h 62"/>
                <a:gd name="T16" fmla="*/ 0 w 45"/>
                <a:gd name="T17" fmla="*/ 3 h 62"/>
                <a:gd name="T18" fmla="*/ 0 w 45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62"/>
                <a:gd name="T32" fmla="*/ 45 w 45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62">
                  <a:moveTo>
                    <a:pt x="0" y="0"/>
                  </a:moveTo>
                  <a:lnTo>
                    <a:pt x="0" y="3"/>
                  </a:lnTo>
                  <a:lnTo>
                    <a:pt x="42" y="62"/>
                  </a:lnTo>
                  <a:lnTo>
                    <a:pt x="45" y="59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5" name="Freeform 1748"/>
            <p:cNvSpPr>
              <a:spLocks/>
            </p:cNvSpPr>
            <p:nvPr/>
          </p:nvSpPr>
          <p:spPr bwMode="auto">
            <a:xfrm>
              <a:off x="5155" y="3490"/>
              <a:ext cx="45" cy="62"/>
            </a:xfrm>
            <a:custGeom>
              <a:avLst/>
              <a:gdLst>
                <a:gd name="T0" fmla="*/ 0 w 45"/>
                <a:gd name="T1" fmla="*/ 0 h 62"/>
                <a:gd name="T2" fmla="*/ 0 w 45"/>
                <a:gd name="T3" fmla="*/ 3 h 62"/>
                <a:gd name="T4" fmla="*/ 42 w 45"/>
                <a:gd name="T5" fmla="*/ 62 h 62"/>
                <a:gd name="T6" fmla="*/ 45 w 45"/>
                <a:gd name="T7" fmla="*/ 59 h 62"/>
                <a:gd name="T8" fmla="*/ 3 w 45"/>
                <a:gd name="T9" fmla="*/ 0 h 62"/>
                <a:gd name="T10" fmla="*/ 3 w 45"/>
                <a:gd name="T11" fmla="*/ 3 h 62"/>
                <a:gd name="T12" fmla="*/ 0 w 45"/>
                <a:gd name="T13" fmla="*/ 0 h 62"/>
                <a:gd name="T14" fmla="*/ 0 w 45"/>
                <a:gd name="T15" fmla="*/ 2 h 62"/>
                <a:gd name="T16" fmla="*/ 0 w 45"/>
                <a:gd name="T17" fmla="*/ 3 h 62"/>
                <a:gd name="T18" fmla="*/ 0 w 45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62"/>
                <a:gd name="T32" fmla="*/ 45 w 45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62">
                  <a:moveTo>
                    <a:pt x="0" y="0"/>
                  </a:moveTo>
                  <a:lnTo>
                    <a:pt x="0" y="3"/>
                  </a:lnTo>
                  <a:lnTo>
                    <a:pt x="42" y="62"/>
                  </a:lnTo>
                  <a:lnTo>
                    <a:pt x="45" y="59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6" name="Freeform 1749"/>
            <p:cNvSpPr>
              <a:spLocks/>
            </p:cNvSpPr>
            <p:nvPr/>
          </p:nvSpPr>
          <p:spPr bwMode="auto">
            <a:xfrm>
              <a:off x="5155" y="3453"/>
              <a:ext cx="26" cy="40"/>
            </a:xfrm>
            <a:custGeom>
              <a:avLst/>
              <a:gdLst>
                <a:gd name="T0" fmla="*/ 22 w 26"/>
                <a:gd name="T1" fmla="*/ 3 h 40"/>
                <a:gd name="T2" fmla="*/ 22 w 26"/>
                <a:gd name="T3" fmla="*/ 0 h 40"/>
                <a:gd name="T4" fmla="*/ 0 w 26"/>
                <a:gd name="T5" fmla="*/ 37 h 40"/>
                <a:gd name="T6" fmla="*/ 3 w 26"/>
                <a:gd name="T7" fmla="*/ 40 h 40"/>
                <a:gd name="T8" fmla="*/ 25 w 26"/>
                <a:gd name="T9" fmla="*/ 3 h 40"/>
                <a:gd name="T10" fmla="*/ 25 w 26"/>
                <a:gd name="T11" fmla="*/ 0 h 40"/>
                <a:gd name="T12" fmla="*/ 25 w 26"/>
                <a:gd name="T13" fmla="*/ 3 h 40"/>
                <a:gd name="T14" fmla="*/ 26 w 26"/>
                <a:gd name="T15" fmla="*/ 2 h 40"/>
                <a:gd name="T16" fmla="*/ 25 w 26"/>
                <a:gd name="T17" fmla="*/ 0 h 40"/>
                <a:gd name="T18" fmla="*/ 22 w 26"/>
                <a:gd name="T19" fmla="*/ 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0"/>
                <a:gd name="T32" fmla="*/ 26 w 2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0">
                  <a:moveTo>
                    <a:pt x="22" y="3"/>
                  </a:moveTo>
                  <a:lnTo>
                    <a:pt x="22" y="0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7" name="Freeform 1750"/>
            <p:cNvSpPr>
              <a:spLocks/>
            </p:cNvSpPr>
            <p:nvPr/>
          </p:nvSpPr>
          <p:spPr bwMode="auto">
            <a:xfrm>
              <a:off x="5155" y="3453"/>
              <a:ext cx="26" cy="40"/>
            </a:xfrm>
            <a:custGeom>
              <a:avLst/>
              <a:gdLst>
                <a:gd name="T0" fmla="*/ 22 w 26"/>
                <a:gd name="T1" fmla="*/ 3 h 40"/>
                <a:gd name="T2" fmla="*/ 22 w 26"/>
                <a:gd name="T3" fmla="*/ 0 h 40"/>
                <a:gd name="T4" fmla="*/ 0 w 26"/>
                <a:gd name="T5" fmla="*/ 37 h 40"/>
                <a:gd name="T6" fmla="*/ 3 w 26"/>
                <a:gd name="T7" fmla="*/ 40 h 40"/>
                <a:gd name="T8" fmla="*/ 25 w 26"/>
                <a:gd name="T9" fmla="*/ 3 h 40"/>
                <a:gd name="T10" fmla="*/ 25 w 26"/>
                <a:gd name="T11" fmla="*/ 0 h 40"/>
                <a:gd name="T12" fmla="*/ 25 w 26"/>
                <a:gd name="T13" fmla="*/ 3 h 40"/>
                <a:gd name="T14" fmla="*/ 26 w 26"/>
                <a:gd name="T15" fmla="*/ 2 h 40"/>
                <a:gd name="T16" fmla="*/ 25 w 26"/>
                <a:gd name="T17" fmla="*/ 0 h 40"/>
                <a:gd name="T18" fmla="*/ 22 w 26"/>
                <a:gd name="T19" fmla="*/ 3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0"/>
                <a:gd name="T32" fmla="*/ 26 w 2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0">
                  <a:moveTo>
                    <a:pt x="22" y="3"/>
                  </a:moveTo>
                  <a:lnTo>
                    <a:pt x="22" y="0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2" y="3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8" name="Freeform 1751"/>
            <p:cNvSpPr>
              <a:spLocks/>
            </p:cNvSpPr>
            <p:nvPr/>
          </p:nvSpPr>
          <p:spPr bwMode="auto">
            <a:xfrm>
              <a:off x="5155" y="3412"/>
              <a:ext cx="25" cy="44"/>
            </a:xfrm>
            <a:custGeom>
              <a:avLst/>
              <a:gdLst>
                <a:gd name="T0" fmla="*/ 3 w 25"/>
                <a:gd name="T1" fmla="*/ 6 h 44"/>
                <a:gd name="T2" fmla="*/ 0 w 25"/>
                <a:gd name="T3" fmla="*/ 4 h 44"/>
                <a:gd name="T4" fmla="*/ 22 w 25"/>
                <a:gd name="T5" fmla="*/ 44 h 44"/>
                <a:gd name="T6" fmla="*/ 25 w 25"/>
                <a:gd name="T7" fmla="*/ 41 h 44"/>
                <a:gd name="T8" fmla="*/ 3 w 25"/>
                <a:gd name="T9" fmla="*/ 3 h 44"/>
                <a:gd name="T10" fmla="*/ 0 w 25"/>
                <a:gd name="T11" fmla="*/ 3 h 44"/>
                <a:gd name="T12" fmla="*/ 3 w 25"/>
                <a:gd name="T13" fmla="*/ 3 h 44"/>
                <a:gd name="T14" fmla="*/ 3 w 25"/>
                <a:gd name="T15" fmla="*/ 0 h 44"/>
                <a:gd name="T16" fmla="*/ 0 w 25"/>
                <a:gd name="T17" fmla="*/ 3 h 44"/>
                <a:gd name="T18" fmla="*/ 3 w 25"/>
                <a:gd name="T19" fmla="*/ 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44"/>
                <a:gd name="T32" fmla="*/ 25 w 25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44">
                  <a:moveTo>
                    <a:pt x="3" y="6"/>
                  </a:moveTo>
                  <a:lnTo>
                    <a:pt x="0" y="4"/>
                  </a:lnTo>
                  <a:lnTo>
                    <a:pt x="22" y="44"/>
                  </a:lnTo>
                  <a:lnTo>
                    <a:pt x="25" y="41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69" name="Freeform 1752"/>
            <p:cNvSpPr>
              <a:spLocks/>
            </p:cNvSpPr>
            <p:nvPr/>
          </p:nvSpPr>
          <p:spPr bwMode="auto">
            <a:xfrm>
              <a:off x="5155" y="3412"/>
              <a:ext cx="25" cy="44"/>
            </a:xfrm>
            <a:custGeom>
              <a:avLst/>
              <a:gdLst>
                <a:gd name="T0" fmla="*/ 3 w 25"/>
                <a:gd name="T1" fmla="*/ 6 h 44"/>
                <a:gd name="T2" fmla="*/ 0 w 25"/>
                <a:gd name="T3" fmla="*/ 4 h 44"/>
                <a:gd name="T4" fmla="*/ 22 w 25"/>
                <a:gd name="T5" fmla="*/ 44 h 44"/>
                <a:gd name="T6" fmla="*/ 25 w 25"/>
                <a:gd name="T7" fmla="*/ 41 h 44"/>
                <a:gd name="T8" fmla="*/ 3 w 25"/>
                <a:gd name="T9" fmla="*/ 3 h 44"/>
                <a:gd name="T10" fmla="*/ 0 w 25"/>
                <a:gd name="T11" fmla="*/ 3 h 44"/>
                <a:gd name="T12" fmla="*/ 3 w 25"/>
                <a:gd name="T13" fmla="*/ 3 h 44"/>
                <a:gd name="T14" fmla="*/ 3 w 25"/>
                <a:gd name="T15" fmla="*/ 0 h 44"/>
                <a:gd name="T16" fmla="*/ 0 w 25"/>
                <a:gd name="T17" fmla="*/ 3 h 44"/>
                <a:gd name="T18" fmla="*/ 3 w 25"/>
                <a:gd name="T19" fmla="*/ 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44"/>
                <a:gd name="T32" fmla="*/ 25 w 25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44">
                  <a:moveTo>
                    <a:pt x="3" y="6"/>
                  </a:moveTo>
                  <a:lnTo>
                    <a:pt x="0" y="4"/>
                  </a:lnTo>
                  <a:lnTo>
                    <a:pt x="22" y="44"/>
                  </a:lnTo>
                  <a:lnTo>
                    <a:pt x="25" y="41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0" name="Freeform 1753"/>
            <p:cNvSpPr>
              <a:spLocks/>
            </p:cNvSpPr>
            <p:nvPr/>
          </p:nvSpPr>
          <p:spPr bwMode="auto">
            <a:xfrm>
              <a:off x="5132" y="3415"/>
              <a:ext cx="26" cy="28"/>
            </a:xfrm>
            <a:custGeom>
              <a:avLst/>
              <a:gdLst>
                <a:gd name="T0" fmla="*/ 0 w 26"/>
                <a:gd name="T1" fmla="*/ 26 h 28"/>
                <a:gd name="T2" fmla="*/ 3 w 26"/>
                <a:gd name="T3" fmla="*/ 26 h 28"/>
                <a:gd name="T4" fmla="*/ 26 w 26"/>
                <a:gd name="T5" fmla="*/ 3 h 28"/>
                <a:gd name="T6" fmla="*/ 23 w 26"/>
                <a:gd name="T7" fmla="*/ 0 h 28"/>
                <a:gd name="T8" fmla="*/ 0 w 26"/>
                <a:gd name="T9" fmla="*/ 23 h 28"/>
                <a:gd name="T10" fmla="*/ 2 w 26"/>
                <a:gd name="T11" fmla="*/ 23 h 28"/>
                <a:gd name="T12" fmla="*/ 0 w 26"/>
                <a:gd name="T13" fmla="*/ 26 h 28"/>
                <a:gd name="T14" fmla="*/ 2 w 26"/>
                <a:gd name="T15" fmla="*/ 28 h 28"/>
                <a:gd name="T16" fmla="*/ 3 w 26"/>
                <a:gd name="T17" fmla="*/ 26 h 28"/>
                <a:gd name="T18" fmla="*/ 0 w 26"/>
                <a:gd name="T19" fmla="*/ 26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8"/>
                <a:gd name="T32" fmla="*/ 26 w 2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8">
                  <a:moveTo>
                    <a:pt x="0" y="26"/>
                  </a:moveTo>
                  <a:lnTo>
                    <a:pt x="3" y="26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1" name="Freeform 1754"/>
            <p:cNvSpPr>
              <a:spLocks/>
            </p:cNvSpPr>
            <p:nvPr/>
          </p:nvSpPr>
          <p:spPr bwMode="auto">
            <a:xfrm>
              <a:off x="5132" y="3415"/>
              <a:ext cx="26" cy="28"/>
            </a:xfrm>
            <a:custGeom>
              <a:avLst/>
              <a:gdLst>
                <a:gd name="T0" fmla="*/ 0 w 26"/>
                <a:gd name="T1" fmla="*/ 26 h 28"/>
                <a:gd name="T2" fmla="*/ 3 w 26"/>
                <a:gd name="T3" fmla="*/ 26 h 28"/>
                <a:gd name="T4" fmla="*/ 26 w 26"/>
                <a:gd name="T5" fmla="*/ 3 h 28"/>
                <a:gd name="T6" fmla="*/ 23 w 26"/>
                <a:gd name="T7" fmla="*/ 0 h 28"/>
                <a:gd name="T8" fmla="*/ 0 w 26"/>
                <a:gd name="T9" fmla="*/ 23 h 28"/>
                <a:gd name="T10" fmla="*/ 2 w 26"/>
                <a:gd name="T11" fmla="*/ 23 h 28"/>
                <a:gd name="T12" fmla="*/ 0 w 26"/>
                <a:gd name="T13" fmla="*/ 26 h 28"/>
                <a:gd name="T14" fmla="*/ 2 w 26"/>
                <a:gd name="T15" fmla="*/ 28 h 28"/>
                <a:gd name="T16" fmla="*/ 3 w 26"/>
                <a:gd name="T17" fmla="*/ 26 h 28"/>
                <a:gd name="T18" fmla="*/ 0 w 26"/>
                <a:gd name="T19" fmla="*/ 26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8"/>
                <a:gd name="T32" fmla="*/ 26 w 2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8">
                  <a:moveTo>
                    <a:pt x="0" y="26"/>
                  </a:moveTo>
                  <a:lnTo>
                    <a:pt x="3" y="26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2" name="Freeform 1755"/>
            <p:cNvSpPr>
              <a:spLocks/>
            </p:cNvSpPr>
            <p:nvPr/>
          </p:nvSpPr>
          <p:spPr bwMode="auto">
            <a:xfrm>
              <a:off x="5070" y="3410"/>
              <a:ext cx="64" cy="31"/>
            </a:xfrm>
            <a:custGeom>
              <a:avLst/>
              <a:gdLst>
                <a:gd name="T0" fmla="*/ 2 w 64"/>
                <a:gd name="T1" fmla="*/ 2 h 31"/>
                <a:gd name="T2" fmla="*/ 2 w 64"/>
                <a:gd name="T3" fmla="*/ 3 h 31"/>
                <a:gd name="T4" fmla="*/ 62 w 64"/>
                <a:gd name="T5" fmla="*/ 31 h 31"/>
                <a:gd name="T6" fmla="*/ 64 w 64"/>
                <a:gd name="T7" fmla="*/ 28 h 31"/>
                <a:gd name="T8" fmla="*/ 5 w 64"/>
                <a:gd name="T9" fmla="*/ 0 h 31"/>
                <a:gd name="T10" fmla="*/ 5 w 64"/>
                <a:gd name="T11" fmla="*/ 3 h 31"/>
                <a:gd name="T12" fmla="*/ 2 w 64"/>
                <a:gd name="T13" fmla="*/ 2 h 31"/>
                <a:gd name="T14" fmla="*/ 0 w 64"/>
                <a:gd name="T15" fmla="*/ 3 h 31"/>
                <a:gd name="T16" fmla="*/ 2 w 64"/>
                <a:gd name="T17" fmla="*/ 3 h 31"/>
                <a:gd name="T18" fmla="*/ 2 w 64"/>
                <a:gd name="T19" fmla="*/ 2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31"/>
                <a:gd name="T32" fmla="*/ 64 w 64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31">
                  <a:moveTo>
                    <a:pt x="2" y="2"/>
                  </a:moveTo>
                  <a:lnTo>
                    <a:pt x="2" y="3"/>
                  </a:lnTo>
                  <a:lnTo>
                    <a:pt x="62" y="31"/>
                  </a:lnTo>
                  <a:lnTo>
                    <a:pt x="64" y="28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3" name="Freeform 1756"/>
            <p:cNvSpPr>
              <a:spLocks/>
            </p:cNvSpPr>
            <p:nvPr/>
          </p:nvSpPr>
          <p:spPr bwMode="auto">
            <a:xfrm>
              <a:off x="5070" y="3410"/>
              <a:ext cx="64" cy="31"/>
            </a:xfrm>
            <a:custGeom>
              <a:avLst/>
              <a:gdLst>
                <a:gd name="T0" fmla="*/ 2 w 64"/>
                <a:gd name="T1" fmla="*/ 2 h 31"/>
                <a:gd name="T2" fmla="*/ 2 w 64"/>
                <a:gd name="T3" fmla="*/ 3 h 31"/>
                <a:gd name="T4" fmla="*/ 62 w 64"/>
                <a:gd name="T5" fmla="*/ 31 h 31"/>
                <a:gd name="T6" fmla="*/ 64 w 64"/>
                <a:gd name="T7" fmla="*/ 28 h 31"/>
                <a:gd name="T8" fmla="*/ 5 w 64"/>
                <a:gd name="T9" fmla="*/ 0 h 31"/>
                <a:gd name="T10" fmla="*/ 5 w 64"/>
                <a:gd name="T11" fmla="*/ 3 h 31"/>
                <a:gd name="T12" fmla="*/ 2 w 64"/>
                <a:gd name="T13" fmla="*/ 2 h 31"/>
                <a:gd name="T14" fmla="*/ 0 w 64"/>
                <a:gd name="T15" fmla="*/ 3 h 31"/>
                <a:gd name="T16" fmla="*/ 2 w 64"/>
                <a:gd name="T17" fmla="*/ 3 h 31"/>
                <a:gd name="T18" fmla="*/ 2 w 64"/>
                <a:gd name="T19" fmla="*/ 2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31"/>
                <a:gd name="T32" fmla="*/ 64 w 64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31">
                  <a:moveTo>
                    <a:pt x="2" y="2"/>
                  </a:moveTo>
                  <a:lnTo>
                    <a:pt x="2" y="3"/>
                  </a:lnTo>
                  <a:lnTo>
                    <a:pt x="62" y="31"/>
                  </a:lnTo>
                  <a:lnTo>
                    <a:pt x="64" y="28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4" name="Freeform 1757"/>
            <p:cNvSpPr>
              <a:spLocks/>
            </p:cNvSpPr>
            <p:nvPr/>
          </p:nvSpPr>
          <p:spPr bwMode="auto">
            <a:xfrm>
              <a:off x="5037" y="3364"/>
              <a:ext cx="43" cy="49"/>
            </a:xfrm>
            <a:custGeom>
              <a:avLst/>
              <a:gdLst>
                <a:gd name="T0" fmla="*/ 1 w 43"/>
                <a:gd name="T1" fmla="*/ 3 h 49"/>
                <a:gd name="T2" fmla="*/ 6 w 43"/>
                <a:gd name="T3" fmla="*/ 6 h 49"/>
                <a:gd name="T4" fmla="*/ 10 w 43"/>
                <a:gd name="T5" fmla="*/ 8 h 49"/>
                <a:gd name="T6" fmla="*/ 13 w 43"/>
                <a:gd name="T7" fmla="*/ 9 h 49"/>
                <a:gd name="T8" fmla="*/ 18 w 43"/>
                <a:gd name="T9" fmla="*/ 13 h 49"/>
                <a:gd name="T10" fmla="*/ 21 w 43"/>
                <a:gd name="T11" fmla="*/ 14 h 49"/>
                <a:gd name="T12" fmla="*/ 26 w 43"/>
                <a:gd name="T13" fmla="*/ 16 h 49"/>
                <a:gd name="T14" fmla="*/ 29 w 43"/>
                <a:gd name="T15" fmla="*/ 17 h 49"/>
                <a:gd name="T16" fmla="*/ 32 w 43"/>
                <a:gd name="T17" fmla="*/ 20 h 49"/>
                <a:gd name="T18" fmla="*/ 33 w 43"/>
                <a:gd name="T19" fmla="*/ 22 h 49"/>
                <a:gd name="T20" fmla="*/ 35 w 43"/>
                <a:gd name="T21" fmla="*/ 25 h 49"/>
                <a:gd name="T22" fmla="*/ 37 w 43"/>
                <a:gd name="T23" fmla="*/ 26 h 49"/>
                <a:gd name="T24" fmla="*/ 38 w 43"/>
                <a:gd name="T25" fmla="*/ 29 h 49"/>
                <a:gd name="T26" fmla="*/ 38 w 43"/>
                <a:gd name="T27" fmla="*/ 32 h 49"/>
                <a:gd name="T28" fmla="*/ 38 w 43"/>
                <a:gd name="T29" fmla="*/ 37 h 49"/>
                <a:gd name="T30" fmla="*/ 37 w 43"/>
                <a:gd name="T31" fmla="*/ 42 h 49"/>
                <a:gd name="T32" fmla="*/ 35 w 43"/>
                <a:gd name="T33" fmla="*/ 48 h 49"/>
                <a:gd name="T34" fmla="*/ 40 w 43"/>
                <a:gd name="T35" fmla="*/ 46 h 49"/>
                <a:gd name="T36" fmla="*/ 41 w 43"/>
                <a:gd name="T37" fmla="*/ 40 h 49"/>
                <a:gd name="T38" fmla="*/ 43 w 43"/>
                <a:gd name="T39" fmla="*/ 36 h 49"/>
                <a:gd name="T40" fmla="*/ 43 w 43"/>
                <a:gd name="T41" fmla="*/ 31 h 49"/>
                <a:gd name="T42" fmla="*/ 41 w 43"/>
                <a:gd name="T43" fmla="*/ 26 h 49"/>
                <a:gd name="T44" fmla="*/ 41 w 43"/>
                <a:gd name="T45" fmla="*/ 23 h 49"/>
                <a:gd name="T46" fmla="*/ 38 w 43"/>
                <a:gd name="T47" fmla="*/ 20 h 49"/>
                <a:gd name="T48" fmla="*/ 35 w 43"/>
                <a:gd name="T49" fmla="*/ 17 h 49"/>
                <a:gd name="T50" fmla="*/ 30 w 43"/>
                <a:gd name="T51" fmla="*/ 14 h 49"/>
                <a:gd name="T52" fmla="*/ 27 w 43"/>
                <a:gd name="T53" fmla="*/ 13 h 49"/>
                <a:gd name="T54" fmla="*/ 24 w 43"/>
                <a:gd name="T55" fmla="*/ 9 h 49"/>
                <a:gd name="T56" fmla="*/ 20 w 43"/>
                <a:gd name="T57" fmla="*/ 8 h 49"/>
                <a:gd name="T58" fmla="*/ 15 w 43"/>
                <a:gd name="T59" fmla="*/ 6 h 49"/>
                <a:gd name="T60" fmla="*/ 12 w 43"/>
                <a:gd name="T61" fmla="*/ 3 h 49"/>
                <a:gd name="T62" fmla="*/ 7 w 43"/>
                <a:gd name="T63" fmla="*/ 2 h 49"/>
                <a:gd name="T64" fmla="*/ 3 w 43"/>
                <a:gd name="T65" fmla="*/ 0 h 49"/>
                <a:gd name="T66" fmla="*/ 0 w 43"/>
                <a:gd name="T67" fmla="*/ 3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49"/>
                <a:gd name="T104" fmla="*/ 43 w 4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49">
                  <a:moveTo>
                    <a:pt x="0" y="3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6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7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8" y="49"/>
                  </a:lnTo>
                  <a:lnTo>
                    <a:pt x="40" y="46"/>
                  </a:lnTo>
                  <a:lnTo>
                    <a:pt x="41" y="43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3" y="36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6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5" name="Freeform 1758"/>
            <p:cNvSpPr>
              <a:spLocks/>
            </p:cNvSpPr>
            <p:nvPr/>
          </p:nvSpPr>
          <p:spPr bwMode="auto">
            <a:xfrm>
              <a:off x="5037" y="3364"/>
              <a:ext cx="43" cy="49"/>
            </a:xfrm>
            <a:custGeom>
              <a:avLst/>
              <a:gdLst>
                <a:gd name="T0" fmla="*/ 1 w 43"/>
                <a:gd name="T1" fmla="*/ 3 h 49"/>
                <a:gd name="T2" fmla="*/ 6 w 43"/>
                <a:gd name="T3" fmla="*/ 6 h 49"/>
                <a:gd name="T4" fmla="*/ 10 w 43"/>
                <a:gd name="T5" fmla="*/ 8 h 49"/>
                <a:gd name="T6" fmla="*/ 13 w 43"/>
                <a:gd name="T7" fmla="*/ 9 h 49"/>
                <a:gd name="T8" fmla="*/ 18 w 43"/>
                <a:gd name="T9" fmla="*/ 13 h 49"/>
                <a:gd name="T10" fmla="*/ 21 w 43"/>
                <a:gd name="T11" fmla="*/ 14 h 49"/>
                <a:gd name="T12" fmla="*/ 26 w 43"/>
                <a:gd name="T13" fmla="*/ 16 h 49"/>
                <a:gd name="T14" fmla="*/ 29 w 43"/>
                <a:gd name="T15" fmla="*/ 17 h 49"/>
                <a:gd name="T16" fmla="*/ 32 w 43"/>
                <a:gd name="T17" fmla="*/ 20 h 49"/>
                <a:gd name="T18" fmla="*/ 33 w 43"/>
                <a:gd name="T19" fmla="*/ 22 h 49"/>
                <a:gd name="T20" fmla="*/ 35 w 43"/>
                <a:gd name="T21" fmla="*/ 25 h 49"/>
                <a:gd name="T22" fmla="*/ 37 w 43"/>
                <a:gd name="T23" fmla="*/ 26 h 49"/>
                <a:gd name="T24" fmla="*/ 38 w 43"/>
                <a:gd name="T25" fmla="*/ 29 h 49"/>
                <a:gd name="T26" fmla="*/ 38 w 43"/>
                <a:gd name="T27" fmla="*/ 32 h 49"/>
                <a:gd name="T28" fmla="*/ 38 w 43"/>
                <a:gd name="T29" fmla="*/ 37 h 49"/>
                <a:gd name="T30" fmla="*/ 37 w 43"/>
                <a:gd name="T31" fmla="*/ 42 h 49"/>
                <a:gd name="T32" fmla="*/ 35 w 43"/>
                <a:gd name="T33" fmla="*/ 48 h 49"/>
                <a:gd name="T34" fmla="*/ 40 w 43"/>
                <a:gd name="T35" fmla="*/ 46 h 49"/>
                <a:gd name="T36" fmla="*/ 41 w 43"/>
                <a:gd name="T37" fmla="*/ 40 h 49"/>
                <a:gd name="T38" fmla="*/ 43 w 43"/>
                <a:gd name="T39" fmla="*/ 36 h 49"/>
                <a:gd name="T40" fmla="*/ 43 w 43"/>
                <a:gd name="T41" fmla="*/ 31 h 49"/>
                <a:gd name="T42" fmla="*/ 41 w 43"/>
                <a:gd name="T43" fmla="*/ 26 h 49"/>
                <a:gd name="T44" fmla="*/ 41 w 43"/>
                <a:gd name="T45" fmla="*/ 23 h 49"/>
                <a:gd name="T46" fmla="*/ 38 w 43"/>
                <a:gd name="T47" fmla="*/ 20 h 49"/>
                <a:gd name="T48" fmla="*/ 35 w 43"/>
                <a:gd name="T49" fmla="*/ 17 h 49"/>
                <a:gd name="T50" fmla="*/ 30 w 43"/>
                <a:gd name="T51" fmla="*/ 14 h 49"/>
                <a:gd name="T52" fmla="*/ 27 w 43"/>
                <a:gd name="T53" fmla="*/ 13 h 49"/>
                <a:gd name="T54" fmla="*/ 24 w 43"/>
                <a:gd name="T55" fmla="*/ 9 h 49"/>
                <a:gd name="T56" fmla="*/ 20 w 43"/>
                <a:gd name="T57" fmla="*/ 8 h 49"/>
                <a:gd name="T58" fmla="*/ 15 w 43"/>
                <a:gd name="T59" fmla="*/ 6 h 49"/>
                <a:gd name="T60" fmla="*/ 12 w 43"/>
                <a:gd name="T61" fmla="*/ 3 h 49"/>
                <a:gd name="T62" fmla="*/ 7 w 43"/>
                <a:gd name="T63" fmla="*/ 2 h 49"/>
                <a:gd name="T64" fmla="*/ 3 w 43"/>
                <a:gd name="T65" fmla="*/ 0 h 49"/>
                <a:gd name="T66" fmla="*/ 0 w 43"/>
                <a:gd name="T67" fmla="*/ 3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49"/>
                <a:gd name="T104" fmla="*/ 43 w 4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49">
                  <a:moveTo>
                    <a:pt x="0" y="3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6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7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8" y="49"/>
                  </a:lnTo>
                  <a:lnTo>
                    <a:pt x="40" y="46"/>
                  </a:lnTo>
                  <a:lnTo>
                    <a:pt x="41" y="43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3" y="36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6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6" name="Freeform 1759"/>
            <p:cNvSpPr>
              <a:spLocks/>
            </p:cNvSpPr>
            <p:nvPr/>
          </p:nvSpPr>
          <p:spPr bwMode="auto">
            <a:xfrm>
              <a:off x="5017" y="3315"/>
              <a:ext cx="24" cy="52"/>
            </a:xfrm>
            <a:custGeom>
              <a:avLst/>
              <a:gdLst>
                <a:gd name="T0" fmla="*/ 3 w 24"/>
                <a:gd name="T1" fmla="*/ 5 h 52"/>
                <a:gd name="T2" fmla="*/ 0 w 24"/>
                <a:gd name="T3" fmla="*/ 3 h 52"/>
                <a:gd name="T4" fmla="*/ 20 w 24"/>
                <a:gd name="T5" fmla="*/ 52 h 52"/>
                <a:gd name="T6" fmla="*/ 24 w 24"/>
                <a:gd name="T7" fmla="*/ 49 h 52"/>
                <a:gd name="T8" fmla="*/ 4 w 24"/>
                <a:gd name="T9" fmla="*/ 2 h 52"/>
                <a:gd name="T10" fmla="*/ 1 w 24"/>
                <a:gd name="T11" fmla="*/ 0 h 52"/>
                <a:gd name="T12" fmla="*/ 4 w 24"/>
                <a:gd name="T13" fmla="*/ 2 h 52"/>
                <a:gd name="T14" fmla="*/ 3 w 24"/>
                <a:gd name="T15" fmla="*/ 0 h 52"/>
                <a:gd name="T16" fmla="*/ 1 w 24"/>
                <a:gd name="T17" fmla="*/ 0 h 52"/>
                <a:gd name="T18" fmla="*/ 3 w 24"/>
                <a:gd name="T19" fmla="*/ 5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2"/>
                <a:gd name="T32" fmla="*/ 24 w 24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2">
                  <a:moveTo>
                    <a:pt x="3" y="5"/>
                  </a:moveTo>
                  <a:lnTo>
                    <a:pt x="0" y="3"/>
                  </a:lnTo>
                  <a:lnTo>
                    <a:pt x="20" y="52"/>
                  </a:lnTo>
                  <a:lnTo>
                    <a:pt x="24" y="49"/>
                  </a:lnTo>
                  <a:lnTo>
                    <a:pt x="4" y="2"/>
                  </a:lnTo>
                  <a:lnTo>
                    <a:pt x="1" y="0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7" name="Freeform 1760"/>
            <p:cNvSpPr>
              <a:spLocks/>
            </p:cNvSpPr>
            <p:nvPr/>
          </p:nvSpPr>
          <p:spPr bwMode="auto">
            <a:xfrm>
              <a:off x="5017" y="3315"/>
              <a:ext cx="24" cy="52"/>
            </a:xfrm>
            <a:custGeom>
              <a:avLst/>
              <a:gdLst>
                <a:gd name="T0" fmla="*/ 3 w 24"/>
                <a:gd name="T1" fmla="*/ 5 h 52"/>
                <a:gd name="T2" fmla="*/ 0 w 24"/>
                <a:gd name="T3" fmla="*/ 3 h 52"/>
                <a:gd name="T4" fmla="*/ 20 w 24"/>
                <a:gd name="T5" fmla="*/ 52 h 52"/>
                <a:gd name="T6" fmla="*/ 24 w 24"/>
                <a:gd name="T7" fmla="*/ 49 h 52"/>
                <a:gd name="T8" fmla="*/ 4 w 24"/>
                <a:gd name="T9" fmla="*/ 2 h 52"/>
                <a:gd name="T10" fmla="*/ 1 w 24"/>
                <a:gd name="T11" fmla="*/ 0 h 52"/>
                <a:gd name="T12" fmla="*/ 4 w 24"/>
                <a:gd name="T13" fmla="*/ 2 h 52"/>
                <a:gd name="T14" fmla="*/ 3 w 24"/>
                <a:gd name="T15" fmla="*/ 0 h 52"/>
                <a:gd name="T16" fmla="*/ 1 w 24"/>
                <a:gd name="T17" fmla="*/ 0 h 52"/>
                <a:gd name="T18" fmla="*/ 3 w 24"/>
                <a:gd name="T19" fmla="*/ 5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2"/>
                <a:gd name="T32" fmla="*/ 24 w 24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2">
                  <a:moveTo>
                    <a:pt x="3" y="5"/>
                  </a:moveTo>
                  <a:lnTo>
                    <a:pt x="0" y="3"/>
                  </a:lnTo>
                  <a:lnTo>
                    <a:pt x="20" y="52"/>
                  </a:lnTo>
                  <a:lnTo>
                    <a:pt x="24" y="49"/>
                  </a:lnTo>
                  <a:lnTo>
                    <a:pt x="4" y="2"/>
                  </a:lnTo>
                  <a:lnTo>
                    <a:pt x="1" y="0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8" name="Freeform 1761"/>
            <p:cNvSpPr>
              <a:spLocks/>
            </p:cNvSpPr>
            <p:nvPr/>
          </p:nvSpPr>
          <p:spPr bwMode="auto">
            <a:xfrm>
              <a:off x="4915" y="3315"/>
              <a:ext cx="105" cy="12"/>
            </a:xfrm>
            <a:custGeom>
              <a:avLst/>
              <a:gdLst>
                <a:gd name="T0" fmla="*/ 3 w 105"/>
                <a:gd name="T1" fmla="*/ 12 h 12"/>
                <a:gd name="T2" fmla="*/ 2 w 105"/>
                <a:gd name="T3" fmla="*/ 12 h 12"/>
                <a:gd name="T4" fmla="*/ 105 w 105"/>
                <a:gd name="T5" fmla="*/ 5 h 12"/>
                <a:gd name="T6" fmla="*/ 103 w 105"/>
                <a:gd name="T7" fmla="*/ 0 h 12"/>
                <a:gd name="T8" fmla="*/ 2 w 105"/>
                <a:gd name="T9" fmla="*/ 9 h 12"/>
                <a:gd name="T10" fmla="*/ 0 w 105"/>
                <a:gd name="T11" fmla="*/ 9 h 12"/>
                <a:gd name="T12" fmla="*/ 3 w 105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2"/>
                <a:gd name="T23" fmla="*/ 105 w 10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2">
                  <a:moveTo>
                    <a:pt x="3" y="12"/>
                  </a:moveTo>
                  <a:lnTo>
                    <a:pt x="2" y="12"/>
                  </a:lnTo>
                  <a:lnTo>
                    <a:pt x="105" y="5"/>
                  </a:lnTo>
                  <a:lnTo>
                    <a:pt x="103" y="0"/>
                  </a:lnTo>
                  <a:lnTo>
                    <a:pt x="2" y="9"/>
                  </a:lnTo>
                  <a:lnTo>
                    <a:pt x="0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9" name="Freeform 1762"/>
            <p:cNvSpPr>
              <a:spLocks/>
            </p:cNvSpPr>
            <p:nvPr/>
          </p:nvSpPr>
          <p:spPr bwMode="auto">
            <a:xfrm>
              <a:off x="4915" y="3315"/>
              <a:ext cx="105" cy="12"/>
            </a:xfrm>
            <a:custGeom>
              <a:avLst/>
              <a:gdLst>
                <a:gd name="T0" fmla="*/ 3 w 105"/>
                <a:gd name="T1" fmla="*/ 12 h 12"/>
                <a:gd name="T2" fmla="*/ 2 w 105"/>
                <a:gd name="T3" fmla="*/ 12 h 12"/>
                <a:gd name="T4" fmla="*/ 105 w 105"/>
                <a:gd name="T5" fmla="*/ 5 h 12"/>
                <a:gd name="T6" fmla="*/ 103 w 105"/>
                <a:gd name="T7" fmla="*/ 0 h 12"/>
                <a:gd name="T8" fmla="*/ 2 w 105"/>
                <a:gd name="T9" fmla="*/ 9 h 12"/>
                <a:gd name="T10" fmla="*/ 0 w 105"/>
                <a:gd name="T11" fmla="*/ 9 h 12"/>
                <a:gd name="T12" fmla="*/ 3 w 105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2"/>
                <a:gd name="T23" fmla="*/ 105 w 10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2">
                  <a:moveTo>
                    <a:pt x="3" y="12"/>
                  </a:moveTo>
                  <a:lnTo>
                    <a:pt x="2" y="12"/>
                  </a:lnTo>
                  <a:lnTo>
                    <a:pt x="105" y="5"/>
                  </a:lnTo>
                  <a:lnTo>
                    <a:pt x="103" y="0"/>
                  </a:lnTo>
                  <a:lnTo>
                    <a:pt x="2" y="9"/>
                  </a:lnTo>
                  <a:lnTo>
                    <a:pt x="0" y="9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0" name="Freeform 1763"/>
            <p:cNvSpPr>
              <a:spLocks/>
            </p:cNvSpPr>
            <p:nvPr/>
          </p:nvSpPr>
          <p:spPr bwMode="auto">
            <a:xfrm>
              <a:off x="4827" y="3324"/>
              <a:ext cx="91" cy="40"/>
            </a:xfrm>
            <a:custGeom>
              <a:avLst/>
              <a:gdLst>
                <a:gd name="T0" fmla="*/ 0 w 91"/>
                <a:gd name="T1" fmla="*/ 39 h 40"/>
                <a:gd name="T2" fmla="*/ 3 w 91"/>
                <a:gd name="T3" fmla="*/ 40 h 40"/>
                <a:gd name="T4" fmla="*/ 91 w 91"/>
                <a:gd name="T5" fmla="*/ 3 h 40"/>
                <a:gd name="T6" fmla="*/ 88 w 91"/>
                <a:gd name="T7" fmla="*/ 0 h 40"/>
                <a:gd name="T8" fmla="*/ 0 w 91"/>
                <a:gd name="T9" fmla="*/ 36 h 40"/>
                <a:gd name="T10" fmla="*/ 3 w 91"/>
                <a:gd name="T11" fmla="*/ 36 h 40"/>
                <a:gd name="T12" fmla="*/ 0 w 91"/>
                <a:gd name="T13" fmla="*/ 39 h 40"/>
                <a:gd name="T14" fmla="*/ 2 w 91"/>
                <a:gd name="T15" fmla="*/ 40 h 40"/>
                <a:gd name="T16" fmla="*/ 3 w 91"/>
                <a:gd name="T17" fmla="*/ 40 h 40"/>
                <a:gd name="T18" fmla="*/ 0 w 91"/>
                <a:gd name="T19" fmla="*/ 39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0"/>
                <a:gd name="T32" fmla="*/ 91 w 9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0">
                  <a:moveTo>
                    <a:pt x="0" y="39"/>
                  </a:moveTo>
                  <a:lnTo>
                    <a:pt x="3" y="40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1" name="Freeform 1764"/>
            <p:cNvSpPr>
              <a:spLocks/>
            </p:cNvSpPr>
            <p:nvPr/>
          </p:nvSpPr>
          <p:spPr bwMode="auto">
            <a:xfrm>
              <a:off x="4827" y="3324"/>
              <a:ext cx="91" cy="40"/>
            </a:xfrm>
            <a:custGeom>
              <a:avLst/>
              <a:gdLst>
                <a:gd name="T0" fmla="*/ 0 w 91"/>
                <a:gd name="T1" fmla="*/ 39 h 40"/>
                <a:gd name="T2" fmla="*/ 3 w 91"/>
                <a:gd name="T3" fmla="*/ 40 h 40"/>
                <a:gd name="T4" fmla="*/ 91 w 91"/>
                <a:gd name="T5" fmla="*/ 3 h 40"/>
                <a:gd name="T6" fmla="*/ 88 w 91"/>
                <a:gd name="T7" fmla="*/ 0 h 40"/>
                <a:gd name="T8" fmla="*/ 0 w 91"/>
                <a:gd name="T9" fmla="*/ 36 h 40"/>
                <a:gd name="T10" fmla="*/ 3 w 91"/>
                <a:gd name="T11" fmla="*/ 36 h 40"/>
                <a:gd name="T12" fmla="*/ 0 w 91"/>
                <a:gd name="T13" fmla="*/ 39 h 40"/>
                <a:gd name="T14" fmla="*/ 2 w 91"/>
                <a:gd name="T15" fmla="*/ 40 h 40"/>
                <a:gd name="T16" fmla="*/ 3 w 91"/>
                <a:gd name="T17" fmla="*/ 40 h 40"/>
                <a:gd name="T18" fmla="*/ 0 w 91"/>
                <a:gd name="T19" fmla="*/ 39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0"/>
                <a:gd name="T32" fmla="*/ 91 w 9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0">
                  <a:moveTo>
                    <a:pt x="0" y="39"/>
                  </a:moveTo>
                  <a:lnTo>
                    <a:pt x="3" y="40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2" name="Freeform 1765"/>
            <p:cNvSpPr>
              <a:spLocks/>
            </p:cNvSpPr>
            <p:nvPr/>
          </p:nvSpPr>
          <p:spPr bwMode="auto">
            <a:xfrm>
              <a:off x="4754" y="3272"/>
              <a:ext cx="76" cy="91"/>
            </a:xfrm>
            <a:custGeom>
              <a:avLst/>
              <a:gdLst>
                <a:gd name="T0" fmla="*/ 3 w 76"/>
                <a:gd name="T1" fmla="*/ 5 h 91"/>
                <a:gd name="T2" fmla="*/ 0 w 76"/>
                <a:gd name="T3" fmla="*/ 3 h 91"/>
                <a:gd name="T4" fmla="*/ 73 w 76"/>
                <a:gd name="T5" fmla="*/ 91 h 91"/>
                <a:gd name="T6" fmla="*/ 76 w 76"/>
                <a:gd name="T7" fmla="*/ 88 h 91"/>
                <a:gd name="T8" fmla="*/ 3 w 76"/>
                <a:gd name="T9" fmla="*/ 1 h 91"/>
                <a:gd name="T10" fmla="*/ 0 w 76"/>
                <a:gd name="T11" fmla="*/ 1 h 91"/>
                <a:gd name="T12" fmla="*/ 3 w 76"/>
                <a:gd name="T13" fmla="*/ 1 h 91"/>
                <a:gd name="T14" fmla="*/ 1 w 76"/>
                <a:gd name="T15" fmla="*/ 0 h 91"/>
                <a:gd name="T16" fmla="*/ 0 w 76"/>
                <a:gd name="T17" fmla="*/ 1 h 91"/>
                <a:gd name="T18" fmla="*/ 3 w 76"/>
                <a:gd name="T19" fmla="*/ 5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91"/>
                <a:gd name="T32" fmla="*/ 76 w 76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91">
                  <a:moveTo>
                    <a:pt x="3" y="5"/>
                  </a:moveTo>
                  <a:lnTo>
                    <a:pt x="0" y="3"/>
                  </a:lnTo>
                  <a:lnTo>
                    <a:pt x="73" y="91"/>
                  </a:lnTo>
                  <a:lnTo>
                    <a:pt x="76" y="88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3" name="Freeform 1766"/>
            <p:cNvSpPr>
              <a:spLocks/>
            </p:cNvSpPr>
            <p:nvPr/>
          </p:nvSpPr>
          <p:spPr bwMode="auto">
            <a:xfrm>
              <a:off x="4754" y="3272"/>
              <a:ext cx="76" cy="91"/>
            </a:xfrm>
            <a:custGeom>
              <a:avLst/>
              <a:gdLst>
                <a:gd name="T0" fmla="*/ 3 w 76"/>
                <a:gd name="T1" fmla="*/ 5 h 91"/>
                <a:gd name="T2" fmla="*/ 0 w 76"/>
                <a:gd name="T3" fmla="*/ 3 h 91"/>
                <a:gd name="T4" fmla="*/ 73 w 76"/>
                <a:gd name="T5" fmla="*/ 91 h 91"/>
                <a:gd name="T6" fmla="*/ 76 w 76"/>
                <a:gd name="T7" fmla="*/ 88 h 91"/>
                <a:gd name="T8" fmla="*/ 3 w 76"/>
                <a:gd name="T9" fmla="*/ 1 h 91"/>
                <a:gd name="T10" fmla="*/ 0 w 76"/>
                <a:gd name="T11" fmla="*/ 1 h 91"/>
                <a:gd name="T12" fmla="*/ 3 w 76"/>
                <a:gd name="T13" fmla="*/ 1 h 91"/>
                <a:gd name="T14" fmla="*/ 1 w 76"/>
                <a:gd name="T15" fmla="*/ 0 h 91"/>
                <a:gd name="T16" fmla="*/ 0 w 76"/>
                <a:gd name="T17" fmla="*/ 1 h 91"/>
                <a:gd name="T18" fmla="*/ 3 w 76"/>
                <a:gd name="T19" fmla="*/ 5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91"/>
                <a:gd name="T32" fmla="*/ 76 w 76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91">
                  <a:moveTo>
                    <a:pt x="3" y="5"/>
                  </a:moveTo>
                  <a:lnTo>
                    <a:pt x="0" y="3"/>
                  </a:lnTo>
                  <a:lnTo>
                    <a:pt x="73" y="91"/>
                  </a:lnTo>
                  <a:lnTo>
                    <a:pt x="76" y="88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4" name="Freeform 1767"/>
            <p:cNvSpPr>
              <a:spLocks/>
            </p:cNvSpPr>
            <p:nvPr/>
          </p:nvSpPr>
          <p:spPr bwMode="auto">
            <a:xfrm>
              <a:off x="4664" y="3273"/>
              <a:ext cx="93" cy="45"/>
            </a:xfrm>
            <a:custGeom>
              <a:avLst/>
              <a:gdLst>
                <a:gd name="T0" fmla="*/ 3 w 93"/>
                <a:gd name="T1" fmla="*/ 44 h 45"/>
                <a:gd name="T2" fmla="*/ 6 w 93"/>
                <a:gd name="T3" fmla="*/ 39 h 45"/>
                <a:gd name="T4" fmla="*/ 11 w 93"/>
                <a:gd name="T5" fmla="*/ 34 h 45"/>
                <a:gd name="T6" fmla="*/ 16 w 93"/>
                <a:gd name="T7" fmla="*/ 31 h 45"/>
                <a:gd name="T8" fmla="*/ 20 w 93"/>
                <a:gd name="T9" fmla="*/ 28 h 45"/>
                <a:gd name="T10" fmla="*/ 25 w 93"/>
                <a:gd name="T11" fmla="*/ 25 h 45"/>
                <a:gd name="T12" fmla="*/ 30 w 93"/>
                <a:gd name="T13" fmla="*/ 24 h 45"/>
                <a:gd name="T14" fmla="*/ 36 w 93"/>
                <a:gd name="T15" fmla="*/ 20 h 45"/>
                <a:gd name="T16" fmla="*/ 42 w 93"/>
                <a:gd name="T17" fmla="*/ 19 h 45"/>
                <a:gd name="T18" fmla="*/ 48 w 93"/>
                <a:gd name="T19" fmla="*/ 17 h 45"/>
                <a:gd name="T20" fmla="*/ 54 w 93"/>
                <a:gd name="T21" fmla="*/ 16 h 45"/>
                <a:gd name="T22" fmla="*/ 60 w 93"/>
                <a:gd name="T23" fmla="*/ 14 h 45"/>
                <a:gd name="T24" fmla="*/ 66 w 93"/>
                <a:gd name="T25" fmla="*/ 13 h 45"/>
                <a:gd name="T26" fmla="*/ 73 w 93"/>
                <a:gd name="T27" fmla="*/ 11 h 45"/>
                <a:gd name="T28" fmla="*/ 80 w 93"/>
                <a:gd name="T29" fmla="*/ 10 h 45"/>
                <a:gd name="T30" fmla="*/ 86 w 93"/>
                <a:gd name="T31" fmla="*/ 7 h 45"/>
                <a:gd name="T32" fmla="*/ 93 w 93"/>
                <a:gd name="T33" fmla="*/ 4 h 45"/>
                <a:gd name="T34" fmla="*/ 86 w 93"/>
                <a:gd name="T35" fmla="*/ 2 h 45"/>
                <a:gd name="T36" fmla="*/ 82 w 93"/>
                <a:gd name="T37" fmla="*/ 4 h 45"/>
                <a:gd name="T38" fmla="*/ 76 w 93"/>
                <a:gd name="T39" fmla="*/ 7 h 45"/>
                <a:gd name="T40" fmla="*/ 70 w 93"/>
                <a:gd name="T41" fmla="*/ 8 h 45"/>
                <a:gd name="T42" fmla="*/ 63 w 93"/>
                <a:gd name="T43" fmla="*/ 10 h 45"/>
                <a:gd name="T44" fmla="*/ 57 w 93"/>
                <a:gd name="T45" fmla="*/ 11 h 45"/>
                <a:gd name="T46" fmla="*/ 50 w 93"/>
                <a:gd name="T47" fmla="*/ 13 h 45"/>
                <a:gd name="T48" fmla="*/ 43 w 93"/>
                <a:gd name="T49" fmla="*/ 14 h 45"/>
                <a:gd name="T50" fmla="*/ 37 w 93"/>
                <a:gd name="T51" fmla="*/ 16 h 45"/>
                <a:gd name="T52" fmla="*/ 33 w 93"/>
                <a:gd name="T53" fmla="*/ 17 h 45"/>
                <a:gd name="T54" fmla="*/ 26 w 93"/>
                <a:gd name="T55" fmla="*/ 20 h 45"/>
                <a:gd name="T56" fmla="*/ 20 w 93"/>
                <a:gd name="T57" fmla="*/ 24 h 45"/>
                <a:gd name="T58" fmla="*/ 16 w 93"/>
                <a:gd name="T59" fmla="*/ 25 h 45"/>
                <a:gd name="T60" fmla="*/ 10 w 93"/>
                <a:gd name="T61" fmla="*/ 30 h 45"/>
                <a:gd name="T62" fmla="*/ 5 w 93"/>
                <a:gd name="T63" fmla="*/ 33 h 45"/>
                <a:gd name="T64" fmla="*/ 2 w 93"/>
                <a:gd name="T65" fmla="*/ 39 h 45"/>
                <a:gd name="T66" fmla="*/ 2 w 93"/>
                <a:gd name="T67" fmla="*/ 40 h 45"/>
                <a:gd name="T68" fmla="*/ 3 w 93"/>
                <a:gd name="T69" fmla="*/ 45 h 45"/>
                <a:gd name="T70" fmla="*/ 2 w 93"/>
                <a:gd name="T71" fmla="*/ 45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45"/>
                <a:gd name="T110" fmla="*/ 93 w 93"/>
                <a:gd name="T111" fmla="*/ 45 h 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45">
                  <a:moveTo>
                    <a:pt x="2" y="45"/>
                  </a:moveTo>
                  <a:lnTo>
                    <a:pt x="3" y="44"/>
                  </a:lnTo>
                  <a:lnTo>
                    <a:pt x="5" y="40"/>
                  </a:lnTo>
                  <a:lnTo>
                    <a:pt x="6" y="39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3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20" y="28"/>
                  </a:lnTo>
                  <a:lnTo>
                    <a:pt x="22" y="27"/>
                  </a:lnTo>
                  <a:lnTo>
                    <a:pt x="25" y="25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3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83" y="8"/>
                  </a:lnTo>
                  <a:lnTo>
                    <a:pt x="86" y="7"/>
                  </a:lnTo>
                  <a:lnTo>
                    <a:pt x="90" y="5"/>
                  </a:lnTo>
                  <a:lnTo>
                    <a:pt x="93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2" y="4"/>
                  </a:lnTo>
                  <a:lnTo>
                    <a:pt x="79" y="5"/>
                  </a:lnTo>
                  <a:lnTo>
                    <a:pt x="76" y="7"/>
                  </a:lnTo>
                  <a:lnTo>
                    <a:pt x="73" y="7"/>
                  </a:lnTo>
                  <a:lnTo>
                    <a:pt x="70" y="8"/>
                  </a:lnTo>
                  <a:lnTo>
                    <a:pt x="66" y="10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0" y="19"/>
                  </a:lnTo>
                  <a:lnTo>
                    <a:pt x="26" y="20"/>
                  </a:lnTo>
                  <a:lnTo>
                    <a:pt x="23" y="22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0" y="30"/>
                  </a:lnTo>
                  <a:lnTo>
                    <a:pt x="8" y="31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2" y="39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5" name="Freeform 1768"/>
            <p:cNvSpPr>
              <a:spLocks/>
            </p:cNvSpPr>
            <p:nvPr/>
          </p:nvSpPr>
          <p:spPr bwMode="auto">
            <a:xfrm>
              <a:off x="4664" y="3273"/>
              <a:ext cx="93" cy="45"/>
            </a:xfrm>
            <a:custGeom>
              <a:avLst/>
              <a:gdLst>
                <a:gd name="T0" fmla="*/ 3 w 93"/>
                <a:gd name="T1" fmla="*/ 44 h 45"/>
                <a:gd name="T2" fmla="*/ 6 w 93"/>
                <a:gd name="T3" fmla="*/ 39 h 45"/>
                <a:gd name="T4" fmla="*/ 11 w 93"/>
                <a:gd name="T5" fmla="*/ 34 h 45"/>
                <a:gd name="T6" fmla="*/ 16 w 93"/>
                <a:gd name="T7" fmla="*/ 31 h 45"/>
                <a:gd name="T8" fmla="*/ 20 w 93"/>
                <a:gd name="T9" fmla="*/ 28 h 45"/>
                <a:gd name="T10" fmla="*/ 25 w 93"/>
                <a:gd name="T11" fmla="*/ 25 h 45"/>
                <a:gd name="T12" fmla="*/ 30 w 93"/>
                <a:gd name="T13" fmla="*/ 24 h 45"/>
                <a:gd name="T14" fmla="*/ 36 w 93"/>
                <a:gd name="T15" fmla="*/ 20 h 45"/>
                <a:gd name="T16" fmla="*/ 42 w 93"/>
                <a:gd name="T17" fmla="*/ 19 h 45"/>
                <a:gd name="T18" fmla="*/ 48 w 93"/>
                <a:gd name="T19" fmla="*/ 17 h 45"/>
                <a:gd name="T20" fmla="*/ 54 w 93"/>
                <a:gd name="T21" fmla="*/ 16 h 45"/>
                <a:gd name="T22" fmla="*/ 60 w 93"/>
                <a:gd name="T23" fmla="*/ 14 h 45"/>
                <a:gd name="T24" fmla="*/ 66 w 93"/>
                <a:gd name="T25" fmla="*/ 13 h 45"/>
                <a:gd name="T26" fmla="*/ 73 w 93"/>
                <a:gd name="T27" fmla="*/ 11 h 45"/>
                <a:gd name="T28" fmla="*/ 80 w 93"/>
                <a:gd name="T29" fmla="*/ 10 h 45"/>
                <a:gd name="T30" fmla="*/ 86 w 93"/>
                <a:gd name="T31" fmla="*/ 7 h 45"/>
                <a:gd name="T32" fmla="*/ 93 w 93"/>
                <a:gd name="T33" fmla="*/ 4 h 45"/>
                <a:gd name="T34" fmla="*/ 86 w 93"/>
                <a:gd name="T35" fmla="*/ 2 h 45"/>
                <a:gd name="T36" fmla="*/ 82 w 93"/>
                <a:gd name="T37" fmla="*/ 4 h 45"/>
                <a:gd name="T38" fmla="*/ 76 w 93"/>
                <a:gd name="T39" fmla="*/ 7 h 45"/>
                <a:gd name="T40" fmla="*/ 70 w 93"/>
                <a:gd name="T41" fmla="*/ 8 h 45"/>
                <a:gd name="T42" fmla="*/ 63 w 93"/>
                <a:gd name="T43" fmla="*/ 10 h 45"/>
                <a:gd name="T44" fmla="*/ 57 w 93"/>
                <a:gd name="T45" fmla="*/ 11 h 45"/>
                <a:gd name="T46" fmla="*/ 50 w 93"/>
                <a:gd name="T47" fmla="*/ 13 h 45"/>
                <a:gd name="T48" fmla="*/ 43 w 93"/>
                <a:gd name="T49" fmla="*/ 14 h 45"/>
                <a:gd name="T50" fmla="*/ 37 w 93"/>
                <a:gd name="T51" fmla="*/ 16 h 45"/>
                <a:gd name="T52" fmla="*/ 33 w 93"/>
                <a:gd name="T53" fmla="*/ 17 h 45"/>
                <a:gd name="T54" fmla="*/ 26 w 93"/>
                <a:gd name="T55" fmla="*/ 20 h 45"/>
                <a:gd name="T56" fmla="*/ 20 w 93"/>
                <a:gd name="T57" fmla="*/ 24 h 45"/>
                <a:gd name="T58" fmla="*/ 16 w 93"/>
                <a:gd name="T59" fmla="*/ 25 h 45"/>
                <a:gd name="T60" fmla="*/ 10 w 93"/>
                <a:gd name="T61" fmla="*/ 30 h 45"/>
                <a:gd name="T62" fmla="*/ 5 w 93"/>
                <a:gd name="T63" fmla="*/ 33 h 45"/>
                <a:gd name="T64" fmla="*/ 2 w 93"/>
                <a:gd name="T65" fmla="*/ 39 h 45"/>
                <a:gd name="T66" fmla="*/ 2 w 93"/>
                <a:gd name="T67" fmla="*/ 40 h 45"/>
                <a:gd name="T68" fmla="*/ 3 w 93"/>
                <a:gd name="T69" fmla="*/ 45 h 45"/>
                <a:gd name="T70" fmla="*/ 2 w 93"/>
                <a:gd name="T71" fmla="*/ 45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45"/>
                <a:gd name="T110" fmla="*/ 93 w 93"/>
                <a:gd name="T111" fmla="*/ 45 h 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45">
                  <a:moveTo>
                    <a:pt x="2" y="45"/>
                  </a:moveTo>
                  <a:lnTo>
                    <a:pt x="3" y="44"/>
                  </a:lnTo>
                  <a:lnTo>
                    <a:pt x="5" y="40"/>
                  </a:lnTo>
                  <a:lnTo>
                    <a:pt x="6" y="39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3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20" y="28"/>
                  </a:lnTo>
                  <a:lnTo>
                    <a:pt x="22" y="27"/>
                  </a:lnTo>
                  <a:lnTo>
                    <a:pt x="25" y="25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3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83" y="8"/>
                  </a:lnTo>
                  <a:lnTo>
                    <a:pt x="86" y="7"/>
                  </a:lnTo>
                  <a:lnTo>
                    <a:pt x="90" y="5"/>
                  </a:lnTo>
                  <a:lnTo>
                    <a:pt x="93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5" y="2"/>
                  </a:lnTo>
                  <a:lnTo>
                    <a:pt x="82" y="4"/>
                  </a:lnTo>
                  <a:lnTo>
                    <a:pt x="79" y="5"/>
                  </a:lnTo>
                  <a:lnTo>
                    <a:pt x="76" y="7"/>
                  </a:lnTo>
                  <a:lnTo>
                    <a:pt x="73" y="7"/>
                  </a:lnTo>
                  <a:lnTo>
                    <a:pt x="70" y="8"/>
                  </a:lnTo>
                  <a:lnTo>
                    <a:pt x="66" y="10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7" y="11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0" y="19"/>
                  </a:lnTo>
                  <a:lnTo>
                    <a:pt x="26" y="20"/>
                  </a:lnTo>
                  <a:lnTo>
                    <a:pt x="23" y="22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0" y="30"/>
                  </a:lnTo>
                  <a:lnTo>
                    <a:pt x="8" y="31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2" y="39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2" y="4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6" name="Freeform 1769"/>
            <p:cNvSpPr>
              <a:spLocks/>
            </p:cNvSpPr>
            <p:nvPr/>
          </p:nvSpPr>
          <p:spPr bwMode="auto">
            <a:xfrm>
              <a:off x="4590" y="3313"/>
              <a:ext cx="76" cy="8"/>
            </a:xfrm>
            <a:custGeom>
              <a:avLst/>
              <a:gdLst>
                <a:gd name="T0" fmla="*/ 5 w 76"/>
                <a:gd name="T1" fmla="*/ 5 h 8"/>
                <a:gd name="T2" fmla="*/ 4 w 76"/>
                <a:gd name="T3" fmla="*/ 8 h 8"/>
                <a:gd name="T4" fmla="*/ 76 w 76"/>
                <a:gd name="T5" fmla="*/ 5 h 8"/>
                <a:gd name="T6" fmla="*/ 76 w 76"/>
                <a:gd name="T7" fmla="*/ 0 h 8"/>
                <a:gd name="T8" fmla="*/ 2 w 76"/>
                <a:gd name="T9" fmla="*/ 4 h 8"/>
                <a:gd name="T10" fmla="*/ 0 w 76"/>
                <a:gd name="T11" fmla="*/ 7 h 8"/>
                <a:gd name="T12" fmla="*/ 2 w 76"/>
                <a:gd name="T13" fmla="*/ 4 h 8"/>
                <a:gd name="T14" fmla="*/ 0 w 76"/>
                <a:gd name="T15" fmla="*/ 4 h 8"/>
                <a:gd name="T16" fmla="*/ 0 w 76"/>
                <a:gd name="T17" fmla="*/ 7 h 8"/>
                <a:gd name="T18" fmla="*/ 5 w 76"/>
                <a:gd name="T19" fmla="*/ 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"/>
                <a:gd name="T32" fmla="*/ 76 w 7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">
                  <a:moveTo>
                    <a:pt x="5" y="5"/>
                  </a:moveTo>
                  <a:lnTo>
                    <a:pt x="4" y="8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7" name="Freeform 1770"/>
            <p:cNvSpPr>
              <a:spLocks/>
            </p:cNvSpPr>
            <p:nvPr/>
          </p:nvSpPr>
          <p:spPr bwMode="auto">
            <a:xfrm>
              <a:off x="4590" y="3313"/>
              <a:ext cx="76" cy="8"/>
            </a:xfrm>
            <a:custGeom>
              <a:avLst/>
              <a:gdLst>
                <a:gd name="T0" fmla="*/ 5 w 76"/>
                <a:gd name="T1" fmla="*/ 5 h 8"/>
                <a:gd name="T2" fmla="*/ 4 w 76"/>
                <a:gd name="T3" fmla="*/ 8 h 8"/>
                <a:gd name="T4" fmla="*/ 76 w 76"/>
                <a:gd name="T5" fmla="*/ 5 h 8"/>
                <a:gd name="T6" fmla="*/ 76 w 76"/>
                <a:gd name="T7" fmla="*/ 0 h 8"/>
                <a:gd name="T8" fmla="*/ 2 w 76"/>
                <a:gd name="T9" fmla="*/ 4 h 8"/>
                <a:gd name="T10" fmla="*/ 0 w 76"/>
                <a:gd name="T11" fmla="*/ 7 h 8"/>
                <a:gd name="T12" fmla="*/ 2 w 76"/>
                <a:gd name="T13" fmla="*/ 4 h 8"/>
                <a:gd name="T14" fmla="*/ 0 w 76"/>
                <a:gd name="T15" fmla="*/ 4 h 8"/>
                <a:gd name="T16" fmla="*/ 0 w 76"/>
                <a:gd name="T17" fmla="*/ 7 h 8"/>
                <a:gd name="T18" fmla="*/ 5 w 76"/>
                <a:gd name="T19" fmla="*/ 5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"/>
                <a:gd name="T32" fmla="*/ 76 w 7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">
                  <a:moveTo>
                    <a:pt x="5" y="5"/>
                  </a:moveTo>
                  <a:lnTo>
                    <a:pt x="4" y="8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8" name="Freeform 1771"/>
            <p:cNvSpPr>
              <a:spLocks/>
            </p:cNvSpPr>
            <p:nvPr/>
          </p:nvSpPr>
          <p:spPr bwMode="auto">
            <a:xfrm>
              <a:off x="4590" y="3318"/>
              <a:ext cx="28" cy="62"/>
            </a:xfrm>
            <a:custGeom>
              <a:avLst/>
              <a:gdLst>
                <a:gd name="T0" fmla="*/ 27 w 28"/>
                <a:gd name="T1" fmla="*/ 62 h 62"/>
                <a:gd name="T2" fmla="*/ 28 w 28"/>
                <a:gd name="T3" fmla="*/ 60 h 62"/>
                <a:gd name="T4" fmla="*/ 5 w 28"/>
                <a:gd name="T5" fmla="*/ 0 h 62"/>
                <a:gd name="T6" fmla="*/ 0 w 28"/>
                <a:gd name="T7" fmla="*/ 2 h 62"/>
                <a:gd name="T8" fmla="*/ 24 w 28"/>
                <a:gd name="T9" fmla="*/ 62 h 62"/>
                <a:gd name="T10" fmla="*/ 25 w 28"/>
                <a:gd name="T11" fmla="*/ 59 h 62"/>
                <a:gd name="T12" fmla="*/ 27 w 28"/>
                <a:gd name="T13" fmla="*/ 62 h 62"/>
                <a:gd name="T14" fmla="*/ 28 w 28"/>
                <a:gd name="T15" fmla="*/ 60 h 62"/>
                <a:gd name="T16" fmla="*/ 27 w 28"/>
                <a:gd name="T17" fmla="*/ 6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62"/>
                <a:gd name="T29" fmla="*/ 28 w 28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62">
                  <a:moveTo>
                    <a:pt x="27" y="62"/>
                  </a:moveTo>
                  <a:lnTo>
                    <a:pt x="28" y="6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4" y="62"/>
                  </a:lnTo>
                  <a:lnTo>
                    <a:pt x="25" y="59"/>
                  </a:lnTo>
                  <a:lnTo>
                    <a:pt x="27" y="62"/>
                  </a:lnTo>
                  <a:lnTo>
                    <a:pt x="28" y="60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89" name="Freeform 1772"/>
            <p:cNvSpPr>
              <a:spLocks/>
            </p:cNvSpPr>
            <p:nvPr/>
          </p:nvSpPr>
          <p:spPr bwMode="auto">
            <a:xfrm>
              <a:off x="4590" y="3318"/>
              <a:ext cx="28" cy="62"/>
            </a:xfrm>
            <a:custGeom>
              <a:avLst/>
              <a:gdLst>
                <a:gd name="T0" fmla="*/ 27 w 28"/>
                <a:gd name="T1" fmla="*/ 62 h 62"/>
                <a:gd name="T2" fmla="*/ 28 w 28"/>
                <a:gd name="T3" fmla="*/ 60 h 62"/>
                <a:gd name="T4" fmla="*/ 5 w 28"/>
                <a:gd name="T5" fmla="*/ 0 h 62"/>
                <a:gd name="T6" fmla="*/ 0 w 28"/>
                <a:gd name="T7" fmla="*/ 2 h 62"/>
                <a:gd name="T8" fmla="*/ 24 w 28"/>
                <a:gd name="T9" fmla="*/ 62 h 62"/>
                <a:gd name="T10" fmla="*/ 25 w 28"/>
                <a:gd name="T11" fmla="*/ 59 h 62"/>
                <a:gd name="T12" fmla="*/ 27 w 28"/>
                <a:gd name="T13" fmla="*/ 62 h 62"/>
                <a:gd name="T14" fmla="*/ 28 w 28"/>
                <a:gd name="T15" fmla="*/ 60 h 62"/>
                <a:gd name="T16" fmla="*/ 27 w 28"/>
                <a:gd name="T17" fmla="*/ 6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62"/>
                <a:gd name="T29" fmla="*/ 28 w 28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62">
                  <a:moveTo>
                    <a:pt x="27" y="62"/>
                  </a:moveTo>
                  <a:lnTo>
                    <a:pt x="28" y="6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4" y="62"/>
                  </a:lnTo>
                  <a:lnTo>
                    <a:pt x="25" y="59"/>
                  </a:lnTo>
                  <a:lnTo>
                    <a:pt x="27" y="62"/>
                  </a:lnTo>
                  <a:lnTo>
                    <a:pt x="28" y="60"/>
                  </a:lnTo>
                  <a:lnTo>
                    <a:pt x="27" y="6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0" name="Freeform 1773"/>
            <p:cNvSpPr>
              <a:spLocks/>
            </p:cNvSpPr>
            <p:nvPr/>
          </p:nvSpPr>
          <p:spPr bwMode="auto">
            <a:xfrm>
              <a:off x="4597" y="3377"/>
              <a:ext cx="20" cy="35"/>
            </a:xfrm>
            <a:custGeom>
              <a:avLst/>
              <a:gdLst>
                <a:gd name="T0" fmla="*/ 4 w 20"/>
                <a:gd name="T1" fmla="*/ 32 h 35"/>
                <a:gd name="T2" fmla="*/ 4 w 20"/>
                <a:gd name="T3" fmla="*/ 35 h 35"/>
                <a:gd name="T4" fmla="*/ 6 w 20"/>
                <a:gd name="T5" fmla="*/ 33 h 35"/>
                <a:gd name="T6" fmla="*/ 7 w 20"/>
                <a:gd name="T7" fmla="*/ 32 h 35"/>
                <a:gd name="T8" fmla="*/ 7 w 20"/>
                <a:gd name="T9" fmla="*/ 30 h 35"/>
                <a:gd name="T10" fmla="*/ 9 w 20"/>
                <a:gd name="T11" fmla="*/ 30 h 35"/>
                <a:gd name="T12" fmla="*/ 9 w 20"/>
                <a:gd name="T13" fmla="*/ 29 h 35"/>
                <a:gd name="T14" fmla="*/ 9 w 20"/>
                <a:gd name="T15" fmla="*/ 27 h 35"/>
                <a:gd name="T16" fmla="*/ 10 w 20"/>
                <a:gd name="T17" fmla="*/ 26 h 35"/>
                <a:gd name="T18" fmla="*/ 10 w 20"/>
                <a:gd name="T19" fmla="*/ 24 h 35"/>
                <a:gd name="T20" fmla="*/ 10 w 20"/>
                <a:gd name="T21" fmla="*/ 23 h 35"/>
                <a:gd name="T22" fmla="*/ 12 w 20"/>
                <a:gd name="T23" fmla="*/ 21 h 35"/>
                <a:gd name="T24" fmla="*/ 12 w 20"/>
                <a:gd name="T25" fmla="*/ 19 h 35"/>
                <a:gd name="T26" fmla="*/ 13 w 20"/>
                <a:gd name="T27" fmla="*/ 18 h 35"/>
                <a:gd name="T28" fmla="*/ 13 w 20"/>
                <a:gd name="T29" fmla="*/ 16 h 35"/>
                <a:gd name="T30" fmla="*/ 13 w 20"/>
                <a:gd name="T31" fmla="*/ 15 h 35"/>
                <a:gd name="T32" fmla="*/ 15 w 20"/>
                <a:gd name="T33" fmla="*/ 13 h 35"/>
                <a:gd name="T34" fmla="*/ 15 w 20"/>
                <a:gd name="T35" fmla="*/ 12 h 35"/>
                <a:gd name="T36" fmla="*/ 15 w 20"/>
                <a:gd name="T37" fmla="*/ 10 h 35"/>
                <a:gd name="T38" fmla="*/ 17 w 20"/>
                <a:gd name="T39" fmla="*/ 10 h 35"/>
                <a:gd name="T40" fmla="*/ 17 w 20"/>
                <a:gd name="T41" fmla="*/ 9 h 35"/>
                <a:gd name="T42" fmla="*/ 17 w 20"/>
                <a:gd name="T43" fmla="*/ 7 h 35"/>
                <a:gd name="T44" fmla="*/ 18 w 20"/>
                <a:gd name="T45" fmla="*/ 7 h 35"/>
                <a:gd name="T46" fmla="*/ 18 w 20"/>
                <a:gd name="T47" fmla="*/ 6 h 35"/>
                <a:gd name="T48" fmla="*/ 18 w 20"/>
                <a:gd name="T49" fmla="*/ 4 h 35"/>
                <a:gd name="T50" fmla="*/ 20 w 20"/>
                <a:gd name="T51" fmla="*/ 4 h 35"/>
                <a:gd name="T52" fmla="*/ 20 w 20"/>
                <a:gd name="T53" fmla="*/ 3 h 35"/>
                <a:gd name="T54" fmla="*/ 18 w 20"/>
                <a:gd name="T55" fmla="*/ 0 h 35"/>
                <a:gd name="T56" fmla="*/ 17 w 20"/>
                <a:gd name="T57" fmla="*/ 0 h 35"/>
                <a:gd name="T58" fmla="*/ 17 w 20"/>
                <a:gd name="T59" fmla="*/ 1 h 35"/>
                <a:gd name="T60" fmla="*/ 15 w 20"/>
                <a:gd name="T61" fmla="*/ 1 h 35"/>
                <a:gd name="T62" fmla="*/ 15 w 20"/>
                <a:gd name="T63" fmla="*/ 3 h 35"/>
                <a:gd name="T64" fmla="*/ 15 w 20"/>
                <a:gd name="T65" fmla="*/ 4 h 35"/>
                <a:gd name="T66" fmla="*/ 13 w 20"/>
                <a:gd name="T67" fmla="*/ 4 h 35"/>
                <a:gd name="T68" fmla="*/ 13 w 20"/>
                <a:gd name="T69" fmla="*/ 6 h 35"/>
                <a:gd name="T70" fmla="*/ 12 w 20"/>
                <a:gd name="T71" fmla="*/ 7 h 35"/>
                <a:gd name="T72" fmla="*/ 12 w 20"/>
                <a:gd name="T73" fmla="*/ 9 h 35"/>
                <a:gd name="T74" fmla="*/ 10 w 20"/>
                <a:gd name="T75" fmla="*/ 10 h 35"/>
                <a:gd name="T76" fmla="*/ 10 w 20"/>
                <a:gd name="T77" fmla="*/ 12 h 35"/>
                <a:gd name="T78" fmla="*/ 10 w 20"/>
                <a:gd name="T79" fmla="*/ 13 h 35"/>
                <a:gd name="T80" fmla="*/ 9 w 20"/>
                <a:gd name="T81" fmla="*/ 15 h 35"/>
                <a:gd name="T82" fmla="*/ 9 w 20"/>
                <a:gd name="T83" fmla="*/ 16 h 35"/>
                <a:gd name="T84" fmla="*/ 9 w 20"/>
                <a:gd name="T85" fmla="*/ 18 h 35"/>
                <a:gd name="T86" fmla="*/ 7 w 20"/>
                <a:gd name="T87" fmla="*/ 19 h 35"/>
                <a:gd name="T88" fmla="*/ 7 w 20"/>
                <a:gd name="T89" fmla="*/ 21 h 35"/>
                <a:gd name="T90" fmla="*/ 7 w 20"/>
                <a:gd name="T91" fmla="*/ 23 h 35"/>
                <a:gd name="T92" fmla="*/ 7 w 20"/>
                <a:gd name="T93" fmla="*/ 24 h 35"/>
                <a:gd name="T94" fmla="*/ 6 w 20"/>
                <a:gd name="T95" fmla="*/ 24 h 35"/>
                <a:gd name="T96" fmla="*/ 6 w 20"/>
                <a:gd name="T97" fmla="*/ 26 h 35"/>
                <a:gd name="T98" fmla="*/ 4 w 20"/>
                <a:gd name="T99" fmla="*/ 27 h 35"/>
                <a:gd name="T100" fmla="*/ 4 w 20"/>
                <a:gd name="T101" fmla="*/ 29 h 35"/>
                <a:gd name="T102" fmla="*/ 3 w 20"/>
                <a:gd name="T103" fmla="*/ 29 h 35"/>
                <a:gd name="T104" fmla="*/ 3 w 20"/>
                <a:gd name="T105" fmla="*/ 30 h 35"/>
                <a:gd name="T106" fmla="*/ 3 w 20"/>
                <a:gd name="T107" fmla="*/ 32 h 35"/>
                <a:gd name="T108" fmla="*/ 1 w 20"/>
                <a:gd name="T109" fmla="*/ 32 h 35"/>
                <a:gd name="T110" fmla="*/ 1 w 20"/>
                <a:gd name="T111" fmla="*/ 35 h 35"/>
                <a:gd name="T112" fmla="*/ 1 w 20"/>
                <a:gd name="T113" fmla="*/ 32 h 35"/>
                <a:gd name="T114" fmla="*/ 0 w 20"/>
                <a:gd name="T115" fmla="*/ 33 h 35"/>
                <a:gd name="T116" fmla="*/ 1 w 20"/>
                <a:gd name="T117" fmla="*/ 35 h 35"/>
                <a:gd name="T118" fmla="*/ 4 w 20"/>
                <a:gd name="T119" fmla="*/ 32 h 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"/>
                <a:gd name="T181" fmla="*/ 0 h 35"/>
                <a:gd name="T182" fmla="*/ 20 w 20"/>
                <a:gd name="T183" fmla="*/ 35 h 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" h="35">
                  <a:moveTo>
                    <a:pt x="4" y="32"/>
                  </a:moveTo>
                  <a:lnTo>
                    <a:pt x="4" y="35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1" name="Freeform 1774"/>
            <p:cNvSpPr>
              <a:spLocks/>
            </p:cNvSpPr>
            <p:nvPr/>
          </p:nvSpPr>
          <p:spPr bwMode="auto">
            <a:xfrm>
              <a:off x="4597" y="3377"/>
              <a:ext cx="20" cy="35"/>
            </a:xfrm>
            <a:custGeom>
              <a:avLst/>
              <a:gdLst>
                <a:gd name="T0" fmla="*/ 4 w 20"/>
                <a:gd name="T1" fmla="*/ 32 h 35"/>
                <a:gd name="T2" fmla="*/ 4 w 20"/>
                <a:gd name="T3" fmla="*/ 35 h 35"/>
                <a:gd name="T4" fmla="*/ 6 w 20"/>
                <a:gd name="T5" fmla="*/ 33 h 35"/>
                <a:gd name="T6" fmla="*/ 7 w 20"/>
                <a:gd name="T7" fmla="*/ 32 h 35"/>
                <a:gd name="T8" fmla="*/ 7 w 20"/>
                <a:gd name="T9" fmla="*/ 30 h 35"/>
                <a:gd name="T10" fmla="*/ 9 w 20"/>
                <a:gd name="T11" fmla="*/ 30 h 35"/>
                <a:gd name="T12" fmla="*/ 9 w 20"/>
                <a:gd name="T13" fmla="*/ 29 h 35"/>
                <a:gd name="T14" fmla="*/ 9 w 20"/>
                <a:gd name="T15" fmla="*/ 27 h 35"/>
                <a:gd name="T16" fmla="*/ 10 w 20"/>
                <a:gd name="T17" fmla="*/ 26 h 35"/>
                <a:gd name="T18" fmla="*/ 10 w 20"/>
                <a:gd name="T19" fmla="*/ 24 h 35"/>
                <a:gd name="T20" fmla="*/ 10 w 20"/>
                <a:gd name="T21" fmla="*/ 23 h 35"/>
                <a:gd name="T22" fmla="*/ 12 w 20"/>
                <a:gd name="T23" fmla="*/ 21 h 35"/>
                <a:gd name="T24" fmla="*/ 12 w 20"/>
                <a:gd name="T25" fmla="*/ 19 h 35"/>
                <a:gd name="T26" fmla="*/ 13 w 20"/>
                <a:gd name="T27" fmla="*/ 18 h 35"/>
                <a:gd name="T28" fmla="*/ 13 w 20"/>
                <a:gd name="T29" fmla="*/ 16 h 35"/>
                <a:gd name="T30" fmla="*/ 13 w 20"/>
                <a:gd name="T31" fmla="*/ 15 h 35"/>
                <a:gd name="T32" fmla="*/ 15 w 20"/>
                <a:gd name="T33" fmla="*/ 13 h 35"/>
                <a:gd name="T34" fmla="*/ 15 w 20"/>
                <a:gd name="T35" fmla="*/ 12 h 35"/>
                <a:gd name="T36" fmla="*/ 15 w 20"/>
                <a:gd name="T37" fmla="*/ 10 h 35"/>
                <a:gd name="T38" fmla="*/ 17 w 20"/>
                <a:gd name="T39" fmla="*/ 10 h 35"/>
                <a:gd name="T40" fmla="*/ 17 w 20"/>
                <a:gd name="T41" fmla="*/ 9 h 35"/>
                <a:gd name="T42" fmla="*/ 17 w 20"/>
                <a:gd name="T43" fmla="*/ 7 h 35"/>
                <a:gd name="T44" fmla="*/ 18 w 20"/>
                <a:gd name="T45" fmla="*/ 7 h 35"/>
                <a:gd name="T46" fmla="*/ 18 w 20"/>
                <a:gd name="T47" fmla="*/ 6 h 35"/>
                <a:gd name="T48" fmla="*/ 18 w 20"/>
                <a:gd name="T49" fmla="*/ 4 h 35"/>
                <a:gd name="T50" fmla="*/ 20 w 20"/>
                <a:gd name="T51" fmla="*/ 4 h 35"/>
                <a:gd name="T52" fmla="*/ 20 w 20"/>
                <a:gd name="T53" fmla="*/ 3 h 35"/>
                <a:gd name="T54" fmla="*/ 18 w 20"/>
                <a:gd name="T55" fmla="*/ 0 h 35"/>
                <a:gd name="T56" fmla="*/ 17 w 20"/>
                <a:gd name="T57" fmla="*/ 0 h 35"/>
                <a:gd name="T58" fmla="*/ 17 w 20"/>
                <a:gd name="T59" fmla="*/ 1 h 35"/>
                <a:gd name="T60" fmla="*/ 15 w 20"/>
                <a:gd name="T61" fmla="*/ 1 h 35"/>
                <a:gd name="T62" fmla="*/ 15 w 20"/>
                <a:gd name="T63" fmla="*/ 3 h 35"/>
                <a:gd name="T64" fmla="*/ 15 w 20"/>
                <a:gd name="T65" fmla="*/ 4 h 35"/>
                <a:gd name="T66" fmla="*/ 13 w 20"/>
                <a:gd name="T67" fmla="*/ 4 h 35"/>
                <a:gd name="T68" fmla="*/ 13 w 20"/>
                <a:gd name="T69" fmla="*/ 6 h 35"/>
                <a:gd name="T70" fmla="*/ 12 w 20"/>
                <a:gd name="T71" fmla="*/ 7 h 35"/>
                <a:gd name="T72" fmla="*/ 12 w 20"/>
                <a:gd name="T73" fmla="*/ 9 h 35"/>
                <a:gd name="T74" fmla="*/ 10 w 20"/>
                <a:gd name="T75" fmla="*/ 10 h 35"/>
                <a:gd name="T76" fmla="*/ 10 w 20"/>
                <a:gd name="T77" fmla="*/ 12 h 35"/>
                <a:gd name="T78" fmla="*/ 10 w 20"/>
                <a:gd name="T79" fmla="*/ 13 h 35"/>
                <a:gd name="T80" fmla="*/ 9 w 20"/>
                <a:gd name="T81" fmla="*/ 15 h 35"/>
                <a:gd name="T82" fmla="*/ 9 w 20"/>
                <a:gd name="T83" fmla="*/ 16 h 35"/>
                <a:gd name="T84" fmla="*/ 9 w 20"/>
                <a:gd name="T85" fmla="*/ 18 h 35"/>
                <a:gd name="T86" fmla="*/ 7 w 20"/>
                <a:gd name="T87" fmla="*/ 19 h 35"/>
                <a:gd name="T88" fmla="*/ 7 w 20"/>
                <a:gd name="T89" fmla="*/ 21 h 35"/>
                <a:gd name="T90" fmla="*/ 7 w 20"/>
                <a:gd name="T91" fmla="*/ 23 h 35"/>
                <a:gd name="T92" fmla="*/ 7 w 20"/>
                <a:gd name="T93" fmla="*/ 24 h 35"/>
                <a:gd name="T94" fmla="*/ 6 w 20"/>
                <a:gd name="T95" fmla="*/ 24 h 35"/>
                <a:gd name="T96" fmla="*/ 6 w 20"/>
                <a:gd name="T97" fmla="*/ 26 h 35"/>
                <a:gd name="T98" fmla="*/ 4 w 20"/>
                <a:gd name="T99" fmla="*/ 27 h 35"/>
                <a:gd name="T100" fmla="*/ 4 w 20"/>
                <a:gd name="T101" fmla="*/ 29 h 35"/>
                <a:gd name="T102" fmla="*/ 3 w 20"/>
                <a:gd name="T103" fmla="*/ 29 h 35"/>
                <a:gd name="T104" fmla="*/ 3 w 20"/>
                <a:gd name="T105" fmla="*/ 30 h 35"/>
                <a:gd name="T106" fmla="*/ 3 w 20"/>
                <a:gd name="T107" fmla="*/ 32 h 35"/>
                <a:gd name="T108" fmla="*/ 1 w 20"/>
                <a:gd name="T109" fmla="*/ 32 h 35"/>
                <a:gd name="T110" fmla="*/ 1 w 20"/>
                <a:gd name="T111" fmla="*/ 35 h 35"/>
                <a:gd name="T112" fmla="*/ 1 w 20"/>
                <a:gd name="T113" fmla="*/ 32 h 35"/>
                <a:gd name="T114" fmla="*/ 0 w 20"/>
                <a:gd name="T115" fmla="*/ 33 h 35"/>
                <a:gd name="T116" fmla="*/ 1 w 20"/>
                <a:gd name="T117" fmla="*/ 35 h 35"/>
                <a:gd name="T118" fmla="*/ 4 w 20"/>
                <a:gd name="T119" fmla="*/ 32 h 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"/>
                <a:gd name="T181" fmla="*/ 0 h 35"/>
                <a:gd name="T182" fmla="*/ 20 w 20"/>
                <a:gd name="T183" fmla="*/ 35 h 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" h="35">
                  <a:moveTo>
                    <a:pt x="4" y="32"/>
                  </a:moveTo>
                  <a:lnTo>
                    <a:pt x="4" y="35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4" y="3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" name="Freeform 1775"/>
            <p:cNvSpPr>
              <a:spLocks/>
            </p:cNvSpPr>
            <p:nvPr/>
          </p:nvSpPr>
          <p:spPr bwMode="auto">
            <a:xfrm>
              <a:off x="4598" y="3409"/>
              <a:ext cx="22" cy="43"/>
            </a:xfrm>
            <a:custGeom>
              <a:avLst/>
              <a:gdLst>
                <a:gd name="T0" fmla="*/ 19 w 22"/>
                <a:gd name="T1" fmla="*/ 41 h 43"/>
                <a:gd name="T2" fmla="*/ 22 w 22"/>
                <a:gd name="T3" fmla="*/ 41 h 43"/>
                <a:gd name="T4" fmla="*/ 22 w 22"/>
                <a:gd name="T5" fmla="*/ 40 h 43"/>
                <a:gd name="T6" fmla="*/ 22 w 22"/>
                <a:gd name="T7" fmla="*/ 38 h 43"/>
                <a:gd name="T8" fmla="*/ 22 w 22"/>
                <a:gd name="T9" fmla="*/ 37 h 43"/>
                <a:gd name="T10" fmla="*/ 22 w 22"/>
                <a:gd name="T11" fmla="*/ 35 h 43"/>
                <a:gd name="T12" fmla="*/ 22 w 22"/>
                <a:gd name="T13" fmla="*/ 34 h 43"/>
                <a:gd name="T14" fmla="*/ 22 w 22"/>
                <a:gd name="T15" fmla="*/ 32 h 43"/>
                <a:gd name="T16" fmla="*/ 20 w 22"/>
                <a:gd name="T17" fmla="*/ 31 h 43"/>
                <a:gd name="T18" fmla="*/ 20 w 22"/>
                <a:gd name="T19" fmla="*/ 29 h 43"/>
                <a:gd name="T20" fmla="*/ 19 w 22"/>
                <a:gd name="T21" fmla="*/ 27 h 43"/>
                <a:gd name="T22" fmla="*/ 19 w 22"/>
                <a:gd name="T23" fmla="*/ 26 h 43"/>
                <a:gd name="T24" fmla="*/ 19 w 22"/>
                <a:gd name="T25" fmla="*/ 24 h 43"/>
                <a:gd name="T26" fmla="*/ 17 w 22"/>
                <a:gd name="T27" fmla="*/ 23 h 43"/>
                <a:gd name="T28" fmla="*/ 17 w 22"/>
                <a:gd name="T29" fmla="*/ 21 h 43"/>
                <a:gd name="T30" fmla="*/ 16 w 22"/>
                <a:gd name="T31" fmla="*/ 20 h 43"/>
                <a:gd name="T32" fmla="*/ 16 w 22"/>
                <a:gd name="T33" fmla="*/ 18 h 43"/>
                <a:gd name="T34" fmla="*/ 14 w 22"/>
                <a:gd name="T35" fmla="*/ 17 h 43"/>
                <a:gd name="T36" fmla="*/ 14 w 22"/>
                <a:gd name="T37" fmla="*/ 15 h 43"/>
                <a:gd name="T38" fmla="*/ 14 w 22"/>
                <a:gd name="T39" fmla="*/ 14 h 43"/>
                <a:gd name="T40" fmla="*/ 12 w 22"/>
                <a:gd name="T41" fmla="*/ 12 h 43"/>
                <a:gd name="T42" fmla="*/ 11 w 22"/>
                <a:gd name="T43" fmla="*/ 11 h 43"/>
                <a:gd name="T44" fmla="*/ 9 w 22"/>
                <a:gd name="T45" fmla="*/ 9 h 43"/>
                <a:gd name="T46" fmla="*/ 9 w 22"/>
                <a:gd name="T47" fmla="*/ 7 h 43"/>
                <a:gd name="T48" fmla="*/ 8 w 22"/>
                <a:gd name="T49" fmla="*/ 6 h 43"/>
                <a:gd name="T50" fmla="*/ 8 w 22"/>
                <a:gd name="T51" fmla="*/ 4 h 43"/>
                <a:gd name="T52" fmla="*/ 6 w 22"/>
                <a:gd name="T53" fmla="*/ 3 h 43"/>
                <a:gd name="T54" fmla="*/ 6 w 22"/>
                <a:gd name="T55" fmla="*/ 1 h 43"/>
                <a:gd name="T56" fmla="*/ 5 w 22"/>
                <a:gd name="T57" fmla="*/ 1 h 43"/>
                <a:gd name="T58" fmla="*/ 5 w 22"/>
                <a:gd name="T59" fmla="*/ 0 h 43"/>
                <a:gd name="T60" fmla="*/ 3 w 22"/>
                <a:gd name="T61" fmla="*/ 0 h 43"/>
                <a:gd name="T62" fmla="*/ 0 w 22"/>
                <a:gd name="T63" fmla="*/ 3 h 43"/>
                <a:gd name="T64" fmla="*/ 2 w 22"/>
                <a:gd name="T65" fmla="*/ 3 h 43"/>
                <a:gd name="T66" fmla="*/ 2 w 22"/>
                <a:gd name="T67" fmla="*/ 4 h 43"/>
                <a:gd name="T68" fmla="*/ 3 w 22"/>
                <a:gd name="T69" fmla="*/ 6 h 43"/>
                <a:gd name="T70" fmla="*/ 5 w 22"/>
                <a:gd name="T71" fmla="*/ 7 h 43"/>
                <a:gd name="T72" fmla="*/ 5 w 22"/>
                <a:gd name="T73" fmla="*/ 9 h 43"/>
                <a:gd name="T74" fmla="*/ 6 w 22"/>
                <a:gd name="T75" fmla="*/ 9 h 43"/>
                <a:gd name="T76" fmla="*/ 6 w 22"/>
                <a:gd name="T77" fmla="*/ 11 h 43"/>
                <a:gd name="T78" fmla="*/ 8 w 22"/>
                <a:gd name="T79" fmla="*/ 12 h 43"/>
                <a:gd name="T80" fmla="*/ 8 w 22"/>
                <a:gd name="T81" fmla="*/ 14 h 43"/>
                <a:gd name="T82" fmla="*/ 9 w 22"/>
                <a:gd name="T83" fmla="*/ 15 h 43"/>
                <a:gd name="T84" fmla="*/ 9 w 22"/>
                <a:gd name="T85" fmla="*/ 17 h 43"/>
                <a:gd name="T86" fmla="*/ 9 w 22"/>
                <a:gd name="T87" fmla="*/ 18 h 43"/>
                <a:gd name="T88" fmla="*/ 11 w 22"/>
                <a:gd name="T89" fmla="*/ 18 h 43"/>
                <a:gd name="T90" fmla="*/ 11 w 22"/>
                <a:gd name="T91" fmla="*/ 20 h 43"/>
                <a:gd name="T92" fmla="*/ 12 w 22"/>
                <a:gd name="T93" fmla="*/ 21 h 43"/>
                <a:gd name="T94" fmla="*/ 14 w 22"/>
                <a:gd name="T95" fmla="*/ 23 h 43"/>
                <a:gd name="T96" fmla="*/ 14 w 22"/>
                <a:gd name="T97" fmla="*/ 24 h 43"/>
                <a:gd name="T98" fmla="*/ 14 w 22"/>
                <a:gd name="T99" fmla="*/ 26 h 43"/>
                <a:gd name="T100" fmla="*/ 14 w 22"/>
                <a:gd name="T101" fmla="*/ 27 h 43"/>
                <a:gd name="T102" fmla="*/ 16 w 22"/>
                <a:gd name="T103" fmla="*/ 29 h 43"/>
                <a:gd name="T104" fmla="*/ 16 w 22"/>
                <a:gd name="T105" fmla="*/ 31 h 43"/>
                <a:gd name="T106" fmla="*/ 16 w 22"/>
                <a:gd name="T107" fmla="*/ 32 h 43"/>
                <a:gd name="T108" fmla="*/ 17 w 22"/>
                <a:gd name="T109" fmla="*/ 34 h 43"/>
                <a:gd name="T110" fmla="*/ 17 w 22"/>
                <a:gd name="T111" fmla="*/ 35 h 43"/>
                <a:gd name="T112" fmla="*/ 17 w 22"/>
                <a:gd name="T113" fmla="*/ 37 h 43"/>
                <a:gd name="T114" fmla="*/ 17 w 22"/>
                <a:gd name="T115" fmla="*/ 38 h 43"/>
                <a:gd name="T116" fmla="*/ 19 w 22"/>
                <a:gd name="T117" fmla="*/ 40 h 43"/>
                <a:gd name="T118" fmla="*/ 19 w 22"/>
                <a:gd name="T119" fmla="*/ 41 h 43"/>
                <a:gd name="T120" fmla="*/ 22 w 22"/>
                <a:gd name="T121" fmla="*/ 43 h 43"/>
                <a:gd name="T122" fmla="*/ 19 w 22"/>
                <a:gd name="T123" fmla="*/ 41 h 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3"/>
                <a:gd name="T188" fmla="*/ 22 w 22"/>
                <a:gd name="T189" fmla="*/ 43 h 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3">
                  <a:moveTo>
                    <a:pt x="19" y="41"/>
                  </a:moveTo>
                  <a:lnTo>
                    <a:pt x="22" y="41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22" y="43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3" name="Freeform 1776"/>
            <p:cNvSpPr>
              <a:spLocks/>
            </p:cNvSpPr>
            <p:nvPr/>
          </p:nvSpPr>
          <p:spPr bwMode="auto">
            <a:xfrm>
              <a:off x="4598" y="3409"/>
              <a:ext cx="22" cy="43"/>
            </a:xfrm>
            <a:custGeom>
              <a:avLst/>
              <a:gdLst>
                <a:gd name="T0" fmla="*/ 19 w 22"/>
                <a:gd name="T1" fmla="*/ 41 h 43"/>
                <a:gd name="T2" fmla="*/ 22 w 22"/>
                <a:gd name="T3" fmla="*/ 41 h 43"/>
                <a:gd name="T4" fmla="*/ 22 w 22"/>
                <a:gd name="T5" fmla="*/ 40 h 43"/>
                <a:gd name="T6" fmla="*/ 22 w 22"/>
                <a:gd name="T7" fmla="*/ 38 h 43"/>
                <a:gd name="T8" fmla="*/ 22 w 22"/>
                <a:gd name="T9" fmla="*/ 37 h 43"/>
                <a:gd name="T10" fmla="*/ 22 w 22"/>
                <a:gd name="T11" fmla="*/ 35 h 43"/>
                <a:gd name="T12" fmla="*/ 22 w 22"/>
                <a:gd name="T13" fmla="*/ 34 h 43"/>
                <a:gd name="T14" fmla="*/ 22 w 22"/>
                <a:gd name="T15" fmla="*/ 32 h 43"/>
                <a:gd name="T16" fmla="*/ 20 w 22"/>
                <a:gd name="T17" fmla="*/ 31 h 43"/>
                <a:gd name="T18" fmla="*/ 20 w 22"/>
                <a:gd name="T19" fmla="*/ 29 h 43"/>
                <a:gd name="T20" fmla="*/ 19 w 22"/>
                <a:gd name="T21" fmla="*/ 27 h 43"/>
                <a:gd name="T22" fmla="*/ 19 w 22"/>
                <a:gd name="T23" fmla="*/ 26 h 43"/>
                <a:gd name="T24" fmla="*/ 19 w 22"/>
                <a:gd name="T25" fmla="*/ 24 h 43"/>
                <a:gd name="T26" fmla="*/ 17 w 22"/>
                <a:gd name="T27" fmla="*/ 23 h 43"/>
                <a:gd name="T28" fmla="*/ 17 w 22"/>
                <a:gd name="T29" fmla="*/ 21 h 43"/>
                <a:gd name="T30" fmla="*/ 16 w 22"/>
                <a:gd name="T31" fmla="*/ 20 h 43"/>
                <a:gd name="T32" fmla="*/ 16 w 22"/>
                <a:gd name="T33" fmla="*/ 18 h 43"/>
                <a:gd name="T34" fmla="*/ 14 w 22"/>
                <a:gd name="T35" fmla="*/ 17 h 43"/>
                <a:gd name="T36" fmla="*/ 14 w 22"/>
                <a:gd name="T37" fmla="*/ 15 h 43"/>
                <a:gd name="T38" fmla="*/ 14 w 22"/>
                <a:gd name="T39" fmla="*/ 14 h 43"/>
                <a:gd name="T40" fmla="*/ 12 w 22"/>
                <a:gd name="T41" fmla="*/ 12 h 43"/>
                <a:gd name="T42" fmla="*/ 11 w 22"/>
                <a:gd name="T43" fmla="*/ 11 h 43"/>
                <a:gd name="T44" fmla="*/ 9 w 22"/>
                <a:gd name="T45" fmla="*/ 9 h 43"/>
                <a:gd name="T46" fmla="*/ 9 w 22"/>
                <a:gd name="T47" fmla="*/ 7 h 43"/>
                <a:gd name="T48" fmla="*/ 8 w 22"/>
                <a:gd name="T49" fmla="*/ 6 h 43"/>
                <a:gd name="T50" fmla="*/ 8 w 22"/>
                <a:gd name="T51" fmla="*/ 4 h 43"/>
                <a:gd name="T52" fmla="*/ 6 w 22"/>
                <a:gd name="T53" fmla="*/ 3 h 43"/>
                <a:gd name="T54" fmla="*/ 6 w 22"/>
                <a:gd name="T55" fmla="*/ 1 h 43"/>
                <a:gd name="T56" fmla="*/ 5 w 22"/>
                <a:gd name="T57" fmla="*/ 1 h 43"/>
                <a:gd name="T58" fmla="*/ 5 w 22"/>
                <a:gd name="T59" fmla="*/ 0 h 43"/>
                <a:gd name="T60" fmla="*/ 3 w 22"/>
                <a:gd name="T61" fmla="*/ 0 h 43"/>
                <a:gd name="T62" fmla="*/ 0 w 22"/>
                <a:gd name="T63" fmla="*/ 3 h 43"/>
                <a:gd name="T64" fmla="*/ 2 w 22"/>
                <a:gd name="T65" fmla="*/ 3 h 43"/>
                <a:gd name="T66" fmla="*/ 2 w 22"/>
                <a:gd name="T67" fmla="*/ 4 h 43"/>
                <a:gd name="T68" fmla="*/ 3 w 22"/>
                <a:gd name="T69" fmla="*/ 6 h 43"/>
                <a:gd name="T70" fmla="*/ 5 w 22"/>
                <a:gd name="T71" fmla="*/ 7 h 43"/>
                <a:gd name="T72" fmla="*/ 5 w 22"/>
                <a:gd name="T73" fmla="*/ 9 h 43"/>
                <a:gd name="T74" fmla="*/ 6 w 22"/>
                <a:gd name="T75" fmla="*/ 9 h 43"/>
                <a:gd name="T76" fmla="*/ 6 w 22"/>
                <a:gd name="T77" fmla="*/ 11 h 43"/>
                <a:gd name="T78" fmla="*/ 8 w 22"/>
                <a:gd name="T79" fmla="*/ 12 h 43"/>
                <a:gd name="T80" fmla="*/ 8 w 22"/>
                <a:gd name="T81" fmla="*/ 14 h 43"/>
                <a:gd name="T82" fmla="*/ 9 w 22"/>
                <a:gd name="T83" fmla="*/ 15 h 43"/>
                <a:gd name="T84" fmla="*/ 9 w 22"/>
                <a:gd name="T85" fmla="*/ 17 h 43"/>
                <a:gd name="T86" fmla="*/ 9 w 22"/>
                <a:gd name="T87" fmla="*/ 18 h 43"/>
                <a:gd name="T88" fmla="*/ 11 w 22"/>
                <a:gd name="T89" fmla="*/ 18 h 43"/>
                <a:gd name="T90" fmla="*/ 11 w 22"/>
                <a:gd name="T91" fmla="*/ 20 h 43"/>
                <a:gd name="T92" fmla="*/ 12 w 22"/>
                <a:gd name="T93" fmla="*/ 21 h 43"/>
                <a:gd name="T94" fmla="*/ 14 w 22"/>
                <a:gd name="T95" fmla="*/ 23 h 43"/>
                <a:gd name="T96" fmla="*/ 14 w 22"/>
                <a:gd name="T97" fmla="*/ 24 h 43"/>
                <a:gd name="T98" fmla="*/ 14 w 22"/>
                <a:gd name="T99" fmla="*/ 26 h 43"/>
                <a:gd name="T100" fmla="*/ 14 w 22"/>
                <a:gd name="T101" fmla="*/ 27 h 43"/>
                <a:gd name="T102" fmla="*/ 16 w 22"/>
                <a:gd name="T103" fmla="*/ 29 h 43"/>
                <a:gd name="T104" fmla="*/ 16 w 22"/>
                <a:gd name="T105" fmla="*/ 31 h 43"/>
                <a:gd name="T106" fmla="*/ 16 w 22"/>
                <a:gd name="T107" fmla="*/ 32 h 43"/>
                <a:gd name="T108" fmla="*/ 17 w 22"/>
                <a:gd name="T109" fmla="*/ 34 h 43"/>
                <a:gd name="T110" fmla="*/ 17 w 22"/>
                <a:gd name="T111" fmla="*/ 35 h 43"/>
                <a:gd name="T112" fmla="*/ 17 w 22"/>
                <a:gd name="T113" fmla="*/ 37 h 43"/>
                <a:gd name="T114" fmla="*/ 17 w 22"/>
                <a:gd name="T115" fmla="*/ 38 h 43"/>
                <a:gd name="T116" fmla="*/ 19 w 22"/>
                <a:gd name="T117" fmla="*/ 40 h 43"/>
                <a:gd name="T118" fmla="*/ 19 w 22"/>
                <a:gd name="T119" fmla="*/ 41 h 43"/>
                <a:gd name="T120" fmla="*/ 22 w 22"/>
                <a:gd name="T121" fmla="*/ 43 h 43"/>
                <a:gd name="T122" fmla="*/ 19 w 22"/>
                <a:gd name="T123" fmla="*/ 41 h 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3"/>
                <a:gd name="T188" fmla="*/ 22 w 22"/>
                <a:gd name="T189" fmla="*/ 43 h 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3">
                  <a:moveTo>
                    <a:pt x="19" y="41"/>
                  </a:moveTo>
                  <a:lnTo>
                    <a:pt x="22" y="41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22" y="43"/>
                  </a:lnTo>
                  <a:lnTo>
                    <a:pt x="19" y="4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4" name="Freeform 1777"/>
            <p:cNvSpPr>
              <a:spLocks/>
            </p:cNvSpPr>
            <p:nvPr/>
          </p:nvSpPr>
          <p:spPr bwMode="auto">
            <a:xfrm>
              <a:off x="4617" y="3401"/>
              <a:ext cx="32" cy="51"/>
            </a:xfrm>
            <a:custGeom>
              <a:avLst/>
              <a:gdLst>
                <a:gd name="T0" fmla="*/ 30 w 32"/>
                <a:gd name="T1" fmla="*/ 2 h 51"/>
                <a:gd name="T2" fmla="*/ 26 w 32"/>
                <a:gd name="T3" fmla="*/ 5 h 51"/>
                <a:gd name="T4" fmla="*/ 21 w 32"/>
                <a:gd name="T5" fmla="*/ 8 h 51"/>
                <a:gd name="T6" fmla="*/ 18 w 32"/>
                <a:gd name="T7" fmla="*/ 11 h 51"/>
                <a:gd name="T8" fmla="*/ 15 w 32"/>
                <a:gd name="T9" fmla="*/ 12 h 51"/>
                <a:gd name="T10" fmla="*/ 13 w 32"/>
                <a:gd name="T11" fmla="*/ 15 h 51"/>
                <a:gd name="T12" fmla="*/ 13 w 32"/>
                <a:gd name="T13" fmla="*/ 19 h 51"/>
                <a:gd name="T14" fmla="*/ 12 w 32"/>
                <a:gd name="T15" fmla="*/ 22 h 51"/>
                <a:gd name="T16" fmla="*/ 12 w 32"/>
                <a:gd name="T17" fmla="*/ 25 h 51"/>
                <a:gd name="T18" fmla="*/ 12 w 32"/>
                <a:gd name="T19" fmla="*/ 28 h 51"/>
                <a:gd name="T20" fmla="*/ 10 w 32"/>
                <a:gd name="T21" fmla="*/ 31 h 51"/>
                <a:gd name="T22" fmla="*/ 10 w 32"/>
                <a:gd name="T23" fmla="*/ 34 h 51"/>
                <a:gd name="T24" fmla="*/ 9 w 32"/>
                <a:gd name="T25" fmla="*/ 37 h 51"/>
                <a:gd name="T26" fmla="*/ 6 w 32"/>
                <a:gd name="T27" fmla="*/ 40 h 51"/>
                <a:gd name="T28" fmla="*/ 3 w 32"/>
                <a:gd name="T29" fmla="*/ 45 h 51"/>
                <a:gd name="T30" fmla="*/ 0 w 32"/>
                <a:gd name="T31" fmla="*/ 49 h 51"/>
                <a:gd name="T32" fmla="*/ 4 w 32"/>
                <a:gd name="T33" fmla="*/ 49 h 51"/>
                <a:gd name="T34" fmla="*/ 9 w 32"/>
                <a:gd name="T35" fmla="*/ 45 h 51"/>
                <a:gd name="T36" fmla="*/ 10 w 32"/>
                <a:gd name="T37" fmla="*/ 42 h 51"/>
                <a:gd name="T38" fmla="*/ 13 w 32"/>
                <a:gd name="T39" fmla="*/ 37 h 51"/>
                <a:gd name="T40" fmla="*/ 13 w 32"/>
                <a:gd name="T41" fmla="*/ 34 h 51"/>
                <a:gd name="T42" fmla="*/ 15 w 32"/>
                <a:gd name="T43" fmla="*/ 31 h 51"/>
                <a:gd name="T44" fmla="*/ 15 w 32"/>
                <a:gd name="T45" fmla="*/ 28 h 51"/>
                <a:gd name="T46" fmla="*/ 17 w 32"/>
                <a:gd name="T47" fmla="*/ 25 h 51"/>
                <a:gd name="T48" fmla="*/ 17 w 32"/>
                <a:gd name="T49" fmla="*/ 22 h 51"/>
                <a:gd name="T50" fmla="*/ 18 w 32"/>
                <a:gd name="T51" fmla="*/ 19 h 51"/>
                <a:gd name="T52" fmla="*/ 18 w 32"/>
                <a:gd name="T53" fmla="*/ 15 h 51"/>
                <a:gd name="T54" fmla="*/ 21 w 32"/>
                <a:gd name="T55" fmla="*/ 14 h 51"/>
                <a:gd name="T56" fmla="*/ 26 w 32"/>
                <a:gd name="T57" fmla="*/ 9 h 51"/>
                <a:gd name="T58" fmla="*/ 29 w 32"/>
                <a:gd name="T59" fmla="*/ 6 h 51"/>
                <a:gd name="T60" fmla="*/ 29 w 32"/>
                <a:gd name="T61" fmla="*/ 5 h 51"/>
                <a:gd name="T62" fmla="*/ 30 w 32"/>
                <a:gd name="T63" fmla="*/ 0 h 51"/>
                <a:gd name="T64" fmla="*/ 32 w 32"/>
                <a:gd name="T65" fmla="*/ 2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51"/>
                <a:gd name="T101" fmla="*/ 32 w 32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51">
                  <a:moveTo>
                    <a:pt x="32" y="2"/>
                  </a:moveTo>
                  <a:lnTo>
                    <a:pt x="30" y="2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4" y="49"/>
                  </a:lnTo>
                  <a:lnTo>
                    <a:pt x="7" y="48"/>
                  </a:lnTo>
                  <a:lnTo>
                    <a:pt x="9" y="45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5" name="Freeform 1778"/>
            <p:cNvSpPr>
              <a:spLocks/>
            </p:cNvSpPr>
            <p:nvPr/>
          </p:nvSpPr>
          <p:spPr bwMode="auto">
            <a:xfrm>
              <a:off x="4617" y="3401"/>
              <a:ext cx="32" cy="51"/>
            </a:xfrm>
            <a:custGeom>
              <a:avLst/>
              <a:gdLst>
                <a:gd name="T0" fmla="*/ 30 w 32"/>
                <a:gd name="T1" fmla="*/ 2 h 51"/>
                <a:gd name="T2" fmla="*/ 26 w 32"/>
                <a:gd name="T3" fmla="*/ 5 h 51"/>
                <a:gd name="T4" fmla="*/ 21 w 32"/>
                <a:gd name="T5" fmla="*/ 8 h 51"/>
                <a:gd name="T6" fmla="*/ 18 w 32"/>
                <a:gd name="T7" fmla="*/ 11 h 51"/>
                <a:gd name="T8" fmla="*/ 15 w 32"/>
                <a:gd name="T9" fmla="*/ 12 h 51"/>
                <a:gd name="T10" fmla="*/ 13 w 32"/>
                <a:gd name="T11" fmla="*/ 15 h 51"/>
                <a:gd name="T12" fmla="*/ 13 w 32"/>
                <a:gd name="T13" fmla="*/ 19 h 51"/>
                <a:gd name="T14" fmla="*/ 12 w 32"/>
                <a:gd name="T15" fmla="*/ 22 h 51"/>
                <a:gd name="T16" fmla="*/ 12 w 32"/>
                <a:gd name="T17" fmla="*/ 25 h 51"/>
                <a:gd name="T18" fmla="*/ 12 w 32"/>
                <a:gd name="T19" fmla="*/ 28 h 51"/>
                <a:gd name="T20" fmla="*/ 10 w 32"/>
                <a:gd name="T21" fmla="*/ 31 h 51"/>
                <a:gd name="T22" fmla="*/ 10 w 32"/>
                <a:gd name="T23" fmla="*/ 34 h 51"/>
                <a:gd name="T24" fmla="*/ 9 w 32"/>
                <a:gd name="T25" fmla="*/ 37 h 51"/>
                <a:gd name="T26" fmla="*/ 6 w 32"/>
                <a:gd name="T27" fmla="*/ 40 h 51"/>
                <a:gd name="T28" fmla="*/ 3 w 32"/>
                <a:gd name="T29" fmla="*/ 45 h 51"/>
                <a:gd name="T30" fmla="*/ 0 w 32"/>
                <a:gd name="T31" fmla="*/ 49 h 51"/>
                <a:gd name="T32" fmla="*/ 4 w 32"/>
                <a:gd name="T33" fmla="*/ 49 h 51"/>
                <a:gd name="T34" fmla="*/ 9 w 32"/>
                <a:gd name="T35" fmla="*/ 45 h 51"/>
                <a:gd name="T36" fmla="*/ 10 w 32"/>
                <a:gd name="T37" fmla="*/ 42 h 51"/>
                <a:gd name="T38" fmla="*/ 13 w 32"/>
                <a:gd name="T39" fmla="*/ 37 h 51"/>
                <a:gd name="T40" fmla="*/ 13 w 32"/>
                <a:gd name="T41" fmla="*/ 34 h 51"/>
                <a:gd name="T42" fmla="*/ 15 w 32"/>
                <a:gd name="T43" fmla="*/ 31 h 51"/>
                <a:gd name="T44" fmla="*/ 15 w 32"/>
                <a:gd name="T45" fmla="*/ 28 h 51"/>
                <a:gd name="T46" fmla="*/ 17 w 32"/>
                <a:gd name="T47" fmla="*/ 25 h 51"/>
                <a:gd name="T48" fmla="*/ 17 w 32"/>
                <a:gd name="T49" fmla="*/ 22 h 51"/>
                <a:gd name="T50" fmla="*/ 18 w 32"/>
                <a:gd name="T51" fmla="*/ 19 h 51"/>
                <a:gd name="T52" fmla="*/ 18 w 32"/>
                <a:gd name="T53" fmla="*/ 15 h 51"/>
                <a:gd name="T54" fmla="*/ 21 w 32"/>
                <a:gd name="T55" fmla="*/ 14 h 51"/>
                <a:gd name="T56" fmla="*/ 26 w 32"/>
                <a:gd name="T57" fmla="*/ 9 h 51"/>
                <a:gd name="T58" fmla="*/ 29 w 32"/>
                <a:gd name="T59" fmla="*/ 6 h 51"/>
                <a:gd name="T60" fmla="*/ 29 w 32"/>
                <a:gd name="T61" fmla="*/ 5 h 51"/>
                <a:gd name="T62" fmla="*/ 30 w 32"/>
                <a:gd name="T63" fmla="*/ 0 h 51"/>
                <a:gd name="T64" fmla="*/ 32 w 32"/>
                <a:gd name="T65" fmla="*/ 2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51"/>
                <a:gd name="T101" fmla="*/ 32 w 32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51">
                  <a:moveTo>
                    <a:pt x="32" y="2"/>
                  </a:moveTo>
                  <a:lnTo>
                    <a:pt x="30" y="2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4" y="49"/>
                  </a:lnTo>
                  <a:lnTo>
                    <a:pt x="7" y="48"/>
                  </a:lnTo>
                  <a:lnTo>
                    <a:pt x="9" y="45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6" name="Freeform 1779"/>
            <p:cNvSpPr>
              <a:spLocks/>
            </p:cNvSpPr>
            <p:nvPr/>
          </p:nvSpPr>
          <p:spPr bwMode="auto">
            <a:xfrm>
              <a:off x="4646" y="3403"/>
              <a:ext cx="34" cy="35"/>
            </a:xfrm>
            <a:custGeom>
              <a:avLst/>
              <a:gdLst>
                <a:gd name="T0" fmla="*/ 34 w 34"/>
                <a:gd name="T1" fmla="*/ 32 h 35"/>
                <a:gd name="T2" fmla="*/ 32 w 34"/>
                <a:gd name="T3" fmla="*/ 32 h 35"/>
                <a:gd name="T4" fmla="*/ 32 w 34"/>
                <a:gd name="T5" fmla="*/ 30 h 35"/>
                <a:gd name="T6" fmla="*/ 31 w 34"/>
                <a:gd name="T7" fmla="*/ 30 h 35"/>
                <a:gd name="T8" fmla="*/ 31 w 34"/>
                <a:gd name="T9" fmla="*/ 29 h 35"/>
                <a:gd name="T10" fmla="*/ 29 w 34"/>
                <a:gd name="T11" fmla="*/ 29 h 35"/>
                <a:gd name="T12" fmla="*/ 28 w 34"/>
                <a:gd name="T13" fmla="*/ 27 h 35"/>
                <a:gd name="T14" fmla="*/ 26 w 34"/>
                <a:gd name="T15" fmla="*/ 26 h 35"/>
                <a:gd name="T16" fmla="*/ 26 w 34"/>
                <a:gd name="T17" fmla="*/ 24 h 35"/>
                <a:gd name="T18" fmla="*/ 24 w 34"/>
                <a:gd name="T19" fmla="*/ 24 h 35"/>
                <a:gd name="T20" fmla="*/ 24 w 34"/>
                <a:gd name="T21" fmla="*/ 23 h 35"/>
                <a:gd name="T22" fmla="*/ 23 w 34"/>
                <a:gd name="T23" fmla="*/ 21 h 35"/>
                <a:gd name="T24" fmla="*/ 21 w 34"/>
                <a:gd name="T25" fmla="*/ 21 h 35"/>
                <a:gd name="T26" fmla="*/ 21 w 34"/>
                <a:gd name="T27" fmla="*/ 20 h 35"/>
                <a:gd name="T28" fmla="*/ 20 w 34"/>
                <a:gd name="T29" fmla="*/ 18 h 35"/>
                <a:gd name="T30" fmla="*/ 20 w 34"/>
                <a:gd name="T31" fmla="*/ 17 h 35"/>
                <a:gd name="T32" fmla="*/ 18 w 34"/>
                <a:gd name="T33" fmla="*/ 17 h 35"/>
                <a:gd name="T34" fmla="*/ 18 w 34"/>
                <a:gd name="T35" fmla="*/ 15 h 35"/>
                <a:gd name="T36" fmla="*/ 17 w 34"/>
                <a:gd name="T37" fmla="*/ 13 h 35"/>
                <a:gd name="T38" fmla="*/ 15 w 34"/>
                <a:gd name="T39" fmla="*/ 12 h 35"/>
                <a:gd name="T40" fmla="*/ 14 w 34"/>
                <a:gd name="T41" fmla="*/ 10 h 35"/>
                <a:gd name="T42" fmla="*/ 14 w 34"/>
                <a:gd name="T43" fmla="*/ 9 h 35"/>
                <a:gd name="T44" fmla="*/ 12 w 34"/>
                <a:gd name="T45" fmla="*/ 7 h 35"/>
                <a:gd name="T46" fmla="*/ 11 w 34"/>
                <a:gd name="T47" fmla="*/ 6 h 35"/>
                <a:gd name="T48" fmla="*/ 9 w 34"/>
                <a:gd name="T49" fmla="*/ 4 h 35"/>
                <a:gd name="T50" fmla="*/ 8 w 34"/>
                <a:gd name="T51" fmla="*/ 3 h 35"/>
                <a:gd name="T52" fmla="*/ 6 w 34"/>
                <a:gd name="T53" fmla="*/ 1 h 35"/>
                <a:gd name="T54" fmla="*/ 4 w 34"/>
                <a:gd name="T55" fmla="*/ 0 h 35"/>
                <a:gd name="T56" fmla="*/ 3 w 34"/>
                <a:gd name="T57" fmla="*/ 0 h 35"/>
                <a:gd name="T58" fmla="*/ 0 w 34"/>
                <a:gd name="T59" fmla="*/ 3 h 35"/>
                <a:gd name="T60" fmla="*/ 1 w 34"/>
                <a:gd name="T61" fmla="*/ 4 h 35"/>
                <a:gd name="T62" fmla="*/ 3 w 34"/>
                <a:gd name="T63" fmla="*/ 4 h 35"/>
                <a:gd name="T64" fmla="*/ 4 w 34"/>
                <a:gd name="T65" fmla="*/ 6 h 35"/>
                <a:gd name="T66" fmla="*/ 6 w 34"/>
                <a:gd name="T67" fmla="*/ 7 h 35"/>
                <a:gd name="T68" fmla="*/ 8 w 34"/>
                <a:gd name="T69" fmla="*/ 9 h 35"/>
                <a:gd name="T70" fmla="*/ 9 w 34"/>
                <a:gd name="T71" fmla="*/ 10 h 35"/>
                <a:gd name="T72" fmla="*/ 11 w 34"/>
                <a:gd name="T73" fmla="*/ 12 h 35"/>
                <a:gd name="T74" fmla="*/ 12 w 34"/>
                <a:gd name="T75" fmla="*/ 13 h 35"/>
                <a:gd name="T76" fmla="*/ 12 w 34"/>
                <a:gd name="T77" fmla="*/ 15 h 35"/>
                <a:gd name="T78" fmla="*/ 14 w 34"/>
                <a:gd name="T79" fmla="*/ 17 h 35"/>
                <a:gd name="T80" fmla="*/ 15 w 34"/>
                <a:gd name="T81" fmla="*/ 18 h 35"/>
                <a:gd name="T82" fmla="*/ 17 w 34"/>
                <a:gd name="T83" fmla="*/ 20 h 35"/>
                <a:gd name="T84" fmla="*/ 17 w 34"/>
                <a:gd name="T85" fmla="*/ 21 h 35"/>
                <a:gd name="T86" fmla="*/ 18 w 34"/>
                <a:gd name="T87" fmla="*/ 23 h 35"/>
                <a:gd name="T88" fmla="*/ 20 w 34"/>
                <a:gd name="T89" fmla="*/ 24 h 35"/>
                <a:gd name="T90" fmla="*/ 21 w 34"/>
                <a:gd name="T91" fmla="*/ 26 h 35"/>
                <a:gd name="T92" fmla="*/ 23 w 34"/>
                <a:gd name="T93" fmla="*/ 27 h 35"/>
                <a:gd name="T94" fmla="*/ 23 w 34"/>
                <a:gd name="T95" fmla="*/ 29 h 35"/>
                <a:gd name="T96" fmla="*/ 24 w 34"/>
                <a:gd name="T97" fmla="*/ 30 h 35"/>
                <a:gd name="T98" fmla="*/ 26 w 34"/>
                <a:gd name="T99" fmla="*/ 32 h 35"/>
                <a:gd name="T100" fmla="*/ 28 w 34"/>
                <a:gd name="T101" fmla="*/ 32 h 35"/>
                <a:gd name="T102" fmla="*/ 29 w 34"/>
                <a:gd name="T103" fmla="*/ 33 h 35"/>
                <a:gd name="T104" fmla="*/ 29 w 34"/>
                <a:gd name="T105" fmla="*/ 35 h 35"/>
                <a:gd name="T106" fmla="*/ 31 w 34"/>
                <a:gd name="T107" fmla="*/ 35 h 35"/>
                <a:gd name="T108" fmla="*/ 32 w 34"/>
                <a:gd name="T109" fmla="*/ 35 h 35"/>
                <a:gd name="T110" fmla="*/ 34 w 34"/>
                <a:gd name="T111" fmla="*/ 32 h 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"/>
                <a:gd name="T169" fmla="*/ 0 h 35"/>
                <a:gd name="T170" fmla="*/ 34 w 34"/>
                <a:gd name="T171" fmla="*/ 35 h 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" h="35">
                  <a:moveTo>
                    <a:pt x="34" y="32"/>
                  </a:moveTo>
                  <a:lnTo>
                    <a:pt x="32" y="32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20" y="24"/>
                  </a:lnTo>
                  <a:lnTo>
                    <a:pt x="21" y="26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7" name="Freeform 1780"/>
            <p:cNvSpPr>
              <a:spLocks/>
            </p:cNvSpPr>
            <p:nvPr/>
          </p:nvSpPr>
          <p:spPr bwMode="auto">
            <a:xfrm>
              <a:off x="4646" y="3403"/>
              <a:ext cx="34" cy="35"/>
            </a:xfrm>
            <a:custGeom>
              <a:avLst/>
              <a:gdLst>
                <a:gd name="T0" fmla="*/ 34 w 34"/>
                <a:gd name="T1" fmla="*/ 32 h 35"/>
                <a:gd name="T2" fmla="*/ 32 w 34"/>
                <a:gd name="T3" fmla="*/ 32 h 35"/>
                <a:gd name="T4" fmla="*/ 32 w 34"/>
                <a:gd name="T5" fmla="*/ 30 h 35"/>
                <a:gd name="T6" fmla="*/ 31 w 34"/>
                <a:gd name="T7" fmla="*/ 30 h 35"/>
                <a:gd name="T8" fmla="*/ 31 w 34"/>
                <a:gd name="T9" fmla="*/ 29 h 35"/>
                <a:gd name="T10" fmla="*/ 29 w 34"/>
                <a:gd name="T11" fmla="*/ 29 h 35"/>
                <a:gd name="T12" fmla="*/ 28 w 34"/>
                <a:gd name="T13" fmla="*/ 27 h 35"/>
                <a:gd name="T14" fmla="*/ 26 w 34"/>
                <a:gd name="T15" fmla="*/ 26 h 35"/>
                <a:gd name="T16" fmla="*/ 26 w 34"/>
                <a:gd name="T17" fmla="*/ 24 h 35"/>
                <a:gd name="T18" fmla="*/ 24 w 34"/>
                <a:gd name="T19" fmla="*/ 24 h 35"/>
                <a:gd name="T20" fmla="*/ 24 w 34"/>
                <a:gd name="T21" fmla="*/ 23 h 35"/>
                <a:gd name="T22" fmla="*/ 23 w 34"/>
                <a:gd name="T23" fmla="*/ 21 h 35"/>
                <a:gd name="T24" fmla="*/ 21 w 34"/>
                <a:gd name="T25" fmla="*/ 21 h 35"/>
                <a:gd name="T26" fmla="*/ 21 w 34"/>
                <a:gd name="T27" fmla="*/ 20 h 35"/>
                <a:gd name="T28" fmla="*/ 20 w 34"/>
                <a:gd name="T29" fmla="*/ 18 h 35"/>
                <a:gd name="T30" fmla="*/ 20 w 34"/>
                <a:gd name="T31" fmla="*/ 17 h 35"/>
                <a:gd name="T32" fmla="*/ 18 w 34"/>
                <a:gd name="T33" fmla="*/ 17 h 35"/>
                <a:gd name="T34" fmla="*/ 18 w 34"/>
                <a:gd name="T35" fmla="*/ 15 h 35"/>
                <a:gd name="T36" fmla="*/ 17 w 34"/>
                <a:gd name="T37" fmla="*/ 13 h 35"/>
                <a:gd name="T38" fmla="*/ 15 w 34"/>
                <a:gd name="T39" fmla="*/ 12 h 35"/>
                <a:gd name="T40" fmla="*/ 14 w 34"/>
                <a:gd name="T41" fmla="*/ 10 h 35"/>
                <a:gd name="T42" fmla="*/ 14 w 34"/>
                <a:gd name="T43" fmla="*/ 9 h 35"/>
                <a:gd name="T44" fmla="*/ 12 w 34"/>
                <a:gd name="T45" fmla="*/ 7 h 35"/>
                <a:gd name="T46" fmla="*/ 11 w 34"/>
                <a:gd name="T47" fmla="*/ 6 h 35"/>
                <a:gd name="T48" fmla="*/ 9 w 34"/>
                <a:gd name="T49" fmla="*/ 4 h 35"/>
                <a:gd name="T50" fmla="*/ 8 w 34"/>
                <a:gd name="T51" fmla="*/ 3 h 35"/>
                <a:gd name="T52" fmla="*/ 6 w 34"/>
                <a:gd name="T53" fmla="*/ 1 h 35"/>
                <a:gd name="T54" fmla="*/ 4 w 34"/>
                <a:gd name="T55" fmla="*/ 0 h 35"/>
                <a:gd name="T56" fmla="*/ 3 w 34"/>
                <a:gd name="T57" fmla="*/ 0 h 35"/>
                <a:gd name="T58" fmla="*/ 0 w 34"/>
                <a:gd name="T59" fmla="*/ 3 h 35"/>
                <a:gd name="T60" fmla="*/ 1 w 34"/>
                <a:gd name="T61" fmla="*/ 4 h 35"/>
                <a:gd name="T62" fmla="*/ 3 w 34"/>
                <a:gd name="T63" fmla="*/ 4 h 35"/>
                <a:gd name="T64" fmla="*/ 4 w 34"/>
                <a:gd name="T65" fmla="*/ 6 h 35"/>
                <a:gd name="T66" fmla="*/ 6 w 34"/>
                <a:gd name="T67" fmla="*/ 7 h 35"/>
                <a:gd name="T68" fmla="*/ 8 w 34"/>
                <a:gd name="T69" fmla="*/ 9 h 35"/>
                <a:gd name="T70" fmla="*/ 9 w 34"/>
                <a:gd name="T71" fmla="*/ 10 h 35"/>
                <a:gd name="T72" fmla="*/ 11 w 34"/>
                <a:gd name="T73" fmla="*/ 12 h 35"/>
                <a:gd name="T74" fmla="*/ 12 w 34"/>
                <a:gd name="T75" fmla="*/ 13 h 35"/>
                <a:gd name="T76" fmla="*/ 12 w 34"/>
                <a:gd name="T77" fmla="*/ 15 h 35"/>
                <a:gd name="T78" fmla="*/ 14 w 34"/>
                <a:gd name="T79" fmla="*/ 17 h 35"/>
                <a:gd name="T80" fmla="*/ 15 w 34"/>
                <a:gd name="T81" fmla="*/ 18 h 35"/>
                <a:gd name="T82" fmla="*/ 17 w 34"/>
                <a:gd name="T83" fmla="*/ 20 h 35"/>
                <a:gd name="T84" fmla="*/ 17 w 34"/>
                <a:gd name="T85" fmla="*/ 21 h 35"/>
                <a:gd name="T86" fmla="*/ 18 w 34"/>
                <a:gd name="T87" fmla="*/ 23 h 35"/>
                <a:gd name="T88" fmla="*/ 20 w 34"/>
                <a:gd name="T89" fmla="*/ 24 h 35"/>
                <a:gd name="T90" fmla="*/ 21 w 34"/>
                <a:gd name="T91" fmla="*/ 26 h 35"/>
                <a:gd name="T92" fmla="*/ 23 w 34"/>
                <a:gd name="T93" fmla="*/ 27 h 35"/>
                <a:gd name="T94" fmla="*/ 23 w 34"/>
                <a:gd name="T95" fmla="*/ 29 h 35"/>
                <a:gd name="T96" fmla="*/ 24 w 34"/>
                <a:gd name="T97" fmla="*/ 30 h 35"/>
                <a:gd name="T98" fmla="*/ 26 w 34"/>
                <a:gd name="T99" fmla="*/ 32 h 35"/>
                <a:gd name="T100" fmla="*/ 28 w 34"/>
                <a:gd name="T101" fmla="*/ 32 h 35"/>
                <a:gd name="T102" fmla="*/ 29 w 34"/>
                <a:gd name="T103" fmla="*/ 33 h 35"/>
                <a:gd name="T104" fmla="*/ 29 w 34"/>
                <a:gd name="T105" fmla="*/ 35 h 35"/>
                <a:gd name="T106" fmla="*/ 31 w 34"/>
                <a:gd name="T107" fmla="*/ 35 h 35"/>
                <a:gd name="T108" fmla="*/ 32 w 34"/>
                <a:gd name="T109" fmla="*/ 35 h 35"/>
                <a:gd name="T110" fmla="*/ 34 w 34"/>
                <a:gd name="T111" fmla="*/ 32 h 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"/>
                <a:gd name="T169" fmla="*/ 0 h 35"/>
                <a:gd name="T170" fmla="*/ 34 w 34"/>
                <a:gd name="T171" fmla="*/ 35 h 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" h="35">
                  <a:moveTo>
                    <a:pt x="34" y="32"/>
                  </a:moveTo>
                  <a:lnTo>
                    <a:pt x="32" y="32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20" y="24"/>
                  </a:lnTo>
                  <a:lnTo>
                    <a:pt x="21" y="26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8" name="Freeform 1781"/>
            <p:cNvSpPr>
              <a:spLocks/>
            </p:cNvSpPr>
            <p:nvPr/>
          </p:nvSpPr>
          <p:spPr bwMode="auto">
            <a:xfrm>
              <a:off x="4678" y="3435"/>
              <a:ext cx="14" cy="46"/>
            </a:xfrm>
            <a:custGeom>
              <a:avLst/>
              <a:gdLst>
                <a:gd name="T0" fmla="*/ 14 w 14"/>
                <a:gd name="T1" fmla="*/ 46 h 46"/>
                <a:gd name="T2" fmla="*/ 14 w 14"/>
                <a:gd name="T3" fmla="*/ 45 h 46"/>
                <a:gd name="T4" fmla="*/ 14 w 14"/>
                <a:gd name="T5" fmla="*/ 43 h 46"/>
                <a:gd name="T6" fmla="*/ 14 w 14"/>
                <a:gd name="T7" fmla="*/ 41 h 46"/>
                <a:gd name="T8" fmla="*/ 14 w 14"/>
                <a:gd name="T9" fmla="*/ 40 h 46"/>
                <a:gd name="T10" fmla="*/ 14 w 14"/>
                <a:gd name="T11" fmla="*/ 38 h 46"/>
                <a:gd name="T12" fmla="*/ 14 w 14"/>
                <a:gd name="T13" fmla="*/ 37 h 46"/>
                <a:gd name="T14" fmla="*/ 14 w 14"/>
                <a:gd name="T15" fmla="*/ 35 h 46"/>
                <a:gd name="T16" fmla="*/ 14 w 14"/>
                <a:gd name="T17" fmla="*/ 34 h 46"/>
                <a:gd name="T18" fmla="*/ 14 w 14"/>
                <a:gd name="T19" fmla="*/ 32 h 46"/>
                <a:gd name="T20" fmla="*/ 14 w 14"/>
                <a:gd name="T21" fmla="*/ 31 h 46"/>
                <a:gd name="T22" fmla="*/ 14 w 14"/>
                <a:gd name="T23" fmla="*/ 29 h 46"/>
                <a:gd name="T24" fmla="*/ 14 w 14"/>
                <a:gd name="T25" fmla="*/ 28 h 46"/>
                <a:gd name="T26" fmla="*/ 14 w 14"/>
                <a:gd name="T27" fmla="*/ 26 h 46"/>
                <a:gd name="T28" fmla="*/ 14 w 14"/>
                <a:gd name="T29" fmla="*/ 23 h 46"/>
                <a:gd name="T30" fmla="*/ 14 w 14"/>
                <a:gd name="T31" fmla="*/ 21 h 46"/>
                <a:gd name="T32" fmla="*/ 14 w 14"/>
                <a:gd name="T33" fmla="*/ 20 h 46"/>
                <a:gd name="T34" fmla="*/ 12 w 14"/>
                <a:gd name="T35" fmla="*/ 18 h 46"/>
                <a:gd name="T36" fmla="*/ 12 w 14"/>
                <a:gd name="T37" fmla="*/ 17 h 46"/>
                <a:gd name="T38" fmla="*/ 12 w 14"/>
                <a:gd name="T39" fmla="*/ 15 h 46"/>
                <a:gd name="T40" fmla="*/ 12 w 14"/>
                <a:gd name="T41" fmla="*/ 14 h 46"/>
                <a:gd name="T42" fmla="*/ 11 w 14"/>
                <a:gd name="T43" fmla="*/ 12 h 46"/>
                <a:gd name="T44" fmla="*/ 11 w 14"/>
                <a:gd name="T45" fmla="*/ 11 h 46"/>
                <a:gd name="T46" fmla="*/ 11 w 14"/>
                <a:gd name="T47" fmla="*/ 9 h 46"/>
                <a:gd name="T48" fmla="*/ 9 w 14"/>
                <a:gd name="T49" fmla="*/ 8 h 46"/>
                <a:gd name="T50" fmla="*/ 8 w 14"/>
                <a:gd name="T51" fmla="*/ 6 h 46"/>
                <a:gd name="T52" fmla="*/ 8 w 14"/>
                <a:gd name="T53" fmla="*/ 5 h 46"/>
                <a:gd name="T54" fmla="*/ 6 w 14"/>
                <a:gd name="T55" fmla="*/ 5 h 46"/>
                <a:gd name="T56" fmla="*/ 6 w 14"/>
                <a:gd name="T57" fmla="*/ 3 h 46"/>
                <a:gd name="T58" fmla="*/ 5 w 14"/>
                <a:gd name="T59" fmla="*/ 1 h 46"/>
                <a:gd name="T60" fmla="*/ 3 w 14"/>
                <a:gd name="T61" fmla="*/ 0 h 46"/>
                <a:gd name="T62" fmla="*/ 2 w 14"/>
                <a:gd name="T63" fmla="*/ 0 h 46"/>
                <a:gd name="T64" fmla="*/ 0 w 14"/>
                <a:gd name="T65" fmla="*/ 3 h 46"/>
                <a:gd name="T66" fmla="*/ 0 w 14"/>
                <a:gd name="T67" fmla="*/ 5 h 46"/>
                <a:gd name="T68" fmla="*/ 2 w 14"/>
                <a:gd name="T69" fmla="*/ 5 h 46"/>
                <a:gd name="T70" fmla="*/ 3 w 14"/>
                <a:gd name="T71" fmla="*/ 6 h 46"/>
                <a:gd name="T72" fmla="*/ 5 w 14"/>
                <a:gd name="T73" fmla="*/ 8 h 46"/>
                <a:gd name="T74" fmla="*/ 5 w 14"/>
                <a:gd name="T75" fmla="*/ 9 h 46"/>
                <a:gd name="T76" fmla="*/ 6 w 14"/>
                <a:gd name="T77" fmla="*/ 11 h 46"/>
                <a:gd name="T78" fmla="*/ 6 w 14"/>
                <a:gd name="T79" fmla="*/ 12 h 46"/>
                <a:gd name="T80" fmla="*/ 8 w 14"/>
                <a:gd name="T81" fmla="*/ 14 h 46"/>
                <a:gd name="T82" fmla="*/ 8 w 14"/>
                <a:gd name="T83" fmla="*/ 15 h 46"/>
                <a:gd name="T84" fmla="*/ 8 w 14"/>
                <a:gd name="T85" fmla="*/ 18 h 46"/>
                <a:gd name="T86" fmla="*/ 9 w 14"/>
                <a:gd name="T87" fmla="*/ 20 h 46"/>
                <a:gd name="T88" fmla="*/ 9 w 14"/>
                <a:gd name="T89" fmla="*/ 21 h 46"/>
                <a:gd name="T90" fmla="*/ 9 w 14"/>
                <a:gd name="T91" fmla="*/ 23 h 46"/>
                <a:gd name="T92" fmla="*/ 9 w 14"/>
                <a:gd name="T93" fmla="*/ 25 h 46"/>
                <a:gd name="T94" fmla="*/ 11 w 14"/>
                <a:gd name="T95" fmla="*/ 26 h 46"/>
                <a:gd name="T96" fmla="*/ 11 w 14"/>
                <a:gd name="T97" fmla="*/ 28 h 46"/>
                <a:gd name="T98" fmla="*/ 11 w 14"/>
                <a:gd name="T99" fmla="*/ 29 h 46"/>
                <a:gd name="T100" fmla="*/ 11 w 14"/>
                <a:gd name="T101" fmla="*/ 31 h 46"/>
                <a:gd name="T102" fmla="*/ 11 w 14"/>
                <a:gd name="T103" fmla="*/ 32 h 46"/>
                <a:gd name="T104" fmla="*/ 11 w 14"/>
                <a:gd name="T105" fmla="*/ 34 h 46"/>
                <a:gd name="T106" fmla="*/ 11 w 14"/>
                <a:gd name="T107" fmla="*/ 35 h 46"/>
                <a:gd name="T108" fmla="*/ 11 w 14"/>
                <a:gd name="T109" fmla="*/ 37 h 46"/>
                <a:gd name="T110" fmla="*/ 11 w 14"/>
                <a:gd name="T111" fmla="*/ 38 h 46"/>
                <a:gd name="T112" fmla="*/ 11 w 14"/>
                <a:gd name="T113" fmla="*/ 40 h 46"/>
                <a:gd name="T114" fmla="*/ 11 w 14"/>
                <a:gd name="T115" fmla="*/ 41 h 46"/>
                <a:gd name="T116" fmla="*/ 11 w 14"/>
                <a:gd name="T117" fmla="*/ 43 h 46"/>
                <a:gd name="T118" fmla="*/ 11 w 14"/>
                <a:gd name="T119" fmla="*/ 45 h 46"/>
                <a:gd name="T120" fmla="*/ 9 w 14"/>
                <a:gd name="T121" fmla="*/ 46 h 46"/>
                <a:gd name="T122" fmla="*/ 14 w 14"/>
                <a:gd name="T123" fmla="*/ 46 h 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"/>
                <a:gd name="T187" fmla="*/ 0 h 46"/>
                <a:gd name="T188" fmla="*/ 14 w 14"/>
                <a:gd name="T189" fmla="*/ 46 h 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" h="46">
                  <a:moveTo>
                    <a:pt x="14" y="46"/>
                  </a:moveTo>
                  <a:lnTo>
                    <a:pt x="14" y="45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9" name="Freeform 1782"/>
            <p:cNvSpPr>
              <a:spLocks/>
            </p:cNvSpPr>
            <p:nvPr/>
          </p:nvSpPr>
          <p:spPr bwMode="auto">
            <a:xfrm>
              <a:off x="4678" y="3435"/>
              <a:ext cx="14" cy="46"/>
            </a:xfrm>
            <a:custGeom>
              <a:avLst/>
              <a:gdLst>
                <a:gd name="T0" fmla="*/ 14 w 14"/>
                <a:gd name="T1" fmla="*/ 46 h 46"/>
                <a:gd name="T2" fmla="*/ 14 w 14"/>
                <a:gd name="T3" fmla="*/ 45 h 46"/>
                <a:gd name="T4" fmla="*/ 14 w 14"/>
                <a:gd name="T5" fmla="*/ 43 h 46"/>
                <a:gd name="T6" fmla="*/ 14 w 14"/>
                <a:gd name="T7" fmla="*/ 41 h 46"/>
                <a:gd name="T8" fmla="*/ 14 w 14"/>
                <a:gd name="T9" fmla="*/ 40 h 46"/>
                <a:gd name="T10" fmla="*/ 14 w 14"/>
                <a:gd name="T11" fmla="*/ 38 h 46"/>
                <a:gd name="T12" fmla="*/ 14 w 14"/>
                <a:gd name="T13" fmla="*/ 37 h 46"/>
                <a:gd name="T14" fmla="*/ 14 w 14"/>
                <a:gd name="T15" fmla="*/ 35 h 46"/>
                <a:gd name="T16" fmla="*/ 14 w 14"/>
                <a:gd name="T17" fmla="*/ 34 h 46"/>
                <a:gd name="T18" fmla="*/ 14 w 14"/>
                <a:gd name="T19" fmla="*/ 32 h 46"/>
                <a:gd name="T20" fmla="*/ 14 w 14"/>
                <a:gd name="T21" fmla="*/ 31 h 46"/>
                <a:gd name="T22" fmla="*/ 14 w 14"/>
                <a:gd name="T23" fmla="*/ 29 h 46"/>
                <a:gd name="T24" fmla="*/ 14 w 14"/>
                <a:gd name="T25" fmla="*/ 28 h 46"/>
                <a:gd name="T26" fmla="*/ 14 w 14"/>
                <a:gd name="T27" fmla="*/ 26 h 46"/>
                <a:gd name="T28" fmla="*/ 14 w 14"/>
                <a:gd name="T29" fmla="*/ 23 h 46"/>
                <a:gd name="T30" fmla="*/ 14 w 14"/>
                <a:gd name="T31" fmla="*/ 21 h 46"/>
                <a:gd name="T32" fmla="*/ 14 w 14"/>
                <a:gd name="T33" fmla="*/ 20 h 46"/>
                <a:gd name="T34" fmla="*/ 12 w 14"/>
                <a:gd name="T35" fmla="*/ 18 h 46"/>
                <a:gd name="T36" fmla="*/ 12 w 14"/>
                <a:gd name="T37" fmla="*/ 17 h 46"/>
                <a:gd name="T38" fmla="*/ 12 w 14"/>
                <a:gd name="T39" fmla="*/ 15 h 46"/>
                <a:gd name="T40" fmla="*/ 12 w 14"/>
                <a:gd name="T41" fmla="*/ 14 h 46"/>
                <a:gd name="T42" fmla="*/ 11 w 14"/>
                <a:gd name="T43" fmla="*/ 12 h 46"/>
                <a:gd name="T44" fmla="*/ 11 w 14"/>
                <a:gd name="T45" fmla="*/ 11 h 46"/>
                <a:gd name="T46" fmla="*/ 11 w 14"/>
                <a:gd name="T47" fmla="*/ 9 h 46"/>
                <a:gd name="T48" fmla="*/ 9 w 14"/>
                <a:gd name="T49" fmla="*/ 8 h 46"/>
                <a:gd name="T50" fmla="*/ 8 w 14"/>
                <a:gd name="T51" fmla="*/ 6 h 46"/>
                <a:gd name="T52" fmla="*/ 8 w 14"/>
                <a:gd name="T53" fmla="*/ 5 h 46"/>
                <a:gd name="T54" fmla="*/ 6 w 14"/>
                <a:gd name="T55" fmla="*/ 5 h 46"/>
                <a:gd name="T56" fmla="*/ 6 w 14"/>
                <a:gd name="T57" fmla="*/ 3 h 46"/>
                <a:gd name="T58" fmla="*/ 5 w 14"/>
                <a:gd name="T59" fmla="*/ 1 h 46"/>
                <a:gd name="T60" fmla="*/ 3 w 14"/>
                <a:gd name="T61" fmla="*/ 0 h 46"/>
                <a:gd name="T62" fmla="*/ 2 w 14"/>
                <a:gd name="T63" fmla="*/ 0 h 46"/>
                <a:gd name="T64" fmla="*/ 0 w 14"/>
                <a:gd name="T65" fmla="*/ 3 h 46"/>
                <a:gd name="T66" fmla="*/ 0 w 14"/>
                <a:gd name="T67" fmla="*/ 5 h 46"/>
                <a:gd name="T68" fmla="*/ 2 w 14"/>
                <a:gd name="T69" fmla="*/ 5 h 46"/>
                <a:gd name="T70" fmla="*/ 3 w 14"/>
                <a:gd name="T71" fmla="*/ 6 h 46"/>
                <a:gd name="T72" fmla="*/ 5 w 14"/>
                <a:gd name="T73" fmla="*/ 8 h 46"/>
                <a:gd name="T74" fmla="*/ 5 w 14"/>
                <a:gd name="T75" fmla="*/ 9 h 46"/>
                <a:gd name="T76" fmla="*/ 6 w 14"/>
                <a:gd name="T77" fmla="*/ 11 h 46"/>
                <a:gd name="T78" fmla="*/ 6 w 14"/>
                <a:gd name="T79" fmla="*/ 12 h 46"/>
                <a:gd name="T80" fmla="*/ 8 w 14"/>
                <a:gd name="T81" fmla="*/ 14 h 46"/>
                <a:gd name="T82" fmla="*/ 8 w 14"/>
                <a:gd name="T83" fmla="*/ 15 h 46"/>
                <a:gd name="T84" fmla="*/ 8 w 14"/>
                <a:gd name="T85" fmla="*/ 18 h 46"/>
                <a:gd name="T86" fmla="*/ 9 w 14"/>
                <a:gd name="T87" fmla="*/ 20 h 46"/>
                <a:gd name="T88" fmla="*/ 9 w 14"/>
                <a:gd name="T89" fmla="*/ 21 h 46"/>
                <a:gd name="T90" fmla="*/ 9 w 14"/>
                <a:gd name="T91" fmla="*/ 23 h 46"/>
                <a:gd name="T92" fmla="*/ 9 w 14"/>
                <a:gd name="T93" fmla="*/ 25 h 46"/>
                <a:gd name="T94" fmla="*/ 11 w 14"/>
                <a:gd name="T95" fmla="*/ 26 h 46"/>
                <a:gd name="T96" fmla="*/ 11 w 14"/>
                <a:gd name="T97" fmla="*/ 28 h 46"/>
                <a:gd name="T98" fmla="*/ 11 w 14"/>
                <a:gd name="T99" fmla="*/ 29 h 46"/>
                <a:gd name="T100" fmla="*/ 11 w 14"/>
                <a:gd name="T101" fmla="*/ 31 h 46"/>
                <a:gd name="T102" fmla="*/ 11 w 14"/>
                <a:gd name="T103" fmla="*/ 32 h 46"/>
                <a:gd name="T104" fmla="*/ 11 w 14"/>
                <a:gd name="T105" fmla="*/ 34 h 46"/>
                <a:gd name="T106" fmla="*/ 11 w 14"/>
                <a:gd name="T107" fmla="*/ 35 h 46"/>
                <a:gd name="T108" fmla="*/ 11 w 14"/>
                <a:gd name="T109" fmla="*/ 37 h 46"/>
                <a:gd name="T110" fmla="*/ 11 w 14"/>
                <a:gd name="T111" fmla="*/ 38 h 46"/>
                <a:gd name="T112" fmla="*/ 11 w 14"/>
                <a:gd name="T113" fmla="*/ 40 h 46"/>
                <a:gd name="T114" fmla="*/ 11 w 14"/>
                <a:gd name="T115" fmla="*/ 41 h 46"/>
                <a:gd name="T116" fmla="*/ 11 w 14"/>
                <a:gd name="T117" fmla="*/ 43 h 46"/>
                <a:gd name="T118" fmla="*/ 11 w 14"/>
                <a:gd name="T119" fmla="*/ 45 h 46"/>
                <a:gd name="T120" fmla="*/ 9 w 14"/>
                <a:gd name="T121" fmla="*/ 46 h 46"/>
                <a:gd name="T122" fmla="*/ 14 w 14"/>
                <a:gd name="T123" fmla="*/ 46 h 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"/>
                <a:gd name="T187" fmla="*/ 0 h 46"/>
                <a:gd name="T188" fmla="*/ 14 w 14"/>
                <a:gd name="T189" fmla="*/ 46 h 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" h="46">
                  <a:moveTo>
                    <a:pt x="14" y="46"/>
                  </a:moveTo>
                  <a:lnTo>
                    <a:pt x="14" y="45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9" y="46"/>
                  </a:lnTo>
                  <a:lnTo>
                    <a:pt x="14" y="46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0" name="Freeform 1783"/>
            <p:cNvSpPr>
              <a:spLocks/>
            </p:cNvSpPr>
            <p:nvPr/>
          </p:nvSpPr>
          <p:spPr bwMode="auto">
            <a:xfrm>
              <a:off x="4687" y="3481"/>
              <a:ext cx="34" cy="35"/>
            </a:xfrm>
            <a:custGeom>
              <a:avLst/>
              <a:gdLst>
                <a:gd name="T0" fmla="*/ 33 w 34"/>
                <a:gd name="T1" fmla="*/ 34 h 35"/>
                <a:gd name="T2" fmla="*/ 33 w 34"/>
                <a:gd name="T3" fmla="*/ 31 h 35"/>
                <a:gd name="T4" fmla="*/ 31 w 34"/>
                <a:gd name="T5" fmla="*/ 28 h 35"/>
                <a:gd name="T6" fmla="*/ 28 w 34"/>
                <a:gd name="T7" fmla="*/ 26 h 35"/>
                <a:gd name="T8" fmla="*/ 27 w 34"/>
                <a:gd name="T9" fmla="*/ 23 h 35"/>
                <a:gd name="T10" fmla="*/ 23 w 34"/>
                <a:gd name="T11" fmla="*/ 22 h 35"/>
                <a:gd name="T12" fmla="*/ 20 w 34"/>
                <a:gd name="T13" fmla="*/ 19 h 35"/>
                <a:gd name="T14" fmla="*/ 17 w 34"/>
                <a:gd name="T15" fmla="*/ 15 h 35"/>
                <a:gd name="T16" fmla="*/ 14 w 34"/>
                <a:gd name="T17" fmla="*/ 14 h 35"/>
                <a:gd name="T18" fmla="*/ 11 w 34"/>
                <a:gd name="T19" fmla="*/ 12 h 35"/>
                <a:gd name="T20" fmla="*/ 10 w 34"/>
                <a:gd name="T21" fmla="*/ 11 h 35"/>
                <a:gd name="T22" fmla="*/ 8 w 34"/>
                <a:gd name="T23" fmla="*/ 8 h 35"/>
                <a:gd name="T24" fmla="*/ 7 w 34"/>
                <a:gd name="T25" fmla="*/ 6 h 35"/>
                <a:gd name="T26" fmla="*/ 5 w 34"/>
                <a:gd name="T27" fmla="*/ 5 h 35"/>
                <a:gd name="T28" fmla="*/ 5 w 34"/>
                <a:gd name="T29" fmla="*/ 2 h 35"/>
                <a:gd name="T30" fmla="*/ 0 w 34"/>
                <a:gd name="T31" fmla="*/ 0 h 35"/>
                <a:gd name="T32" fmla="*/ 0 w 34"/>
                <a:gd name="T33" fmla="*/ 3 h 35"/>
                <a:gd name="T34" fmla="*/ 2 w 34"/>
                <a:gd name="T35" fmla="*/ 6 h 35"/>
                <a:gd name="T36" fmla="*/ 3 w 34"/>
                <a:gd name="T37" fmla="*/ 8 h 35"/>
                <a:gd name="T38" fmla="*/ 5 w 34"/>
                <a:gd name="T39" fmla="*/ 11 h 35"/>
                <a:gd name="T40" fmla="*/ 7 w 34"/>
                <a:gd name="T41" fmla="*/ 14 h 35"/>
                <a:gd name="T42" fmla="*/ 10 w 34"/>
                <a:gd name="T43" fmla="*/ 15 h 35"/>
                <a:gd name="T44" fmla="*/ 11 w 34"/>
                <a:gd name="T45" fmla="*/ 17 h 35"/>
                <a:gd name="T46" fmla="*/ 14 w 34"/>
                <a:gd name="T47" fmla="*/ 20 h 35"/>
                <a:gd name="T48" fmla="*/ 17 w 34"/>
                <a:gd name="T49" fmla="*/ 22 h 35"/>
                <a:gd name="T50" fmla="*/ 20 w 34"/>
                <a:gd name="T51" fmla="*/ 23 h 35"/>
                <a:gd name="T52" fmla="*/ 22 w 34"/>
                <a:gd name="T53" fmla="*/ 26 h 35"/>
                <a:gd name="T54" fmla="*/ 25 w 34"/>
                <a:gd name="T55" fmla="*/ 28 h 35"/>
                <a:gd name="T56" fmla="*/ 27 w 34"/>
                <a:gd name="T57" fmla="*/ 29 h 35"/>
                <a:gd name="T58" fmla="*/ 28 w 34"/>
                <a:gd name="T59" fmla="*/ 31 h 35"/>
                <a:gd name="T60" fmla="*/ 30 w 34"/>
                <a:gd name="T61" fmla="*/ 34 h 35"/>
                <a:gd name="T62" fmla="*/ 34 w 34"/>
                <a:gd name="T63" fmla="*/ 35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35"/>
                <a:gd name="T98" fmla="*/ 34 w 34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35">
                  <a:moveTo>
                    <a:pt x="34" y="35"/>
                  </a:moveTo>
                  <a:lnTo>
                    <a:pt x="33" y="34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1" name="Freeform 1784"/>
            <p:cNvSpPr>
              <a:spLocks/>
            </p:cNvSpPr>
            <p:nvPr/>
          </p:nvSpPr>
          <p:spPr bwMode="auto">
            <a:xfrm>
              <a:off x="4687" y="3481"/>
              <a:ext cx="34" cy="35"/>
            </a:xfrm>
            <a:custGeom>
              <a:avLst/>
              <a:gdLst>
                <a:gd name="T0" fmla="*/ 33 w 34"/>
                <a:gd name="T1" fmla="*/ 34 h 35"/>
                <a:gd name="T2" fmla="*/ 33 w 34"/>
                <a:gd name="T3" fmla="*/ 31 h 35"/>
                <a:gd name="T4" fmla="*/ 31 w 34"/>
                <a:gd name="T5" fmla="*/ 28 h 35"/>
                <a:gd name="T6" fmla="*/ 28 w 34"/>
                <a:gd name="T7" fmla="*/ 26 h 35"/>
                <a:gd name="T8" fmla="*/ 27 w 34"/>
                <a:gd name="T9" fmla="*/ 23 h 35"/>
                <a:gd name="T10" fmla="*/ 23 w 34"/>
                <a:gd name="T11" fmla="*/ 22 h 35"/>
                <a:gd name="T12" fmla="*/ 20 w 34"/>
                <a:gd name="T13" fmla="*/ 19 h 35"/>
                <a:gd name="T14" fmla="*/ 17 w 34"/>
                <a:gd name="T15" fmla="*/ 15 h 35"/>
                <a:gd name="T16" fmla="*/ 14 w 34"/>
                <a:gd name="T17" fmla="*/ 14 h 35"/>
                <a:gd name="T18" fmla="*/ 11 w 34"/>
                <a:gd name="T19" fmla="*/ 12 h 35"/>
                <a:gd name="T20" fmla="*/ 10 w 34"/>
                <a:gd name="T21" fmla="*/ 11 h 35"/>
                <a:gd name="T22" fmla="*/ 8 w 34"/>
                <a:gd name="T23" fmla="*/ 8 h 35"/>
                <a:gd name="T24" fmla="*/ 7 w 34"/>
                <a:gd name="T25" fmla="*/ 6 h 35"/>
                <a:gd name="T26" fmla="*/ 5 w 34"/>
                <a:gd name="T27" fmla="*/ 5 h 35"/>
                <a:gd name="T28" fmla="*/ 5 w 34"/>
                <a:gd name="T29" fmla="*/ 2 h 35"/>
                <a:gd name="T30" fmla="*/ 0 w 34"/>
                <a:gd name="T31" fmla="*/ 0 h 35"/>
                <a:gd name="T32" fmla="*/ 0 w 34"/>
                <a:gd name="T33" fmla="*/ 3 h 35"/>
                <a:gd name="T34" fmla="*/ 2 w 34"/>
                <a:gd name="T35" fmla="*/ 6 h 35"/>
                <a:gd name="T36" fmla="*/ 3 w 34"/>
                <a:gd name="T37" fmla="*/ 8 h 35"/>
                <a:gd name="T38" fmla="*/ 5 w 34"/>
                <a:gd name="T39" fmla="*/ 11 h 35"/>
                <a:gd name="T40" fmla="*/ 7 w 34"/>
                <a:gd name="T41" fmla="*/ 14 h 35"/>
                <a:gd name="T42" fmla="*/ 10 w 34"/>
                <a:gd name="T43" fmla="*/ 15 h 35"/>
                <a:gd name="T44" fmla="*/ 11 w 34"/>
                <a:gd name="T45" fmla="*/ 17 h 35"/>
                <a:gd name="T46" fmla="*/ 14 w 34"/>
                <a:gd name="T47" fmla="*/ 20 h 35"/>
                <a:gd name="T48" fmla="*/ 17 w 34"/>
                <a:gd name="T49" fmla="*/ 22 h 35"/>
                <a:gd name="T50" fmla="*/ 20 w 34"/>
                <a:gd name="T51" fmla="*/ 23 h 35"/>
                <a:gd name="T52" fmla="*/ 22 w 34"/>
                <a:gd name="T53" fmla="*/ 26 h 35"/>
                <a:gd name="T54" fmla="*/ 25 w 34"/>
                <a:gd name="T55" fmla="*/ 28 h 35"/>
                <a:gd name="T56" fmla="*/ 27 w 34"/>
                <a:gd name="T57" fmla="*/ 29 h 35"/>
                <a:gd name="T58" fmla="*/ 28 w 34"/>
                <a:gd name="T59" fmla="*/ 31 h 35"/>
                <a:gd name="T60" fmla="*/ 30 w 34"/>
                <a:gd name="T61" fmla="*/ 34 h 35"/>
                <a:gd name="T62" fmla="*/ 34 w 34"/>
                <a:gd name="T63" fmla="*/ 35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35"/>
                <a:gd name="T98" fmla="*/ 34 w 34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35">
                  <a:moveTo>
                    <a:pt x="34" y="35"/>
                  </a:moveTo>
                  <a:lnTo>
                    <a:pt x="33" y="34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34" y="35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2" name="Freeform 1785"/>
            <p:cNvSpPr>
              <a:spLocks/>
            </p:cNvSpPr>
            <p:nvPr/>
          </p:nvSpPr>
          <p:spPr bwMode="auto">
            <a:xfrm>
              <a:off x="4717" y="3516"/>
              <a:ext cx="40" cy="31"/>
            </a:xfrm>
            <a:custGeom>
              <a:avLst/>
              <a:gdLst>
                <a:gd name="T0" fmla="*/ 38 w 40"/>
                <a:gd name="T1" fmla="*/ 27 h 31"/>
                <a:gd name="T2" fmla="*/ 40 w 40"/>
                <a:gd name="T3" fmla="*/ 27 h 31"/>
                <a:gd name="T4" fmla="*/ 37 w 40"/>
                <a:gd name="T5" fmla="*/ 27 h 31"/>
                <a:gd name="T6" fmla="*/ 35 w 40"/>
                <a:gd name="T7" fmla="*/ 25 h 31"/>
                <a:gd name="T8" fmla="*/ 33 w 40"/>
                <a:gd name="T9" fmla="*/ 24 h 31"/>
                <a:gd name="T10" fmla="*/ 32 w 40"/>
                <a:gd name="T11" fmla="*/ 24 h 31"/>
                <a:gd name="T12" fmla="*/ 30 w 40"/>
                <a:gd name="T13" fmla="*/ 22 h 31"/>
                <a:gd name="T14" fmla="*/ 29 w 40"/>
                <a:gd name="T15" fmla="*/ 22 h 31"/>
                <a:gd name="T16" fmla="*/ 27 w 40"/>
                <a:gd name="T17" fmla="*/ 20 h 31"/>
                <a:gd name="T18" fmla="*/ 26 w 40"/>
                <a:gd name="T19" fmla="*/ 20 h 31"/>
                <a:gd name="T20" fmla="*/ 24 w 40"/>
                <a:gd name="T21" fmla="*/ 19 h 31"/>
                <a:gd name="T22" fmla="*/ 23 w 40"/>
                <a:gd name="T23" fmla="*/ 19 h 31"/>
                <a:gd name="T24" fmla="*/ 21 w 40"/>
                <a:gd name="T25" fmla="*/ 17 h 31"/>
                <a:gd name="T26" fmla="*/ 20 w 40"/>
                <a:gd name="T27" fmla="*/ 17 h 31"/>
                <a:gd name="T28" fmla="*/ 18 w 40"/>
                <a:gd name="T29" fmla="*/ 16 h 31"/>
                <a:gd name="T30" fmla="*/ 15 w 40"/>
                <a:gd name="T31" fmla="*/ 14 h 31"/>
                <a:gd name="T32" fmla="*/ 13 w 40"/>
                <a:gd name="T33" fmla="*/ 13 h 31"/>
                <a:gd name="T34" fmla="*/ 12 w 40"/>
                <a:gd name="T35" fmla="*/ 11 h 31"/>
                <a:gd name="T36" fmla="*/ 10 w 40"/>
                <a:gd name="T37" fmla="*/ 11 h 31"/>
                <a:gd name="T38" fmla="*/ 10 w 40"/>
                <a:gd name="T39" fmla="*/ 10 h 31"/>
                <a:gd name="T40" fmla="*/ 9 w 40"/>
                <a:gd name="T41" fmla="*/ 10 h 31"/>
                <a:gd name="T42" fmla="*/ 9 w 40"/>
                <a:gd name="T43" fmla="*/ 8 h 31"/>
                <a:gd name="T44" fmla="*/ 7 w 40"/>
                <a:gd name="T45" fmla="*/ 8 h 31"/>
                <a:gd name="T46" fmla="*/ 7 w 40"/>
                <a:gd name="T47" fmla="*/ 7 h 31"/>
                <a:gd name="T48" fmla="*/ 6 w 40"/>
                <a:gd name="T49" fmla="*/ 5 h 31"/>
                <a:gd name="T50" fmla="*/ 4 w 40"/>
                <a:gd name="T51" fmla="*/ 4 h 31"/>
                <a:gd name="T52" fmla="*/ 4 w 40"/>
                <a:gd name="T53" fmla="*/ 2 h 31"/>
                <a:gd name="T54" fmla="*/ 4 w 40"/>
                <a:gd name="T55" fmla="*/ 0 h 31"/>
                <a:gd name="T56" fmla="*/ 0 w 40"/>
                <a:gd name="T57" fmla="*/ 0 h 31"/>
                <a:gd name="T58" fmla="*/ 0 w 40"/>
                <a:gd name="T59" fmla="*/ 2 h 31"/>
                <a:gd name="T60" fmla="*/ 0 w 40"/>
                <a:gd name="T61" fmla="*/ 4 h 31"/>
                <a:gd name="T62" fmla="*/ 1 w 40"/>
                <a:gd name="T63" fmla="*/ 4 h 31"/>
                <a:gd name="T64" fmla="*/ 1 w 40"/>
                <a:gd name="T65" fmla="*/ 7 h 31"/>
                <a:gd name="T66" fmla="*/ 3 w 40"/>
                <a:gd name="T67" fmla="*/ 7 h 31"/>
                <a:gd name="T68" fmla="*/ 3 w 40"/>
                <a:gd name="T69" fmla="*/ 8 h 31"/>
                <a:gd name="T70" fmla="*/ 3 w 40"/>
                <a:gd name="T71" fmla="*/ 10 h 31"/>
                <a:gd name="T72" fmla="*/ 4 w 40"/>
                <a:gd name="T73" fmla="*/ 10 h 31"/>
                <a:gd name="T74" fmla="*/ 6 w 40"/>
                <a:gd name="T75" fmla="*/ 11 h 31"/>
                <a:gd name="T76" fmla="*/ 6 w 40"/>
                <a:gd name="T77" fmla="*/ 13 h 31"/>
                <a:gd name="T78" fmla="*/ 7 w 40"/>
                <a:gd name="T79" fmla="*/ 14 h 31"/>
                <a:gd name="T80" fmla="*/ 9 w 40"/>
                <a:gd name="T81" fmla="*/ 14 h 31"/>
                <a:gd name="T82" fmla="*/ 10 w 40"/>
                <a:gd name="T83" fmla="*/ 16 h 31"/>
                <a:gd name="T84" fmla="*/ 12 w 40"/>
                <a:gd name="T85" fmla="*/ 17 h 31"/>
                <a:gd name="T86" fmla="*/ 13 w 40"/>
                <a:gd name="T87" fmla="*/ 19 h 31"/>
                <a:gd name="T88" fmla="*/ 15 w 40"/>
                <a:gd name="T89" fmla="*/ 19 h 31"/>
                <a:gd name="T90" fmla="*/ 17 w 40"/>
                <a:gd name="T91" fmla="*/ 19 h 31"/>
                <a:gd name="T92" fmla="*/ 18 w 40"/>
                <a:gd name="T93" fmla="*/ 20 h 31"/>
                <a:gd name="T94" fmla="*/ 20 w 40"/>
                <a:gd name="T95" fmla="*/ 22 h 31"/>
                <a:gd name="T96" fmla="*/ 21 w 40"/>
                <a:gd name="T97" fmla="*/ 24 h 31"/>
                <a:gd name="T98" fmla="*/ 24 w 40"/>
                <a:gd name="T99" fmla="*/ 24 h 31"/>
                <a:gd name="T100" fmla="*/ 26 w 40"/>
                <a:gd name="T101" fmla="*/ 25 h 31"/>
                <a:gd name="T102" fmla="*/ 27 w 40"/>
                <a:gd name="T103" fmla="*/ 25 h 31"/>
                <a:gd name="T104" fmla="*/ 27 w 40"/>
                <a:gd name="T105" fmla="*/ 27 h 31"/>
                <a:gd name="T106" fmla="*/ 29 w 40"/>
                <a:gd name="T107" fmla="*/ 27 h 31"/>
                <a:gd name="T108" fmla="*/ 32 w 40"/>
                <a:gd name="T109" fmla="*/ 27 h 31"/>
                <a:gd name="T110" fmla="*/ 32 w 40"/>
                <a:gd name="T111" fmla="*/ 28 h 31"/>
                <a:gd name="T112" fmla="*/ 33 w 40"/>
                <a:gd name="T113" fmla="*/ 30 h 31"/>
                <a:gd name="T114" fmla="*/ 35 w 40"/>
                <a:gd name="T115" fmla="*/ 30 h 31"/>
                <a:gd name="T116" fmla="*/ 37 w 40"/>
                <a:gd name="T117" fmla="*/ 30 h 31"/>
                <a:gd name="T118" fmla="*/ 38 w 40"/>
                <a:gd name="T119" fmla="*/ 31 h 31"/>
                <a:gd name="T120" fmla="*/ 38 w 40"/>
                <a:gd name="T121" fmla="*/ 27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31"/>
                <a:gd name="T185" fmla="*/ 40 w 40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31">
                  <a:moveTo>
                    <a:pt x="38" y="27"/>
                  </a:moveTo>
                  <a:lnTo>
                    <a:pt x="40" y="27"/>
                  </a:lnTo>
                  <a:lnTo>
                    <a:pt x="37" y="27"/>
                  </a:lnTo>
                  <a:lnTo>
                    <a:pt x="35" y="25"/>
                  </a:lnTo>
                  <a:lnTo>
                    <a:pt x="33" y="24"/>
                  </a:lnTo>
                  <a:lnTo>
                    <a:pt x="32" y="24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6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8" y="31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3" name="Freeform 1786"/>
            <p:cNvSpPr>
              <a:spLocks/>
            </p:cNvSpPr>
            <p:nvPr/>
          </p:nvSpPr>
          <p:spPr bwMode="auto">
            <a:xfrm>
              <a:off x="4717" y="3516"/>
              <a:ext cx="40" cy="31"/>
            </a:xfrm>
            <a:custGeom>
              <a:avLst/>
              <a:gdLst>
                <a:gd name="T0" fmla="*/ 38 w 40"/>
                <a:gd name="T1" fmla="*/ 27 h 31"/>
                <a:gd name="T2" fmla="*/ 40 w 40"/>
                <a:gd name="T3" fmla="*/ 27 h 31"/>
                <a:gd name="T4" fmla="*/ 37 w 40"/>
                <a:gd name="T5" fmla="*/ 27 h 31"/>
                <a:gd name="T6" fmla="*/ 35 w 40"/>
                <a:gd name="T7" fmla="*/ 25 h 31"/>
                <a:gd name="T8" fmla="*/ 33 w 40"/>
                <a:gd name="T9" fmla="*/ 24 h 31"/>
                <a:gd name="T10" fmla="*/ 32 w 40"/>
                <a:gd name="T11" fmla="*/ 24 h 31"/>
                <a:gd name="T12" fmla="*/ 30 w 40"/>
                <a:gd name="T13" fmla="*/ 22 h 31"/>
                <a:gd name="T14" fmla="*/ 29 w 40"/>
                <a:gd name="T15" fmla="*/ 22 h 31"/>
                <a:gd name="T16" fmla="*/ 27 w 40"/>
                <a:gd name="T17" fmla="*/ 20 h 31"/>
                <a:gd name="T18" fmla="*/ 26 w 40"/>
                <a:gd name="T19" fmla="*/ 20 h 31"/>
                <a:gd name="T20" fmla="*/ 24 w 40"/>
                <a:gd name="T21" fmla="*/ 19 h 31"/>
                <a:gd name="T22" fmla="*/ 23 w 40"/>
                <a:gd name="T23" fmla="*/ 19 h 31"/>
                <a:gd name="T24" fmla="*/ 21 w 40"/>
                <a:gd name="T25" fmla="*/ 17 h 31"/>
                <a:gd name="T26" fmla="*/ 20 w 40"/>
                <a:gd name="T27" fmla="*/ 17 h 31"/>
                <a:gd name="T28" fmla="*/ 18 w 40"/>
                <a:gd name="T29" fmla="*/ 16 h 31"/>
                <a:gd name="T30" fmla="*/ 15 w 40"/>
                <a:gd name="T31" fmla="*/ 14 h 31"/>
                <a:gd name="T32" fmla="*/ 13 w 40"/>
                <a:gd name="T33" fmla="*/ 13 h 31"/>
                <a:gd name="T34" fmla="*/ 12 w 40"/>
                <a:gd name="T35" fmla="*/ 11 h 31"/>
                <a:gd name="T36" fmla="*/ 10 w 40"/>
                <a:gd name="T37" fmla="*/ 11 h 31"/>
                <a:gd name="T38" fmla="*/ 10 w 40"/>
                <a:gd name="T39" fmla="*/ 10 h 31"/>
                <a:gd name="T40" fmla="*/ 9 w 40"/>
                <a:gd name="T41" fmla="*/ 10 h 31"/>
                <a:gd name="T42" fmla="*/ 9 w 40"/>
                <a:gd name="T43" fmla="*/ 8 h 31"/>
                <a:gd name="T44" fmla="*/ 7 w 40"/>
                <a:gd name="T45" fmla="*/ 8 h 31"/>
                <a:gd name="T46" fmla="*/ 7 w 40"/>
                <a:gd name="T47" fmla="*/ 7 h 31"/>
                <a:gd name="T48" fmla="*/ 6 w 40"/>
                <a:gd name="T49" fmla="*/ 5 h 31"/>
                <a:gd name="T50" fmla="*/ 4 w 40"/>
                <a:gd name="T51" fmla="*/ 4 h 31"/>
                <a:gd name="T52" fmla="*/ 4 w 40"/>
                <a:gd name="T53" fmla="*/ 2 h 31"/>
                <a:gd name="T54" fmla="*/ 4 w 40"/>
                <a:gd name="T55" fmla="*/ 0 h 31"/>
                <a:gd name="T56" fmla="*/ 0 w 40"/>
                <a:gd name="T57" fmla="*/ 0 h 31"/>
                <a:gd name="T58" fmla="*/ 0 w 40"/>
                <a:gd name="T59" fmla="*/ 2 h 31"/>
                <a:gd name="T60" fmla="*/ 0 w 40"/>
                <a:gd name="T61" fmla="*/ 4 h 31"/>
                <a:gd name="T62" fmla="*/ 1 w 40"/>
                <a:gd name="T63" fmla="*/ 4 h 31"/>
                <a:gd name="T64" fmla="*/ 1 w 40"/>
                <a:gd name="T65" fmla="*/ 7 h 31"/>
                <a:gd name="T66" fmla="*/ 3 w 40"/>
                <a:gd name="T67" fmla="*/ 7 h 31"/>
                <a:gd name="T68" fmla="*/ 3 w 40"/>
                <a:gd name="T69" fmla="*/ 8 h 31"/>
                <a:gd name="T70" fmla="*/ 3 w 40"/>
                <a:gd name="T71" fmla="*/ 10 h 31"/>
                <a:gd name="T72" fmla="*/ 4 w 40"/>
                <a:gd name="T73" fmla="*/ 10 h 31"/>
                <a:gd name="T74" fmla="*/ 6 w 40"/>
                <a:gd name="T75" fmla="*/ 11 h 31"/>
                <a:gd name="T76" fmla="*/ 6 w 40"/>
                <a:gd name="T77" fmla="*/ 13 h 31"/>
                <a:gd name="T78" fmla="*/ 7 w 40"/>
                <a:gd name="T79" fmla="*/ 14 h 31"/>
                <a:gd name="T80" fmla="*/ 9 w 40"/>
                <a:gd name="T81" fmla="*/ 14 h 31"/>
                <a:gd name="T82" fmla="*/ 10 w 40"/>
                <a:gd name="T83" fmla="*/ 16 h 31"/>
                <a:gd name="T84" fmla="*/ 12 w 40"/>
                <a:gd name="T85" fmla="*/ 17 h 31"/>
                <a:gd name="T86" fmla="*/ 13 w 40"/>
                <a:gd name="T87" fmla="*/ 19 h 31"/>
                <a:gd name="T88" fmla="*/ 15 w 40"/>
                <a:gd name="T89" fmla="*/ 19 h 31"/>
                <a:gd name="T90" fmla="*/ 17 w 40"/>
                <a:gd name="T91" fmla="*/ 19 h 31"/>
                <a:gd name="T92" fmla="*/ 18 w 40"/>
                <a:gd name="T93" fmla="*/ 20 h 31"/>
                <a:gd name="T94" fmla="*/ 20 w 40"/>
                <a:gd name="T95" fmla="*/ 22 h 31"/>
                <a:gd name="T96" fmla="*/ 21 w 40"/>
                <a:gd name="T97" fmla="*/ 24 h 31"/>
                <a:gd name="T98" fmla="*/ 24 w 40"/>
                <a:gd name="T99" fmla="*/ 24 h 31"/>
                <a:gd name="T100" fmla="*/ 26 w 40"/>
                <a:gd name="T101" fmla="*/ 25 h 31"/>
                <a:gd name="T102" fmla="*/ 27 w 40"/>
                <a:gd name="T103" fmla="*/ 25 h 31"/>
                <a:gd name="T104" fmla="*/ 27 w 40"/>
                <a:gd name="T105" fmla="*/ 27 h 31"/>
                <a:gd name="T106" fmla="*/ 29 w 40"/>
                <a:gd name="T107" fmla="*/ 27 h 31"/>
                <a:gd name="T108" fmla="*/ 32 w 40"/>
                <a:gd name="T109" fmla="*/ 27 h 31"/>
                <a:gd name="T110" fmla="*/ 32 w 40"/>
                <a:gd name="T111" fmla="*/ 28 h 31"/>
                <a:gd name="T112" fmla="*/ 33 w 40"/>
                <a:gd name="T113" fmla="*/ 30 h 31"/>
                <a:gd name="T114" fmla="*/ 35 w 40"/>
                <a:gd name="T115" fmla="*/ 30 h 31"/>
                <a:gd name="T116" fmla="*/ 37 w 40"/>
                <a:gd name="T117" fmla="*/ 30 h 31"/>
                <a:gd name="T118" fmla="*/ 38 w 40"/>
                <a:gd name="T119" fmla="*/ 31 h 31"/>
                <a:gd name="T120" fmla="*/ 38 w 40"/>
                <a:gd name="T121" fmla="*/ 27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"/>
                <a:gd name="T184" fmla="*/ 0 h 31"/>
                <a:gd name="T185" fmla="*/ 40 w 40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" h="31">
                  <a:moveTo>
                    <a:pt x="38" y="27"/>
                  </a:moveTo>
                  <a:lnTo>
                    <a:pt x="40" y="27"/>
                  </a:lnTo>
                  <a:lnTo>
                    <a:pt x="37" y="27"/>
                  </a:lnTo>
                  <a:lnTo>
                    <a:pt x="35" y="25"/>
                  </a:lnTo>
                  <a:lnTo>
                    <a:pt x="33" y="24"/>
                  </a:lnTo>
                  <a:lnTo>
                    <a:pt x="32" y="24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6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8" y="31"/>
                  </a:lnTo>
                  <a:lnTo>
                    <a:pt x="38" y="2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4" name="Freeform 1787"/>
            <p:cNvSpPr>
              <a:spLocks/>
            </p:cNvSpPr>
            <p:nvPr/>
          </p:nvSpPr>
          <p:spPr bwMode="auto">
            <a:xfrm>
              <a:off x="4755" y="3543"/>
              <a:ext cx="14" cy="23"/>
            </a:xfrm>
            <a:custGeom>
              <a:avLst/>
              <a:gdLst>
                <a:gd name="T0" fmla="*/ 11 w 14"/>
                <a:gd name="T1" fmla="*/ 18 h 23"/>
                <a:gd name="T2" fmla="*/ 14 w 14"/>
                <a:gd name="T3" fmla="*/ 21 h 23"/>
                <a:gd name="T4" fmla="*/ 14 w 14"/>
                <a:gd name="T5" fmla="*/ 20 h 23"/>
                <a:gd name="T6" fmla="*/ 14 w 14"/>
                <a:gd name="T7" fmla="*/ 18 h 23"/>
                <a:gd name="T8" fmla="*/ 12 w 14"/>
                <a:gd name="T9" fmla="*/ 18 h 23"/>
                <a:gd name="T10" fmla="*/ 12 w 14"/>
                <a:gd name="T11" fmla="*/ 17 h 23"/>
                <a:gd name="T12" fmla="*/ 12 w 14"/>
                <a:gd name="T13" fmla="*/ 15 h 23"/>
                <a:gd name="T14" fmla="*/ 12 w 14"/>
                <a:gd name="T15" fmla="*/ 13 h 23"/>
                <a:gd name="T16" fmla="*/ 12 w 14"/>
                <a:gd name="T17" fmla="*/ 12 h 23"/>
                <a:gd name="T18" fmla="*/ 11 w 14"/>
                <a:gd name="T19" fmla="*/ 12 h 23"/>
                <a:gd name="T20" fmla="*/ 11 w 14"/>
                <a:gd name="T21" fmla="*/ 10 h 23"/>
                <a:gd name="T22" fmla="*/ 11 w 14"/>
                <a:gd name="T23" fmla="*/ 9 h 23"/>
                <a:gd name="T24" fmla="*/ 9 w 14"/>
                <a:gd name="T25" fmla="*/ 9 h 23"/>
                <a:gd name="T26" fmla="*/ 9 w 14"/>
                <a:gd name="T27" fmla="*/ 7 h 23"/>
                <a:gd name="T28" fmla="*/ 9 w 14"/>
                <a:gd name="T29" fmla="*/ 6 h 23"/>
                <a:gd name="T30" fmla="*/ 8 w 14"/>
                <a:gd name="T31" fmla="*/ 6 h 23"/>
                <a:gd name="T32" fmla="*/ 8 w 14"/>
                <a:gd name="T33" fmla="*/ 4 h 23"/>
                <a:gd name="T34" fmla="*/ 6 w 14"/>
                <a:gd name="T35" fmla="*/ 3 h 23"/>
                <a:gd name="T36" fmla="*/ 5 w 14"/>
                <a:gd name="T37" fmla="*/ 3 h 23"/>
                <a:gd name="T38" fmla="*/ 5 w 14"/>
                <a:gd name="T39" fmla="*/ 1 h 23"/>
                <a:gd name="T40" fmla="*/ 3 w 14"/>
                <a:gd name="T41" fmla="*/ 0 h 23"/>
                <a:gd name="T42" fmla="*/ 2 w 14"/>
                <a:gd name="T43" fmla="*/ 0 h 23"/>
                <a:gd name="T44" fmla="*/ 0 w 14"/>
                <a:gd name="T45" fmla="*/ 0 h 23"/>
                <a:gd name="T46" fmla="*/ 0 w 14"/>
                <a:gd name="T47" fmla="*/ 4 h 23"/>
                <a:gd name="T48" fmla="*/ 2 w 14"/>
                <a:gd name="T49" fmla="*/ 4 h 23"/>
                <a:gd name="T50" fmla="*/ 2 w 14"/>
                <a:gd name="T51" fmla="*/ 6 h 23"/>
                <a:gd name="T52" fmla="*/ 3 w 14"/>
                <a:gd name="T53" fmla="*/ 6 h 23"/>
                <a:gd name="T54" fmla="*/ 5 w 14"/>
                <a:gd name="T55" fmla="*/ 7 h 23"/>
                <a:gd name="T56" fmla="*/ 5 w 14"/>
                <a:gd name="T57" fmla="*/ 9 h 23"/>
                <a:gd name="T58" fmla="*/ 6 w 14"/>
                <a:gd name="T59" fmla="*/ 10 h 23"/>
                <a:gd name="T60" fmla="*/ 6 w 14"/>
                <a:gd name="T61" fmla="*/ 12 h 23"/>
                <a:gd name="T62" fmla="*/ 8 w 14"/>
                <a:gd name="T63" fmla="*/ 12 h 23"/>
                <a:gd name="T64" fmla="*/ 8 w 14"/>
                <a:gd name="T65" fmla="*/ 13 h 23"/>
                <a:gd name="T66" fmla="*/ 8 w 14"/>
                <a:gd name="T67" fmla="*/ 15 h 23"/>
                <a:gd name="T68" fmla="*/ 9 w 14"/>
                <a:gd name="T69" fmla="*/ 15 h 23"/>
                <a:gd name="T70" fmla="*/ 9 w 14"/>
                <a:gd name="T71" fmla="*/ 17 h 23"/>
                <a:gd name="T72" fmla="*/ 9 w 14"/>
                <a:gd name="T73" fmla="*/ 18 h 23"/>
                <a:gd name="T74" fmla="*/ 9 w 14"/>
                <a:gd name="T75" fmla="*/ 20 h 23"/>
                <a:gd name="T76" fmla="*/ 9 w 14"/>
                <a:gd name="T77" fmla="*/ 21 h 23"/>
                <a:gd name="T78" fmla="*/ 11 w 14"/>
                <a:gd name="T79" fmla="*/ 23 h 23"/>
                <a:gd name="T80" fmla="*/ 9 w 14"/>
                <a:gd name="T81" fmla="*/ 21 h 23"/>
                <a:gd name="T82" fmla="*/ 9 w 14"/>
                <a:gd name="T83" fmla="*/ 23 h 23"/>
                <a:gd name="T84" fmla="*/ 11 w 14"/>
                <a:gd name="T85" fmla="*/ 23 h 23"/>
                <a:gd name="T86" fmla="*/ 11 w 14"/>
                <a:gd name="T87" fmla="*/ 18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"/>
                <a:gd name="T133" fmla="*/ 0 h 23"/>
                <a:gd name="T134" fmla="*/ 14 w 14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" h="23">
                  <a:moveTo>
                    <a:pt x="11" y="18"/>
                  </a:moveTo>
                  <a:lnTo>
                    <a:pt x="14" y="21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5" name="Freeform 1788"/>
            <p:cNvSpPr>
              <a:spLocks/>
            </p:cNvSpPr>
            <p:nvPr/>
          </p:nvSpPr>
          <p:spPr bwMode="auto">
            <a:xfrm>
              <a:off x="4755" y="3543"/>
              <a:ext cx="14" cy="23"/>
            </a:xfrm>
            <a:custGeom>
              <a:avLst/>
              <a:gdLst>
                <a:gd name="T0" fmla="*/ 11 w 14"/>
                <a:gd name="T1" fmla="*/ 18 h 23"/>
                <a:gd name="T2" fmla="*/ 14 w 14"/>
                <a:gd name="T3" fmla="*/ 21 h 23"/>
                <a:gd name="T4" fmla="*/ 14 w 14"/>
                <a:gd name="T5" fmla="*/ 20 h 23"/>
                <a:gd name="T6" fmla="*/ 14 w 14"/>
                <a:gd name="T7" fmla="*/ 18 h 23"/>
                <a:gd name="T8" fmla="*/ 12 w 14"/>
                <a:gd name="T9" fmla="*/ 18 h 23"/>
                <a:gd name="T10" fmla="*/ 12 w 14"/>
                <a:gd name="T11" fmla="*/ 17 h 23"/>
                <a:gd name="T12" fmla="*/ 12 w 14"/>
                <a:gd name="T13" fmla="*/ 15 h 23"/>
                <a:gd name="T14" fmla="*/ 12 w 14"/>
                <a:gd name="T15" fmla="*/ 13 h 23"/>
                <a:gd name="T16" fmla="*/ 12 w 14"/>
                <a:gd name="T17" fmla="*/ 12 h 23"/>
                <a:gd name="T18" fmla="*/ 11 w 14"/>
                <a:gd name="T19" fmla="*/ 12 h 23"/>
                <a:gd name="T20" fmla="*/ 11 w 14"/>
                <a:gd name="T21" fmla="*/ 10 h 23"/>
                <a:gd name="T22" fmla="*/ 11 w 14"/>
                <a:gd name="T23" fmla="*/ 9 h 23"/>
                <a:gd name="T24" fmla="*/ 9 w 14"/>
                <a:gd name="T25" fmla="*/ 9 h 23"/>
                <a:gd name="T26" fmla="*/ 9 w 14"/>
                <a:gd name="T27" fmla="*/ 7 h 23"/>
                <a:gd name="T28" fmla="*/ 9 w 14"/>
                <a:gd name="T29" fmla="*/ 6 h 23"/>
                <a:gd name="T30" fmla="*/ 8 w 14"/>
                <a:gd name="T31" fmla="*/ 6 h 23"/>
                <a:gd name="T32" fmla="*/ 8 w 14"/>
                <a:gd name="T33" fmla="*/ 4 h 23"/>
                <a:gd name="T34" fmla="*/ 6 w 14"/>
                <a:gd name="T35" fmla="*/ 3 h 23"/>
                <a:gd name="T36" fmla="*/ 5 w 14"/>
                <a:gd name="T37" fmla="*/ 3 h 23"/>
                <a:gd name="T38" fmla="*/ 5 w 14"/>
                <a:gd name="T39" fmla="*/ 1 h 23"/>
                <a:gd name="T40" fmla="*/ 3 w 14"/>
                <a:gd name="T41" fmla="*/ 0 h 23"/>
                <a:gd name="T42" fmla="*/ 2 w 14"/>
                <a:gd name="T43" fmla="*/ 0 h 23"/>
                <a:gd name="T44" fmla="*/ 0 w 14"/>
                <a:gd name="T45" fmla="*/ 0 h 23"/>
                <a:gd name="T46" fmla="*/ 0 w 14"/>
                <a:gd name="T47" fmla="*/ 4 h 23"/>
                <a:gd name="T48" fmla="*/ 2 w 14"/>
                <a:gd name="T49" fmla="*/ 4 h 23"/>
                <a:gd name="T50" fmla="*/ 2 w 14"/>
                <a:gd name="T51" fmla="*/ 6 h 23"/>
                <a:gd name="T52" fmla="*/ 3 w 14"/>
                <a:gd name="T53" fmla="*/ 6 h 23"/>
                <a:gd name="T54" fmla="*/ 5 w 14"/>
                <a:gd name="T55" fmla="*/ 7 h 23"/>
                <a:gd name="T56" fmla="*/ 5 w 14"/>
                <a:gd name="T57" fmla="*/ 9 h 23"/>
                <a:gd name="T58" fmla="*/ 6 w 14"/>
                <a:gd name="T59" fmla="*/ 10 h 23"/>
                <a:gd name="T60" fmla="*/ 6 w 14"/>
                <a:gd name="T61" fmla="*/ 12 h 23"/>
                <a:gd name="T62" fmla="*/ 8 w 14"/>
                <a:gd name="T63" fmla="*/ 12 h 23"/>
                <a:gd name="T64" fmla="*/ 8 w 14"/>
                <a:gd name="T65" fmla="*/ 13 h 23"/>
                <a:gd name="T66" fmla="*/ 8 w 14"/>
                <a:gd name="T67" fmla="*/ 15 h 23"/>
                <a:gd name="T68" fmla="*/ 9 w 14"/>
                <a:gd name="T69" fmla="*/ 15 h 23"/>
                <a:gd name="T70" fmla="*/ 9 w 14"/>
                <a:gd name="T71" fmla="*/ 17 h 23"/>
                <a:gd name="T72" fmla="*/ 9 w 14"/>
                <a:gd name="T73" fmla="*/ 18 h 23"/>
                <a:gd name="T74" fmla="*/ 9 w 14"/>
                <a:gd name="T75" fmla="*/ 20 h 23"/>
                <a:gd name="T76" fmla="*/ 9 w 14"/>
                <a:gd name="T77" fmla="*/ 21 h 23"/>
                <a:gd name="T78" fmla="*/ 11 w 14"/>
                <a:gd name="T79" fmla="*/ 23 h 23"/>
                <a:gd name="T80" fmla="*/ 9 w 14"/>
                <a:gd name="T81" fmla="*/ 21 h 23"/>
                <a:gd name="T82" fmla="*/ 9 w 14"/>
                <a:gd name="T83" fmla="*/ 23 h 23"/>
                <a:gd name="T84" fmla="*/ 11 w 14"/>
                <a:gd name="T85" fmla="*/ 23 h 23"/>
                <a:gd name="T86" fmla="*/ 11 w 14"/>
                <a:gd name="T87" fmla="*/ 18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"/>
                <a:gd name="T133" fmla="*/ 0 h 23"/>
                <a:gd name="T134" fmla="*/ 14 w 14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" h="23">
                  <a:moveTo>
                    <a:pt x="11" y="18"/>
                  </a:moveTo>
                  <a:lnTo>
                    <a:pt x="14" y="21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1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6" name="Freeform 1789"/>
            <p:cNvSpPr>
              <a:spLocks/>
            </p:cNvSpPr>
            <p:nvPr/>
          </p:nvSpPr>
          <p:spPr bwMode="auto">
            <a:xfrm>
              <a:off x="4766" y="3561"/>
              <a:ext cx="103" cy="57"/>
            </a:xfrm>
            <a:custGeom>
              <a:avLst/>
              <a:gdLst>
                <a:gd name="T0" fmla="*/ 103 w 103"/>
                <a:gd name="T1" fmla="*/ 54 h 57"/>
                <a:gd name="T2" fmla="*/ 97 w 103"/>
                <a:gd name="T3" fmla="*/ 48 h 57"/>
                <a:gd name="T4" fmla="*/ 91 w 103"/>
                <a:gd name="T5" fmla="*/ 42 h 57"/>
                <a:gd name="T6" fmla="*/ 86 w 103"/>
                <a:gd name="T7" fmla="*/ 37 h 57"/>
                <a:gd name="T8" fmla="*/ 80 w 103"/>
                <a:gd name="T9" fmla="*/ 32 h 57"/>
                <a:gd name="T10" fmla="*/ 75 w 103"/>
                <a:gd name="T11" fmla="*/ 26 h 57"/>
                <a:gd name="T12" fmla="*/ 69 w 103"/>
                <a:gd name="T13" fmla="*/ 22 h 57"/>
                <a:gd name="T14" fmla="*/ 63 w 103"/>
                <a:gd name="T15" fmla="*/ 17 h 57"/>
                <a:gd name="T16" fmla="*/ 57 w 103"/>
                <a:gd name="T17" fmla="*/ 14 h 57"/>
                <a:gd name="T18" fmla="*/ 51 w 103"/>
                <a:gd name="T19" fmla="*/ 9 h 57"/>
                <a:gd name="T20" fmla="*/ 44 w 103"/>
                <a:gd name="T21" fmla="*/ 6 h 57"/>
                <a:gd name="T22" fmla="*/ 37 w 103"/>
                <a:gd name="T23" fmla="*/ 3 h 57"/>
                <a:gd name="T24" fmla="*/ 31 w 103"/>
                <a:gd name="T25" fmla="*/ 2 h 57"/>
                <a:gd name="T26" fmla="*/ 23 w 103"/>
                <a:gd name="T27" fmla="*/ 0 h 57"/>
                <a:gd name="T28" fmla="*/ 15 w 103"/>
                <a:gd name="T29" fmla="*/ 0 h 57"/>
                <a:gd name="T30" fmla="*/ 8 w 103"/>
                <a:gd name="T31" fmla="*/ 0 h 57"/>
                <a:gd name="T32" fmla="*/ 0 w 103"/>
                <a:gd name="T33" fmla="*/ 0 h 57"/>
                <a:gd name="T34" fmla="*/ 4 w 103"/>
                <a:gd name="T35" fmla="*/ 3 h 57"/>
                <a:gd name="T36" fmla="*/ 12 w 103"/>
                <a:gd name="T37" fmla="*/ 3 h 57"/>
                <a:gd name="T38" fmla="*/ 18 w 103"/>
                <a:gd name="T39" fmla="*/ 3 h 57"/>
                <a:gd name="T40" fmla="*/ 26 w 103"/>
                <a:gd name="T41" fmla="*/ 5 h 57"/>
                <a:gd name="T42" fmla="*/ 32 w 103"/>
                <a:gd name="T43" fmla="*/ 6 h 57"/>
                <a:gd name="T44" fmla="*/ 38 w 103"/>
                <a:gd name="T45" fmla="*/ 9 h 57"/>
                <a:gd name="T46" fmla="*/ 44 w 103"/>
                <a:gd name="T47" fmla="*/ 11 h 57"/>
                <a:gd name="T48" fmla="*/ 51 w 103"/>
                <a:gd name="T49" fmla="*/ 15 h 57"/>
                <a:gd name="T50" fmla="*/ 57 w 103"/>
                <a:gd name="T51" fmla="*/ 19 h 57"/>
                <a:gd name="T52" fmla="*/ 63 w 103"/>
                <a:gd name="T53" fmla="*/ 23 h 57"/>
                <a:gd name="T54" fmla="*/ 69 w 103"/>
                <a:gd name="T55" fmla="*/ 28 h 57"/>
                <a:gd name="T56" fmla="*/ 75 w 103"/>
                <a:gd name="T57" fmla="*/ 32 h 57"/>
                <a:gd name="T58" fmla="*/ 80 w 103"/>
                <a:gd name="T59" fmla="*/ 37 h 57"/>
                <a:gd name="T60" fmla="*/ 86 w 103"/>
                <a:gd name="T61" fmla="*/ 42 h 57"/>
                <a:gd name="T62" fmla="*/ 91 w 103"/>
                <a:gd name="T63" fmla="*/ 48 h 57"/>
                <a:gd name="T64" fmla="*/ 97 w 103"/>
                <a:gd name="T65" fmla="*/ 54 h 57"/>
                <a:gd name="T66" fmla="*/ 101 w 103"/>
                <a:gd name="T67" fmla="*/ 57 h 57"/>
                <a:gd name="T68" fmla="*/ 101 w 103"/>
                <a:gd name="T69" fmla="*/ 57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57"/>
                <a:gd name="T107" fmla="*/ 103 w 103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57">
                  <a:moveTo>
                    <a:pt x="100" y="52"/>
                  </a:moveTo>
                  <a:lnTo>
                    <a:pt x="103" y="54"/>
                  </a:lnTo>
                  <a:lnTo>
                    <a:pt x="100" y="49"/>
                  </a:lnTo>
                  <a:lnTo>
                    <a:pt x="97" y="48"/>
                  </a:lnTo>
                  <a:lnTo>
                    <a:pt x="94" y="45"/>
                  </a:lnTo>
                  <a:lnTo>
                    <a:pt x="91" y="42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3" y="34"/>
                  </a:lnTo>
                  <a:lnTo>
                    <a:pt x="80" y="32"/>
                  </a:lnTo>
                  <a:lnTo>
                    <a:pt x="77" y="29"/>
                  </a:lnTo>
                  <a:lnTo>
                    <a:pt x="75" y="26"/>
                  </a:lnTo>
                  <a:lnTo>
                    <a:pt x="71" y="25"/>
                  </a:lnTo>
                  <a:lnTo>
                    <a:pt x="69" y="22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0" y="15"/>
                  </a:lnTo>
                  <a:lnTo>
                    <a:pt x="57" y="14"/>
                  </a:lnTo>
                  <a:lnTo>
                    <a:pt x="54" y="11"/>
                  </a:lnTo>
                  <a:lnTo>
                    <a:pt x="51" y="9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8" y="14"/>
                  </a:lnTo>
                  <a:lnTo>
                    <a:pt x="51" y="15"/>
                  </a:lnTo>
                  <a:lnTo>
                    <a:pt x="54" y="17"/>
                  </a:lnTo>
                  <a:lnTo>
                    <a:pt x="57" y="19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66" y="25"/>
                  </a:lnTo>
                  <a:lnTo>
                    <a:pt x="69" y="28"/>
                  </a:lnTo>
                  <a:lnTo>
                    <a:pt x="72" y="29"/>
                  </a:lnTo>
                  <a:lnTo>
                    <a:pt x="75" y="32"/>
                  </a:lnTo>
                  <a:lnTo>
                    <a:pt x="77" y="34"/>
                  </a:lnTo>
                  <a:lnTo>
                    <a:pt x="80" y="37"/>
                  </a:lnTo>
                  <a:lnTo>
                    <a:pt x="83" y="40"/>
                  </a:lnTo>
                  <a:lnTo>
                    <a:pt x="86" y="42"/>
                  </a:lnTo>
                  <a:lnTo>
                    <a:pt x="89" y="45"/>
                  </a:lnTo>
                  <a:lnTo>
                    <a:pt x="91" y="48"/>
                  </a:lnTo>
                  <a:lnTo>
                    <a:pt x="94" y="51"/>
                  </a:lnTo>
                  <a:lnTo>
                    <a:pt x="97" y="54"/>
                  </a:lnTo>
                  <a:lnTo>
                    <a:pt x="100" y="55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1" y="57"/>
                  </a:lnTo>
                  <a:lnTo>
                    <a:pt x="100" y="5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7" name="Freeform 1790"/>
            <p:cNvSpPr>
              <a:spLocks/>
            </p:cNvSpPr>
            <p:nvPr/>
          </p:nvSpPr>
          <p:spPr bwMode="auto">
            <a:xfrm>
              <a:off x="4766" y="3561"/>
              <a:ext cx="103" cy="57"/>
            </a:xfrm>
            <a:custGeom>
              <a:avLst/>
              <a:gdLst>
                <a:gd name="T0" fmla="*/ 103 w 103"/>
                <a:gd name="T1" fmla="*/ 54 h 57"/>
                <a:gd name="T2" fmla="*/ 97 w 103"/>
                <a:gd name="T3" fmla="*/ 48 h 57"/>
                <a:gd name="T4" fmla="*/ 91 w 103"/>
                <a:gd name="T5" fmla="*/ 42 h 57"/>
                <a:gd name="T6" fmla="*/ 86 w 103"/>
                <a:gd name="T7" fmla="*/ 37 h 57"/>
                <a:gd name="T8" fmla="*/ 80 w 103"/>
                <a:gd name="T9" fmla="*/ 32 h 57"/>
                <a:gd name="T10" fmla="*/ 75 w 103"/>
                <a:gd name="T11" fmla="*/ 26 h 57"/>
                <a:gd name="T12" fmla="*/ 69 w 103"/>
                <a:gd name="T13" fmla="*/ 22 h 57"/>
                <a:gd name="T14" fmla="*/ 63 w 103"/>
                <a:gd name="T15" fmla="*/ 17 h 57"/>
                <a:gd name="T16" fmla="*/ 57 w 103"/>
                <a:gd name="T17" fmla="*/ 14 h 57"/>
                <a:gd name="T18" fmla="*/ 51 w 103"/>
                <a:gd name="T19" fmla="*/ 9 h 57"/>
                <a:gd name="T20" fmla="*/ 44 w 103"/>
                <a:gd name="T21" fmla="*/ 6 h 57"/>
                <a:gd name="T22" fmla="*/ 37 w 103"/>
                <a:gd name="T23" fmla="*/ 3 h 57"/>
                <a:gd name="T24" fmla="*/ 31 w 103"/>
                <a:gd name="T25" fmla="*/ 2 h 57"/>
                <a:gd name="T26" fmla="*/ 23 w 103"/>
                <a:gd name="T27" fmla="*/ 0 h 57"/>
                <a:gd name="T28" fmla="*/ 15 w 103"/>
                <a:gd name="T29" fmla="*/ 0 h 57"/>
                <a:gd name="T30" fmla="*/ 8 w 103"/>
                <a:gd name="T31" fmla="*/ 0 h 57"/>
                <a:gd name="T32" fmla="*/ 0 w 103"/>
                <a:gd name="T33" fmla="*/ 0 h 57"/>
                <a:gd name="T34" fmla="*/ 4 w 103"/>
                <a:gd name="T35" fmla="*/ 3 h 57"/>
                <a:gd name="T36" fmla="*/ 12 w 103"/>
                <a:gd name="T37" fmla="*/ 3 h 57"/>
                <a:gd name="T38" fmla="*/ 18 w 103"/>
                <a:gd name="T39" fmla="*/ 3 h 57"/>
                <a:gd name="T40" fmla="*/ 26 w 103"/>
                <a:gd name="T41" fmla="*/ 5 h 57"/>
                <a:gd name="T42" fmla="*/ 32 w 103"/>
                <a:gd name="T43" fmla="*/ 6 h 57"/>
                <a:gd name="T44" fmla="*/ 38 w 103"/>
                <a:gd name="T45" fmla="*/ 9 h 57"/>
                <a:gd name="T46" fmla="*/ 44 w 103"/>
                <a:gd name="T47" fmla="*/ 11 h 57"/>
                <a:gd name="T48" fmla="*/ 51 w 103"/>
                <a:gd name="T49" fmla="*/ 15 h 57"/>
                <a:gd name="T50" fmla="*/ 57 w 103"/>
                <a:gd name="T51" fmla="*/ 19 h 57"/>
                <a:gd name="T52" fmla="*/ 63 w 103"/>
                <a:gd name="T53" fmla="*/ 23 h 57"/>
                <a:gd name="T54" fmla="*/ 69 w 103"/>
                <a:gd name="T55" fmla="*/ 28 h 57"/>
                <a:gd name="T56" fmla="*/ 75 w 103"/>
                <a:gd name="T57" fmla="*/ 32 h 57"/>
                <a:gd name="T58" fmla="*/ 80 w 103"/>
                <a:gd name="T59" fmla="*/ 37 h 57"/>
                <a:gd name="T60" fmla="*/ 86 w 103"/>
                <a:gd name="T61" fmla="*/ 42 h 57"/>
                <a:gd name="T62" fmla="*/ 91 w 103"/>
                <a:gd name="T63" fmla="*/ 48 h 57"/>
                <a:gd name="T64" fmla="*/ 97 w 103"/>
                <a:gd name="T65" fmla="*/ 54 h 57"/>
                <a:gd name="T66" fmla="*/ 101 w 103"/>
                <a:gd name="T67" fmla="*/ 57 h 57"/>
                <a:gd name="T68" fmla="*/ 101 w 103"/>
                <a:gd name="T69" fmla="*/ 57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57"/>
                <a:gd name="T107" fmla="*/ 103 w 103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57">
                  <a:moveTo>
                    <a:pt x="100" y="52"/>
                  </a:moveTo>
                  <a:lnTo>
                    <a:pt x="103" y="54"/>
                  </a:lnTo>
                  <a:lnTo>
                    <a:pt x="100" y="49"/>
                  </a:lnTo>
                  <a:lnTo>
                    <a:pt x="97" y="48"/>
                  </a:lnTo>
                  <a:lnTo>
                    <a:pt x="94" y="45"/>
                  </a:lnTo>
                  <a:lnTo>
                    <a:pt x="91" y="42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3" y="34"/>
                  </a:lnTo>
                  <a:lnTo>
                    <a:pt x="80" y="32"/>
                  </a:lnTo>
                  <a:lnTo>
                    <a:pt x="77" y="29"/>
                  </a:lnTo>
                  <a:lnTo>
                    <a:pt x="75" y="26"/>
                  </a:lnTo>
                  <a:lnTo>
                    <a:pt x="71" y="25"/>
                  </a:lnTo>
                  <a:lnTo>
                    <a:pt x="69" y="22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0" y="15"/>
                  </a:lnTo>
                  <a:lnTo>
                    <a:pt x="57" y="14"/>
                  </a:lnTo>
                  <a:lnTo>
                    <a:pt x="54" y="11"/>
                  </a:lnTo>
                  <a:lnTo>
                    <a:pt x="51" y="9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8" y="14"/>
                  </a:lnTo>
                  <a:lnTo>
                    <a:pt x="51" y="15"/>
                  </a:lnTo>
                  <a:lnTo>
                    <a:pt x="54" y="17"/>
                  </a:lnTo>
                  <a:lnTo>
                    <a:pt x="57" y="19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66" y="25"/>
                  </a:lnTo>
                  <a:lnTo>
                    <a:pt x="69" y="28"/>
                  </a:lnTo>
                  <a:lnTo>
                    <a:pt x="72" y="29"/>
                  </a:lnTo>
                  <a:lnTo>
                    <a:pt x="75" y="32"/>
                  </a:lnTo>
                  <a:lnTo>
                    <a:pt x="77" y="34"/>
                  </a:lnTo>
                  <a:lnTo>
                    <a:pt x="80" y="37"/>
                  </a:lnTo>
                  <a:lnTo>
                    <a:pt x="83" y="40"/>
                  </a:lnTo>
                  <a:lnTo>
                    <a:pt x="86" y="42"/>
                  </a:lnTo>
                  <a:lnTo>
                    <a:pt x="89" y="45"/>
                  </a:lnTo>
                  <a:lnTo>
                    <a:pt x="91" y="48"/>
                  </a:lnTo>
                  <a:lnTo>
                    <a:pt x="94" y="51"/>
                  </a:lnTo>
                  <a:lnTo>
                    <a:pt x="97" y="54"/>
                  </a:lnTo>
                  <a:lnTo>
                    <a:pt x="100" y="55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1" y="57"/>
                  </a:lnTo>
                  <a:lnTo>
                    <a:pt x="100" y="5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8" name="Freeform 1791"/>
            <p:cNvSpPr>
              <a:spLocks/>
            </p:cNvSpPr>
            <p:nvPr/>
          </p:nvSpPr>
          <p:spPr bwMode="auto">
            <a:xfrm>
              <a:off x="4866" y="3613"/>
              <a:ext cx="86" cy="51"/>
            </a:xfrm>
            <a:custGeom>
              <a:avLst/>
              <a:gdLst>
                <a:gd name="T0" fmla="*/ 86 w 86"/>
                <a:gd name="T1" fmla="*/ 48 h 51"/>
                <a:gd name="T2" fmla="*/ 84 w 86"/>
                <a:gd name="T3" fmla="*/ 45 h 51"/>
                <a:gd name="T4" fmla="*/ 81 w 86"/>
                <a:gd name="T5" fmla="*/ 42 h 51"/>
                <a:gd name="T6" fmla="*/ 77 w 86"/>
                <a:gd name="T7" fmla="*/ 39 h 51"/>
                <a:gd name="T8" fmla="*/ 72 w 86"/>
                <a:gd name="T9" fmla="*/ 34 h 51"/>
                <a:gd name="T10" fmla="*/ 66 w 86"/>
                <a:gd name="T11" fmla="*/ 31 h 51"/>
                <a:gd name="T12" fmla="*/ 60 w 86"/>
                <a:gd name="T13" fmla="*/ 26 h 51"/>
                <a:gd name="T14" fmla="*/ 52 w 86"/>
                <a:gd name="T15" fmla="*/ 22 h 51"/>
                <a:gd name="T16" fmla="*/ 46 w 86"/>
                <a:gd name="T17" fmla="*/ 17 h 51"/>
                <a:gd name="T18" fmla="*/ 38 w 86"/>
                <a:gd name="T19" fmla="*/ 13 h 51"/>
                <a:gd name="T20" fmla="*/ 32 w 86"/>
                <a:gd name="T21" fmla="*/ 10 h 51"/>
                <a:gd name="T22" fmla="*/ 24 w 86"/>
                <a:gd name="T23" fmla="*/ 7 h 51"/>
                <a:gd name="T24" fmla="*/ 18 w 86"/>
                <a:gd name="T25" fmla="*/ 3 h 51"/>
                <a:gd name="T26" fmla="*/ 14 w 86"/>
                <a:gd name="T27" fmla="*/ 2 h 51"/>
                <a:gd name="T28" fmla="*/ 8 w 86"/>
                <a:gd name="T29" fmla="*/ 0 h 51"/>
                <a:gd name="T30" fmla="*/ 4 w 86"/>
                <a:gd name="T31" fmla="*/ 0 h 51"/>
                <a:gd name="T32" fmla="*/ 0 w 86"/>
                <a:gd name="T33" fmla="*/ 0 h 51"/>
                <a:gd name="T34" fmla="*/ 3 w 86"/>
                <a:gd name="T35" fmla="*/ 5 h 51"/>
                <a:gd name="T36" fmla="*/ 6 w 86"/>
                <a:gd name="T37" fmla="*/ 3 h 51"/>
                <a:gd name="T38" fmla="*/ 9 w 86"/>
                <a:gd name="T39" fmla="*/ 5 h 51"/>
                <a:gd name="T40" fmla="*/ 15 w 86"/>
                <a:gd name="T41" fmla="*/ 7 h 51"/>
                <a:gd name="T42" fmla="*/ 21 w 86"/>
                <a:gd name="T43" fmla="*/ 10 h 51"/>
                <a:gd name="T44" fmla="*/ 26 w 86"/>
                <a:gd name="T45" fmla="*/ 11 h 51"/>
                <a:gd name="T46" fmla="*/ 34 w 86"/>
                <a:gd name="T47" fmla="*/ 16 h 51"/>
                <a:gd name="T48" fmla="*/ 40 w 86"/>
                <a:gd name="T49" fmla="*/ 19 h 51"/>
                <a:gd name="T50" fmla="*/ 48 w 86"/>
                <a:gd name="T51" fmla="*/ 23 h 51"/>
                <a:gd name="T52" fmla="*/ 54 w 86"/>
                <a:gd name="T53" fmla="*/ 28 h 51"/>
                <a:gd name="T54" fmla="*/ 60 w 86"/>
                <a:gd name="T55" fmla="*/ 31 h 51"/>
                <a:gd name="T56" fmla="*/ 66 w 86"/>
                <a:gd name="T57" fmla="*/ 36 h 51"/>
                <a:gd name="T58" fmla="*/ 72 w 86"/>
                <a:gd name="T59" fmla="*/ 40 h 51"/>
                <a:gd name="T60" fmla="*/ 75 w 86"/>
                <a:gd name="T61" fmla="*/ 43 h 51"/>
                <a:gd name="T62" fmla="*/ 80 w 86"/>
                <a:gd name="T63" fmla="*/ 46 h 51"/>
                <a:gd name="T64" fmla="*/ 81 w 86"/>
                <a:gd name="T65" fmla="*/ 50 h 51"/>
                <a:gd name="T66" fmla="*/ 84 w 86"/>
                <a:gd name="T67" fmla="*/ 51 h 51"/>
                <a:gd name="T68" fmla="*/ 84 w 86"/>
                <a:gd name="T69" fmla="*/ 51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51"/>
                <a:gd name="T107" fmla="*/ 86 w 86"/>
                <a:gd name="T108" fmla="*/ 51 h 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51">
                  <a:moveTo>
                    <a:pt x="84" y="48"/>
                  </a:moveTo>
                  <a:lnTo>
                    <a:pt x="86" y="48"/>
                  </a:lnTo>
                  <a:lnTo>
                    <a:pt x="84" y="46"/>
                  </a:lnTo>
                  <a:lnTo>
                    <a:pt x="84" y="45"/>
                  </a:lnTo>
                  <a:lnTo>
                    <a:pt x="83" y="43"/>
                  </a:lnTo>
                  <a:lnTo>
                    <a:pt x="81" y="42"/>
                  </a:lnTo>
                  <a:lnTo>
                    <a:pt x="78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9" y="33"/>
                  </a:lnTo>
                  <a:lnTo>
                    <a:pt x="66" y="31"/>
                  </a:lnTo>
                  <a:lnTo>
                    <a:pt x="63" y="28"/>
                  </a:lnTo>
                  <a:lnTo>
                    <a:pt x="60" y="26"/>
                  </a:lnTo>
                  <a:lnTo>
                    <a:pt x="55" y="23"/>
                  </a:lnTo>
                  <a:lnTo>
                    <a:pt x="52" y="22"/>
                  </a:lnTo>
                  <a:lnTo>
                    <a:pt x="49" y="20"/>
                  </a:lnTo>
                  <a:lnTo>
                    <a:pt x="46" y="17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6" y="11"/>
                  </a:lnTo>
                  <a:lnTo>
                    <a:pt x="29" y="13"/>
                  </a:lnTo>
                  <a:lnTo>
                    <a:pt x="34" y="16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4" y="20"/>
                  </a:lnTo>
                  <a:lnTo>
                    <a:pt x="48" y="23"/>
                  </a:lnTo>
                  <a:lnTo>
                    <a:pt x="51" y="25"/>
                  </a:lnTo>
                  <a:lnTo>
                    <a:pt x="54" y="28"/>
                  </a:lnTo>
                  <a:lnTo>
                    <a:pt x="57" y="30"/>
                  </a:lnTo>
                  <a:lnTo>
                    <a:pt x="60" y="31"/>
                  </a:lnTo>
                  <a:lnTo>
                    <a:pt x="63" y="34"/>
                  </a:lnTo>
                  <a:lnTo>
                    <a:pt x="66" y="36"/>
                  </a:lnTo>
                  <a:lnTo>
                    <a:pt x="69" y="39"/>
                  </a:lnTo>
                  <a:lnTo>
                    <a:pt x="72" y="40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8" y="45"/>
                  </a:lnTo>
                  <a:lnTo>
                    <a:pt x="80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83" y="51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4" y="51"/>
                  </a:lnTo>
                  <a:lnTo>
                    <a:pt x="84" y="4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09" name="Freeform 1792"/>
            <p:cNvSpPr>
              <a:spLocks/>
            </p:cNvSpPr>
            <p:nvPr/>
          </p:nvSpPr>
          <p:spPr bwMode="auto">
            <a:xfrm>
              <a:off x="4866" y="3613"/>
              <a:ext cx="86" cy="51"/>
            </a:xfrm>
            <a:custGeom>
              <a:avLst/>
              <a:gdLst>
                <a:gd name="T0" fmla="*/ 86 w 86"/>
                <a:gd name="T1" fmla="*/ 48 h 51"/>
                <a:gd name="T2" fmla="*/ 84 w 86"/>
                <a:gd name="T3" fmla="*/ 45 h 51"/>
                <a:gd name="T4" fmla="*/ 81 w 86"/>
                <a:gd name="T5" fmla="*/ 42 h 51"/>
                <a:gd name="T6" fmla="*/ 77 w 86"/>
                <a:gd name="T7" fmla="*/ 39 h 51"/>
                <a:gd name="T8" fmla="*/ 72 w 86"/>
                <a:gd name="T9" fmla="*/ 34 h 51"/>
                <a:gd name="T10" fmla="*/ 66 w 86"/>
                <a:gd name="T11" fmla="*/ 31 h 51"/>
                <a:gd name="T12" fmla="*/ 60 w 86"/>
                <a:gd name="T13" fmla="*/ 26 h 51"/>
                <a:gd name="T14" fmla="*/ 52 w 86"/>
                <a:gd name="T15" fmla="*/ 22 h 51"/>
                <a:gd name="T16" fmla="*/ 46 w 86"/>
                <a:gd name="T17" fmla="*/ 17 h 51"/>
                <a:gd name="T18" fmla="*/ 38 w 86"/>
                <a:gd name="T19" fmla="*/ 13 h 51"/>
                <a:gd name="T20" fmla="*/ 32 w 86"/>
                <a:gd name="T21" fmla="*/ 10 h 51"/>
                <a:gd name="T22" fmla="*/ 24 w 86"/>
                <a:gd name="T23" fmla="*/ 7 h 51"/>
                <a:gd name="T24" fmla="*/ 18 w 86"/>
                <a:gd name="T25" fmla="*/ 3 h 51"/>
                <a:gd name="T26" fmla="*/ 14 w 86"/>
                <a:gd name="T27" fmla="*/ 2 h 51"/>
                <a:gd name="T28" fmla="*/ 8 w 86"/>
                <a:gd name="T29" fmla="*/ 0 h 51"/>
                <a:gd name="T30" fmla="*/ 4 w 86"/>
                <a:gd name="T31" fmla="*/ 0 h 51"/>
                <a:gd name="T32" fmla="*/ 0 w 86"/>
                <a:gd name="T33" fmla="*/ 0 h 51"/>
                <a:gd name="T34" fmla="*/ 3 w 86"/>
                <a:gd name="T35" fmla="*/ 5 h 51"/>
                <a:gd name="T36" fmla="*/ 6 w 86"/>
                <a:gd name="T37" fmla="*/ 3 h 51"/>
                <a:gd name="T38" fmla="*/ 9 w 86"/>
                <a:gd name="T39" fmla="*/ 5 h 51"/>
                <a:gd name="T40" fmla="*/ 15 w 86"/>
                <a:gd name="T41" fmla="*/ 7 h 51"/>
                <a:gd name="T42" fmla="*/ 21 w 86"/>
                <a:gd name="T43" fmla="*/ 10 h 51"/>
                <a:gd name="T44" fmla="*/ 26 w 86"/>
                <a:gd name="T45" fmla="*/ 11 h 51"/>
                <a:gd name="T46" fmla="*/ 34 w 86"/>
                <a:gd name="T47" fmla="*/ 16 h 51"/>
                <a:gd name="T48" fmla="*/ 40 w 86"/>
                <a:gd name="T49" fmla="*/ 19 h 51"/>
                <a:gd name="T50" fmla="*/ 48 w 86"/>
                <a:gd name="T51" fmla="*/ 23 h 51"/>
                <a:gd name="T52" fmla="*/ 54 w 86"/>
                <a:gd name="T53" fmla="*/ 28 h 51"/>
                <a:gd name="T54" fmla="*/ 60 w 86"/>
                <a:gd name="T55" fmla="*/ 31 h 51"/>
                <a:gd name="T56" fmla="*/ 66 w 86"/>
                <a:gd name="T57" fmla="*/ 36 h 51"/>
                <a:gd name="T58" fmla="*/ 72 w 86"/>
                <a:gd name="T59" fmla="*/ 40 h 51"/>
                <a:gd name="T60" fmla="*/ 75 w 86"/>
                <a:gd name="T61" fmla="*/ 43 h 51"/>
                <a:gd name="T62" fmla="*/ 80 w 86"/>
                <a:gd name="T63" fmla="*/ 46 h 51"/>
                <a:gd name="T64" fmla="*/ 81 w 86"/>
                <a:gd name="T65" fmla="*/ 50 h 51"/>
                <a:gd name="T66" fmla="*/ 84 w 86"/>
                <a:gd name="T67" fmla="*/ 51 h 51"/>
                <a:gd name="T68" fmla="*/ 84 w 86"/>
                <a:gd name="T69" fmla="*/ 51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51"/>
                <a:gd name="T107" fmla="*/ 86 w 86"/>
                <a:gd name="T108" fmla="*/ 51 h 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51">
                  <a:moveTo>
                    <a:pt x="84" y="48"/>
                  </a:moveTo>
                  <a:lnTo>
                    <a:pt x="86" y="48"/>
                  </a:lnTo>
                  <a:lnTo>
                    <a:pt x="84" y="46"/>
                  </a:lnTo>
                  <a:lnTo>
                    <a:pt x="84" y="45"/>
                  </a:lnTo>
                  <a:lnTo>
                    <a:pt x="83" y="43"/>
                  </a:lnTo>
                  <a:lnTo>
                    <a:pt x="81" y="42"/>
                  </a:lnTo>
                  <a:lnTo>
                    <a:pt x="78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9" y="33"/>
                  </a:lnTo>
                  <a:lnTo>
                    <a:pt x="66" y="31"/>
                  </a:lnTo>
                  <a:lnTo>
                    <a:pt x="63" y="28"/>
                  </a:lnTo>
                  <a:lnTo>
                    <a:pt x="60" y="26"/>
                  </a:lnTo>
                  <a:lnTo>
                    <a:pt x="55" y="23"/>
                  </a:lnTo>
                  <a:lnTo>
                    <a:pt x="52" y="22"/>
                  </a:lnTo>
                  <a:lnTo>
                    <a:pt x="49" y="20"/>
                  </a:lnTo>
                  <a:lnTo>
                    <a:pt x="46" y="17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6" y="11"/>
                  </a:lnTo>
                  <a:lnTo>
                    <a:pt x="29" y="13"/>
                  </a:lnTo>
                  <a:lnTo>
                    <a:pt x="34" y="16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4" y="20"/>
                  </a:lnTo>
                  <a:lnTo>
                    <a:pt x="48" y="23"/>
                  </a:lnTo>
                  <a:lnTo>
                    <a:pt x="51" y="25"/>
                  </a:lnTo>
                  <a:lnTo>
                    <a:pt x="54" y="28"/>
                  </a:lnTo>
                  <a:lnTo>
                    <a:pt x="57" y="30"/>
                  </a:lnTo>
                  <a:lnTo>
                    <a:pt x="60" y="31"/>
                  </a:lnTo>
                  <a:lnTo>
                    <a:pt x="63" y="34"/>
                  </a:lnTo>
                  <a:lnTo>
                    <a:pt x="66" y="36"/>
                  </a:lnTo>
                  <a:lnTo>
                    <a:pt x="69" y="39"/>
                  </a:lnTo>
                  <a:lnTo>
                    <a:pt x="72" y="40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8" y="45"/>
                  </a:lnTo>
                  <a:lnTo>
                    <a:pt x="80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83" y="51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4" y="51"/>
                  </a:lnTo>
                  <a:lnTo>
                    <a:pt x="84" y="4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0" name="Freeform 1793"/>
            <p:cNvSpPr>
              <a:spLocks/>
            </p:cNvSpPr>
            <p:nvPr/>
          </p:nvSpPr>
          <p:spPr bwMode="auto">
            <a:xfrm>
              <a:off x="4950" y="3655"/>
              <a:ext cx="25" cy="9"/>
            </a:xfrm>
            <a:custGeom>
              <a:avLst/>
              <a:gdLst>
                <a:gd name="T0" fmla="*/ 20 w 25"/>
                <a:gd name="T1" fmla="*/ 1 h 9"/>
                <a:gd name="T2" fmla="*/ 24 w 25"/>
                <a:gd name="T3" fmla="*/ 0 h 9"/>
                <a:gd name="T4" fmla="*/ 22 w 25"/>
                <a:gd name="T5" fmla="*/ 0 h 9"/>
                <a:gd name="T6" fmla="*/ 20 w 25"/>
                <a:gd name="T7" fmla="*/ 0 h 9"/>
                <a:gd name="T8" fmla="*/ 19 w 25"/>
                <a:gd name="T9" fmla="*/ 0 h 9"/>
                <a:gd name="T10" fmla="*/ 17 w 25"/>
                <a:gd name="T11" fmla="*/ 0 h 9"/>
                <a:gd name="T12" fmla="*/ 16 w 25"/>
                <a:gd name="T13" fmla="*/ 1 h 9"/>
                <a:gd name="T14" fmla="*/ 14 w 25"/>
                <a:gd name="T15" fmla="*/ 1 h 9"/>
                <a:gd name="T16" fmla="*/ 13 w 25"/>
                <a:gd name="T17" fmla="*/ 1 h 9"/>
                <a:gd name="T18" fmla="*/ 11 w 25"/>
                <a:gd name="T19" fmla="*/ 1 h 9"/>
                <a:gd name="T20" fmla="*/ 10 w 25"/>
                <a:gd name="T21" fmla="*/ 3 h 9"/>
                <a:gd name="T22" fmla="*/ 8 w 25"/>
                <a:gd name="T23" fmla="*/ 3 h 9"/>
                <a:gd name="T24" fmla="*/ 7 w 25"/>
                <a:gd name="T25" fmla="*/ 4 h 9"/>
                <a:gd name="T26" fmla="*/ 5 w 25"/>
                <a:gd name="T27" fmla="*/ 4 h 9"/>
                <a:gd name="T28" fmla="*/ 4 w 25"/>
                <a:gd name="T29" fmla="*/ 4 h 9"/>
                <a:gd name="T30" fmla="*/ 2 w 25"/>
                <a:gd name="T31" fmla="*/ 4 h 9"/>
                <a:gd name="T32" fmla="*/ 2 w 25"/>
                <a:gd name="T33" fmla="*/ 6 h 9"/>
                <a:gd name="T34" fmla="*/ 0 w 25"/>
                <a:gd name="T35" fmla="*/ 6 h 9"/>
                <a:gd name="T36" fmla="*/ 0 w 25"/>
                <a:gd name="T37" fmla="*/ 9 h 9"/>
                <a:gd name="T38" fmla="*/ 2 w 25"/>
                <a:gd name="T39" fmla="*/ 9 h 9"/>
                <a:gd name="T40" fmla="*/ 4 w 25"/>
                <a:gd name="T41" fmla="*/ 9 h 9"/>
                <a:gd name="T42" fmla="*/ 5 w 25"/>
                <a:gd name="T43" fmla="*/ 9 h 9"/>
                <a:gd name="T44" fmla="*/ 7 w 25"/>
                <a:gd name="T45" fmla="*/ 9 h 9"/>
                <a:gd name="T46" fmla="*/ 7 w 25"/>
                <a:gd name="T47" fmla="*/ 8 h 9"/>
                <a:gd name="T48" fmla="*/ 8 w 25"/>
                <a:gd name="T49" fmla="*/ 8 h 9"/>
                <a:gd name="T50" fmla="*/ 10 w 25"/>
                <a:gd name="T51" fmla="*/ 8 h 9"/>
                <a:gd name="T52" fmla="*/ 11 w 25"/>
                <a:gd name="T53" fmla="*/ 8 h 9"/>
                <a:gd name="T54" fmla="*/ 11 w 25"/>
                <a:gd name="T55" fmla="*/ 6 h 9"/>
                <a:gd name="T56" fmla="*/ 13 w 25"/>
                <a:gd name="T57" fmla="*/ 6 h 9"/>
                <a:gd name="T58" fmla="*/ 14 w 25"/>
                <a:gd name="T59" fmla="*/ 6 h 9"/>
                <a:gd name="T60" fmla="*/ 16 w 25"/>
                <a:gd name="T61" fmla="*/ 6 h 9"/>
                <a:gd name="T62" fmla="*/ 16 w 25"/>
                <a:gd name="T63" fmla="*/ 4 h 9"/>
                <a:gd name="T64" fmla="*/ 17 w 25"/>
                <a:gd name="T65" fmla="*/ 4 h 9"/>
                <a:gd name="T66" fmla="*/ 19 w 25"/>
                <a:gd name="T67" fmla="*/ 4 h 9"/>
                <a:gd name="T68" fmla="*/ 20 w 25"/>
                <a:gd name="T69" fmla="*/ 4 h 9"/>
                <a:gd name="T70" fmla="*/ 22 w 25"/>
                <a:gd name="T71" fmla="*/ 4 h 9"/>
                <a:gd name="T72" fmla="*/ 22 w 25"/>
                <a:gd name="T73" fmla="*/ 3 h 9"/>
                <a:gd name="T74" fmla="*/ 24 w 25"/>
                <a:gd name="T75" fmla="*/ 3 h 9"/>
                <a:gd name="T76" fmla="*/ 25 w 25"/>
                <a:gd name="T77" fmla="*/ 1 h 9"/>
                <a:gd name="T78" fmla="*/ 24 w 25"/>
                <a:gd name="T79" fmla="*/ 3 h 9"/>
                <a:gd name="T80" fmla="*/ 25 w 25"/>
                <a:gd name="T81" fmla="*/ 3 h 9"/>
                <a:gd name="T82" fmla="*/ 25 w 25"/>
                <a:gd name="T83" fmla="*/ 1 h 9"/>
                <a:gd name="T84" fmla="*/ 20 w 25"/>
                <a:gd name="T85" fmla="*/ 1 h 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9"/>
                <a:gd name="T131" fmla="*/ 25 w 25"/>
                <a:gd name="T132" fmla="*/ 9 h 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9">
                  <a:moveTo>
                    <a:pt x="20" y="1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1" name="Freeform 1794"/>
            <p:cNvSpPr>
              <a:spLocks/>
            </p:cNvSpPr>
            <p:nvPr/>
          </p:nvSpPr>
          <p:spPr bwMode="auto">
            <a:xfrm>
              <a:off x="4950" y="3655"/>
              <a:ext cx="25" cy="9"/>
            </a:xfrm>
            <a:custGeom>
              <a:avLst/>
              <a:gdLst>
                <a:gd name="T0" fmla="*/ 20 w 25"/>
                <a:gd name="T1" fmla="*/ 1 h 9"/>
                <a:gd name="T2" fmla="*/ 24 w 25"/>
                <a:gd name="T3" fmla="*/ 0 h 9"/>
                <a:gd name="T4" fmla="*/ 22 w 25"/>
                <a:gd name="T5" fmla="*/ 0 h 9"/>
                <a:gd name="T6" fmla="*/ 20 w 25"/>
                <a:gd name="T7" fmla="*/ 0 h 9"/>
                <a:gd name="T8" fmla="*/ 19 w 25"/>
                <a:gd name="T9" fmla="*/ 0 h 9"/>
                <a:gd name="T10" fmla="*/ 17 w 25"/>
                <a:gd name="T11" fmla="*/ 0 h 9"/>
                <a:gd name="T12" fmla="*/ 16 w 25"/>
                <a:gd name="T13" fmla="*/ 1 h 9"/>
                <a:gd name="T14" fmla="*/ 14 w 25"/>
                <a:gd name="T15" fmla="*/ 1 h 9"/>
                <a:gd name="T16" fmla="*/ 13 w 25"/>
                <a:gd name="T17" fmla="*/ 1 h 9"/>
                <a:gd name="T18" fmla="*/ 11 w 25"/>
                <a:gd name="T19" fmla="*/ 1 h 9"/>
                <a:gd name="T20" fmla="*/ 10 w 25"/>
                <a:gd name="T21" fmla="*/ 3 h 9"/>
                <a:gd name="T22" fmla="*/ 8 w 25"/>
                <a:gd name="T23" fmla="*/ 3 h 9"/>
                <a:gd name="T24" fmla="*/ 7 w 25"/>
                <a:gd name="T25" fmla="*/ 4 h 9"/>
                <a:gd name="T26" fmla="*/ 5 w 25"/>
                <a:gd name="T27" fmla="*/ 4 h 9"/>
                <a:gd name="T28" fmla="*/ 4 w 25"/>
                <a:gd name="T29" fmla="*/ 4 h 9"/>
                <a:gd name="T30" fmla="*/ 2 w 25"/>
                <a:gd name="T31" fmla="*/ 4 h 9"/>
                <a:gd name="T32" fmla="*/ 2 w 25"/>
                <a:gd name="T33" fmla="*/ 6 h 9"/>
                <a:gd name="T34" fmla="*/ 0 w 25"/>
                <a:gd name="T35" fmla="*/ 6 h 9"/>
                <a:gd name="T36" fmla="*/ 0 w 25"/>
                <a:gd name="T37" fmla="*/ 9 h 9"/>
                <a:gd name="T38" fmla="*/ 2 w 25"/>
                <a:gd name="T39" fmla="*/ 9 h 9"/>
                <a:gd name="T40" fmla="*/ 4 w 25"/>
                <a:gd name="T41" fmla="*/ 9 h 9"/>
                <a:gd name="T42" fmla="*/ 5 w 25"/>
                <a:gd name="T43" fmla="*/ 9 h 9"/>
                <a:gd name="T44" fmla="*/ 7 w 25"/>
                <a:gd name="T45" fmla="*/ 9 h 9"/>
                <a:gd name="T46" fmla="*/ 7 w 25"/>
                <a:gd name="T47" fmla="*/ 8 h 9"/>
                <a:gd name="T48" fmla="*/ 8 w 25"/>
                <a:gd name="T49" fmla="*/ 8 h 9"/>
                <a:gd name="T50" fmla="*/ 10 w 25"/>
                <a:gd name="T51" fmla="*/ 8 h 9"/>
                <a:gd name="T52" fmla="*/ 11 w 25"/>
                <a:gd name="T53" fmla="*/ 8 h 9"/>
                <a:gd name="T54" fmla="*/ 11 w 25"/>
                <a:gd name="T55" fmla="*/ 6 h 9"/>
                <a:gd name="T56" fmla="*/ 13 w 25"/>
                <a:gd name="T57" fmla="*/ 6 h 9"/>
                <a:gd name="T58" fmla="*/ 14 w 25"/>
                <a:gd name="T59" fmla="*/ 6 h 9"/>
                <a:gd name="T60" fmla="*/ 16 w 25"/>
                <a:gd name="T61" fmla="*/ 6 h 9"/>
                <a:gd name="T62" fmla="*/ 16 w 25"/>
                <a:gd name="T63" fmla="*/ 4 h 9"/>
                <a:gd name="T64" fmla="*/ 17 w 25"/>
                <a:gd name="T65" fmla="*/ 4 h 9"/>
                <a:gd name="T66" fmla="*/ 19 w 25"/>
                <a:gd name="T67" fmla="*/ 4 h 9"/>
                <a:gd name="T68" fmla="*/ 20 w 25"/>
                <a:gd name="T69" fmla="*/ 4 h 9"/>
                <a:gd name="T70" fmla="*/ 22 w 25"/>
                <a:gd name="T71" fmla="*/ 4 h 9"/>
                <a:gd name="T72" fmla="*/ 22 w 25"/>
                <a:gd name="T73" fmla="*/ 3 h 9"/>
                <a:gd name="T74" fmla="*/ 24 w 25"/>
                <a:gd name="T75" fmla="*/ 3 h 9"/>
                <a:gd name="T76" fmla="*/ 25 w 25"/>
                <a:gd name="T77" fmla="*/ 1 h 9"/>
                <a:gd name="T78" fmla="*/ 24 w 25"/>
                <a:gd name="T79" fmla="*/ 3 h 9"/>
                <a:gd name="T80" fmla="*/ 25 w 25"/>
                <a:gd name="T81" fmla="*/ 3 h 9"/>
                <a:gd name="T82" fmla="*/ 25 w 25"/>
                <a:gd name="T83" fmla="*/ 1 h 9"/>
                <a:gd name="T84" fmla="*/ 20 w 25"/>
                <a:gd name="T85" fmla="*/ 1 h 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9"/>
                <a:gd name="T131" fmla="*/ 25 w 25"/>
                <a:gd name="T132" fmla="*/ 9 h 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9">
                  <a:moveTo>
                    <a:pt x="20" y="1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0" y="1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2" name="Freeform 1795"/>
            <p:cNvSpPr>
              <a:spLocks/>
            </p:cNvSpPr>
            <p:nvPr/>
          </p:nvSpPr>
          <p:spPr bwMode="auto">
            <a:xfrm>
              <a:off x="4970" y="3616"/>
              <a:ext cx="45" cy="40"/>
            </a:xfrm>
            <a:custGeom>
              <a:avLst/>
              <a:gdLst>
                <a:gd name="T0" fmla="*/ 42 w 45"/>
                <a:gd name="T1" fmla="*/ 2 h 40"/>
                <a:gd name="T2" fmla="*/ 37 w 45"/>
                <a:gd name="T3" fmla="*/ 0 h 40"/>
                <a:gd name="T4" fmla="*/ 33 w 45"/>
                <a:gd name="T5" fmla="*/ 0 h 40"/>
                <a:gd name="T6" fmla="*/ 28 w 45"/>
                <a:gd name="T7" fmla="*/ 0 h 40"/>
                <a:gd name="T8" fmla="*/ 25 w 45"/>
                <a:gd name="T9" fmla="*/ 0 h 40"/>
                <a:gd name="T10" fmla="*/ 20 w 45"/>
                <a:gd name="T11" fmla="*/ 2 h 40"/>
                <a:gd name="T12" fmla="*/ 17 w 45"/>
                <a:gd name="T13" fmla="*/ 2 h 40"/>
                <a:gd name="T14" fmla="*/ 14 w 45"/>
                <a:gd name="T15" fmla="*/ 5 h 40"/>
                <a:gd name="T16" fmla="*/ 11 w 45"/>
                <a:gd name="T17" fmla="*/ 7 h 40"/>
                <a:gd name="T18" fmla="*/ 8 w 45"/>
                <a:gd name="T19" fmla="*/ 10 h 40"/>
                <a:gd name="T20" fmla="*/ 7 w 45"/>
                <a:gd name="T21" fmla="*/ 13 h 40"/>
                <a:gd name="T22" fmla="*/ 5 w 45"/>
                <a:gd name="T23" fmla="*/ 17 h 40"/>
                <a:gd name="T24" fmla="*/ 4 w 45"/>
                <a:gd name="T25" fmla="*/ 22 h 40"/>
                <a:gd name="T26" fmla="*/ 2 w 45"/>
                <a:gd name="T27" fmla="*/ 27 h 40"/>
                <a:gd name="T28" fmla="*/ 2 w 45"/>
                <a:gd name="T29" fmla="*/ 31 h 40"/>
                <a:gd name="T30" fmla="*/ 0 w 45"/>
                <a:gd name="T31" fmla="*/ 37 h 40"/>
                <a:gd name="T32" fmla="*/ 5 w 45"/>
                <a:gd name="T33" fmla="*/ 40 h 40"/>
                <a:gd name="T34" fmla="*/ 5 w 45"/>
                <a:gd name="T35" fmla="*/ 34 h 40"/>
                <a:gd name="T36" fmla="*/ 7 w 45"/>
                <a:gd name="T37" fmla="*/ 30 h 40"/>
                <a:gd name="T38" fmla="*/ 7 w 45"/>
                <a:gd name="T39" fmla="*/ 25 h 40"/>
                <a:gd name="T40" fmla="*/ 8 w 45"/>
                <a:gd name="T41" fmla="*/ 20 h 40"/>
                <a:gd name="T42" fmla="*/ 10 w 45"/>
                <a:gd name="T43" fmla="*/ 17 h 40"/>
                <a:gd name="T44" fmla="*/ 11 w 45"/>
                <a:gd name="T45" fmla="*/ 14 h 40"/>
                <a:gd name="T46" fmla="*/ 13 w 45"/>
                <a:gd name="T47" fmla="*/ 11 h 40"/>
                <a:gd name="T48" fmla="*/ 16 w 45"/>
                <a:gd name="T49" fmla="*/ 10 h 40"/>
                <a:gd name="T50" fmla="*/ 17 w 45"/>
                <a:gd name="T51" fmla="*/ 7 h 40"/>
                <a:gd name="T52" fmla="*/ 20 w 45"/>
                <a:gd name="T53" fmla="*/ 7 h 40"/>
                <a:gd name="T54" fmla="*/ 24 w 45"/>
                <a:gd name="T55" fmla="*/ 5 h 40"/>
                <a:gd name="T56" fmla="*/ 27 w 45"/>
                <a:gd name="T57" fmla="*/ 5 h 40"/>
                <a:gd name="T58" fmla="*/ 31 w 45"/>
                <a:gd name="T59" fmla="*/ 5 h 40"/>
                <a:gd name="T60" fmla="*/ 34 w 45"/>
                <a:gd name="T61" fmla="*/ 5 h 40"/>
                <a:gd name="T62" fmla="*/ 39 w 45"/>
                <a:gd name="T63" fmla="*/ 5 h 40"/>
                <a:gd name="T64" fmla="*/ 44 w 45"/>
                <a:gd name="T65" fmla="*/ 7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0"/>
                <a:gd name="T101" fmla="*/ 45 w 45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0">
                  <a:moveTo>
                    <a:pt x="45" y="2"/>
                  </a:moveTo>
                  <a:lnTo>
                    <a:pt x="42" y="2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3" name="Freeform 1796"/>
            <p:cNvSpPr>
              <a:spLocks/>
            </p:cNvSpPr>
            <p:nvPr/>
          </p:nvSpPr>
          <p:spPr bwMode="auto">
            <a:xfrm>
              <a:off x="4970" y="3616"/>
              <a:ext cx="45" cy="40"/>
            </a:xfrm>
            <a:custGeom>
              <a:avLst/>
              <a:gdLst>
                <a:gd name="T0" fmla="*/ 42 w 45"/>
                <a:gd name="T1" fmla="*/ 2 h 40"/>
                <a:gd name="T2" fmla="*/ 37 w 45"/>
                <a:gd name="T3" fmla="*/ 0 h 40"/>
                <a:gd name="T4" fmla="*/ 33 w 45"/>
                <a:gd name="T5" fmla="*/ 0 h 40"/>
                <a:gd name="T6" fmla="*/ 28 w 45"/>
                <a:gd name="T7" fmla="*/ 0 h 40"/>
                <a:gd name="T8" fmla="*/ 25 w 45"/>
                <a:gd name="T9" fmla="*/ 0 h 40"/>
                <a:gd name="T10" fmla="*/ 20 w 45"/>
                <a:gd name="T11" fmla="*/ 2 h 40"/>
                <a:gd name="T12" fmla="*/ 17 w 45"/>
                <a:gd name="T13" fmla="*/ 2 h 40"/>
                <a:gd name="T14" fmla="*/ 14 w 45"/>
                <a:gd name="T15" fmla="*/ 5 h 40"/>
                <a:gd name="T16" fmla="*/ 11 w 45"/>
                <a:gd name="T17" fmla="*/ 7 h 40"/>
                <a:gd name="T18" fmla="*/ 8 w 45"/>
                <a:gd name="T19" fmla="*/ 10 h 40"/>
                <a:gd name="T20" fmla="*/ 7 w 45"/>
                <a:gd name="T21" fmla="*/ 13 h 40"/>
                <a:gd name="T22" fmla="*/ 5 w 45"/>
                <a:gd name="T23" fmla="*/ 17 h 40"/>
                <a:gd name="T24" fmla="*/ 4 w 45"/>
                <a:gd name="T25" fmla="*/ 22 h 40"/>
                <a:gd name="T26" fmla="*/ 2 w 45"/>
                <a:gd name="T27" fmla="*/ 27 h 40"/>
                <a:gd name="T28" fmla="*/ 2 w 45"/>
                <a:gd name="T29" fmla="*/ 31 h 40"/>
                <a:gd name="T30" fmla="*/ 0 w 45"/>
                <a:gd name="T31" fmla="*/ 37 h 40"/>
                <a:gd name="T32" fmla="*/ 5 w 45"/>
                <a:gd name="T33" fmla="*/ 40 h 40"/>
                <a:gd name="T34" fmla="*/ 5 w 45"/>
                <a:gd name="T35" fmla="*/ 34 h 40"/>
                <a:gd name="T36" fmla="*/ 7 w 45"/>
                <a:gd name="T37" fmla="*/ 30 h 40"/>
                <a:gd name="T38" fmla="*/ 7 w 45"/>
                <a:gd name="T39" fmla="*/ 25 h 40"/>
                <a:gd name="T40" fmla="*/ 8 w 45"/>
                <a:gd name="T41" fmla="*/ 20 h 40"/>
                <a:gd name="T42" fmla="*/ 10 w 45"/>
                <a:gd name="T43" fmla="*/ 17 h 40"/>
                <a:gd name="T44" fmla="*/ 11 w 45"/>
                <a:gd name="T45" fmla="*/ 14 h 40"/>
                <a:gd name="T46" fmla="*/ 13 w 45"/>
                <a:gd name="T47" fmla="*/ 11 h 40"/>
                <a:gd name="T48" fmla="*/ 16 w 45"/>
                <a:gd name="T49" fmla="*/ 10 h 40"/>
                <a:gd name="T50" fmla="*/ 17 w 45"/>
                <a:gd name="T51" fmla="*/ 7 h 40"/>
                <a:gd name="T52" fmla="*/ 20 w 45"/>
                <a:gd name="T53" fmla="*/ 7 h 40"/>
                <a:gd name="T54" fmla="*/ 24 w 45"/>
                <a:gd name="T55" fmla="*/ 5 h 40"/>
                <a:gd name="T56" fmla="*/ 27 w 45"/>
                <a:gd name="T57" fmla="*/ 5 h 40"/>
                <a:gd name="T58" fmla="*/ 31 w 45"/>
                <a:gd name="T59" fmla="*/ 5 h 40"/>
                <a:gd name="T60" fmla="*/ 34 w 45"/>
                <a:gd name="T61" fmla="*/ 5 h 40"/>
                <a:gd name="T62" fmla="*/ 39 w 45"/>
                <a:gd name="T63" fmla="*/ 5 h 40"/>
                <a:gd name="T64" fmla="*/ 44 w 45"/>
                <a:gd name="T65" fmla="*/ 7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0"/>
                <a:gd name="T101" fmla="*/ 45 w 45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0">
                  <a:moveTo>
                    <a:pt x="45" y="2"/>
                  </a:moveTo>
                  <a:lnTo>
                    <a:pt x="42" y="2"/>
                  </a:lnTo>
                  <a:lnTo>
                    <a:pt x="40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4" name="Freeform 1797"/>
            <p:cNvSpPr>
              <a:spLocks/>
            </p:cNvSpPr>
            <p:nvPr/>
          </p:nvSpPr>
          <p:spPr bwMode="auto">
            <a:xfrm>
              <a:off x="5014" y="3618"/>
              <a:ext cx="58" cy="38"/>
            </a:xfrm>
            <a:custGeom>
              <a:avLst/>
              <a:gdLst>
                <a:gd name="T0" fmla="*/ 58 w 58"/>
                <a:gd name="T1" fmla="*/ 35 h 38"/>
                <a:gd name="T2" fmla="*/ 55 w 58"/>
                <a:gd name="T3" fmla="*/ 31 h 38"/>
                <a:gd name="T4" fmla="*/ 52 w 58"/>
                <a:gd name="T5" fmla="*/ 29 h 38"/>
                <a:gd name="T6" fmla="*/ 50 w 58"/>
                <a:gd name="T7" fmla="*/ 26 h 38"/>
                <a:gd name="T8" fmla="*/ 47 w 58"/>
                <a:gd name="T9" fmla="*/ 23 h 38"/>
                <a:gd name="T10" fmla="*/ 44 w 58"/>
                <a:gd name="T11" fmla="*/ 21 h 38"/>
                <a:gd name="T12" fmla="*/ 41 w 58"/>
                <a:gd name="T13" fmla="*/ 18 h 38"/>
                <a:gd name="T14" fmla="*/ 38 w 58"/>
                <a:gd name="T15" fmla="*/ 17 h 38"/>
                <a:gd name="T16" fmla="*/ 33 w 58"/>
                <a:gd name="T17" fmla="*/ 15 h 38"/>
                <a:gd name="T18" fmla="*/ 30 w 58"/>
                <a:gd name="T19" fmla="*/ 12 h 38"/>
                <a:gd name="T20" fmla="*/ 27 w 58"/>
                <a:gd name="T21" fmla="*/ 11 h 38"/>
                <a:gd name="T22" fmla="*/ 23 w 58"/>
                <a:gd name="T23" fmla="*/ 9 h 38"/>
                <a:gd name="T24" fmla="*/ 20 w 58"/>
                <a:gd name="T25" fmla="*/ 8 h 38"/>
                <a:gd name="T26" fmla="*/ 15 w 58"/>
                <a:gd name="T27" fmla="*/ 6 h 38"/>
                <a:gd name="T28" fmla="*/ 10 w 58"/>
                <a:gd name="T29" fmla="*/ 5 h 38"/>
                <a:gd name="T30" fmla="*/ 6 w 58"/>
                <a:gd name="T31" fmla="*/ 3 h 38"/>
                <a:gd name="T32" fmla="*/ 1 w 58"/>
                <a:gd name="T33" fmla="*/ 0 h 38"/>
                <a:gd name="T34" fmla="*/ 3 w 58"/>
                <a:gd name="T35" fmla="*/ 6 h 38"/>
                <a:gd name="T36" fmla="*/ 7 w 58"/>
                <a:gd name="T37" fmla="*/ 8 h 38"/>
                <a:gd name="T38" fmla="*/ 12 w 58"/>
                <a:gd name="T39" fmla="*/ 9 h 38"/>
                <a:gd name="T40" fmla="*/ 15 w 58"/>
                <a:gd name="T41" fmla="*/ 11 h 38"/>
                <a:gd name="T42" fmla="*/ 20 w 58"/>
                <a:gd name="T43" fmla="*/ 12 h 38"/>
                <a:gd name="T44" fmla="*/ 23 w 58"/>
                <a:gd name="T45" fmla="*/ 14 h 38"/>
                <a:gd name="T46" fmla="*/ 27 w 58"/>
                <a:gd name="T47" fmla="*/ 15 h 38"/>
                <a:gd name="T48" fmla="*/ 30 w 58"/>
                <a:gd name="T49" fmla="*/ 17 h 38"/>
                <a:gd name="T50" fmla="*/ 33 w 58"/>
                <a:gd name="T51" fmla="*/ 20 h 38"/>
                <a:gd name="T52" fmla="*/ 36 w 58"/>
                <a:gd name="T53" fmla="*/ 21 h 38"/>
                <a:gd name="T54" fmla="*/ 40 w 58"/>
                <a:gd name="T55" fmla="*/ 23 h 38"/>
                <a:gd name="T56" fmla="*/ 43 w 58"/>
                <a:gd name="T57" fmla="*/ 26 h 38"/>
                <a:gd name="T58" fmla="*/ 46 w 58"/>
                <a:gd name="T59" fmla="*/ 28 h 38"/>
                <a:gd name="T60" fmla="*/ 49 w 58"/>
                <a:gd name="T61" fmla="*/ 31 h 38"/>
                <a:gd name="T62" fmla="*/ 52 w 58"/>
                <a:gd name="T63" fmla="*/ 34 h 38"/>
                <a:gd name="T64" fmla="*/ 55 w 58"/>
                <a:gd name="T65" fmla="*/ 37 h 38"/>
                <a:gd name="T66" fmla="*/ 55 w 58"/>
                <a:gd name="T67" fmla="*/ 37 h 38"/>
                <a:gd name="T68" fmla="*/ 56 w 58"/>
                <a:gd name="T69" fmla="*/ 38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38"/>
                <a:gd name="T107" fmla="*/ 58 w 5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38">
                  <a:moveTo>
                    <a:pt x="56" y="34"/>
                  </a:moveTo>
                  <a:lnTo>
                    <a:pt x="58" y="35"/>
                  </a:lnTo>
                  <a:lnTo>
                    <a:pt x="56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2" y="29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23"/>
                  </a:lnTo>
                  <a:lnTo>
                    <a:pt x="44" y="21"/>
                  </a:lnTo>
                  <a:lnTo>
                    <a:pt x="43" y="20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1" y="25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6" y="28"/>
                  </a:lnTo>
                  <a:lnTo>
                    <a:pt x="47" y="29"/>
                  </a:lnTo>
                  <a:lnTo>
                    <a:pt x="49" y="31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3" y="35"/>
                  </a:lnTo>
                  <a:lnTo>
                    <a:pt x="55" y="37"/>
                  </a:lnTo>
                  <a:lnTo>
                    <a:pt x="56" y="38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8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5" name="Freeform 1798"/>
            <p:cNvSpPr>
              <a:spLocks/>
            </p:cNvSpPr>
            <p:nvPr/>
          </p:nvSpPr>
          <p:spPr bwMode="auto">
            <a:xfrm>
              <a:off x="5014" y="3618"/>
              <a:ext cx="58" cy="38"/>
            </a:xfrm>
            <a:custGeom>
              <a:avLst/>
              <a:gdLst>
                <a:gd name="T0" fmla="*/ 58 w 58"/>
                <a:gd name="T1" fmla="*/ 35 h 38"/>
                <a:gd name="T2" fmla="*/ 55 w 58"/>
                <a:gd name="T3" fmla="*/ 31 h 38"/>
                <a:gd name="T4" fmla="*/ 52 w 58"/>
                <a:gd name="T5" fmla="*/ 29 h 38"/>
                <a:gd name="T6" fmla="*/ 50 w 58"/>
                <a:gd name="T7" fmla="*/ 26 h 38"/>
                <a:gd name="T8" fmla="*/ 47 w 58"/>
                <a:gd name="T9" fmla="*/ 23 h 38"/>
                <a:gd name="T10" fmla="*/ 44 w 58"/>
                <a:gd name="T11" fmla="*/ 21 h 38"/>
                <a:gd name="T12" fmla="*/ 41 w 58"/>
                <a:gd name="T13" fmla="*/ 18 h 38"/>
                <a:gd name="T14" fmla="*/ 38 w 58"/>
                <a:gd name="T15" fmla="*/ 17 h 38"/>
                <a:gd name="T16" fmla="*/ 33 w 58"/>
                <a:gd name="T17" fmla="*/ 15 h 38"/>
                <a:gd name="T18" fmla="*/ 30 w 58"/>
                <a:gd name="T19" fmla="*/ 12 h 38"/>
                <a:gd name="T20" fmla="*/ 27 w 58"/>
                <a:gd name="T21" fmla="*/ 11 h 38"/>
                <a:gd name="T22" fmla="*/ 23 w 58"/>
                <a:gd name="T23" fmla="*/ 9 h 38"/>
                <a:gd name="T24" fmla="*/ 20 w 58"/>
                <a:gd name="T25" fmla="*/ 8 h 38"/>
                <a:gd name="T26" fmla="*/ 15 w 58"/>
                <a:gd name="T27" fmla="*/ 6 h 38"/>
                <a:gd name="T28" fmla="*/ 10 w 58"/>
                <a:gd name="T29" fmla="*/ 5 h 38"/>
                <a:gd name="T30" fmla="*/ 6 w 58"/>
                <a:gd name="T31" fmla="*/ 3 h 38"/>
                <a:gd name="T32" fmla="*/ 1 w 58"/>
                <a:gd name="T33" fmla="*/ 0 h 38"/>
                <a:gd name="T34" fmla="*/ 3 w 58"/>
                <a:gd name="T35" fmla="*/ 6 h 38"/>
                <a:gd name="T36" fmla="*/ 7 w 58"/>
                <a:gd name="T37" fmla="*/ 8 h 38"/>
                <a:gd name="T38" fmla="*/ 12 w 58"/>
                <a:gd name="T39" fmla="*/ 9 h 38"/>
                <a:gd name="T40" fmla="*/ 15 w 58"/>
                <a:gd name="T41" fmla="*/ 11 h 38"/>
                <a:gd name="T42" fmla="*/ 20 w 58"/>
                <a:gd name="T43" fmla="*/ 12 h 38"/>
                <a:gd name="T44" fmla="*/ 23 w 58"/>
                <a:gd name="T45" fmla="*/ 14 h 38"/>
                <a:gd name="T46" fmla="*/ 27 w 58"/>
                <a:gd name="T47" fmla="*/ 15 h 38"/>
                <a:gd name="T48" fmla="*/ 30 w 58"/>
                <a:gd name="T49" fmla="*/ 17 h 38"/>
                <a:gd name="T50" fmla="*/ 33 w 58"/>
                <a:gd name="T51" fmla="*/ 20 h 38"/>
                <a:gd name="T52" fmla="*/ 36 w 58"/>
                <a:gd name="T53" fmla="*/ 21 h 38"/>
                <a:gd name="T54" fmla="*/ 40 w 58"/>
                <a:gd name="T55" fmla="*/ 23 h 38"/>
                <a:gd name="T56" fmla="*/ 43 w 58"/>
                <a:gd name="T57" fmla="*/ 26 h 38"/>
                <a:gd name="T58" fmla="*/ 46 w 58"/>
                <a:gd name="T59" fmla="*/ 28 h 38"/>
                <a:gd name="T60" fmla="*/ 49 w 58"/>
                <a:gd name="T61" fmla="*/ 31 h 38"/>
                <a:gd name="T62" fmla="*/ 52 w 58"/>
                <a:gd name="T63" fmla="*/ 34 h 38"/>
                <a:gd name="T64" fmla="*/ 55 w 58"/>
                <a:gd name="T65" fmla="*/ 37 h 38"/>
                <a:gd name="T66" fmla="*/ 55 w 58"/>
                <a:gd name="T67" fmla="*/ 37 h 38"/>
                <a:gd name="T68" fmla="*/ 56 w 58"/>
                <a:gd name="T69" fmla="*/ 38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38"/>
                <a:gd name="T107" fmla="*/ 58 w 5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38">
                  <a:moveTo>
                    <a:pt x="56" y="34"/>
                  </a:moveTo>
                  <a:lnTo>
                    <a:pt x="58" y="35"/>
                  </a:lnTo>
                  <a:lnTo>
                    <a:pt x="56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2" y="29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23"/>
                  </a:lnTo>
                  <a:lnTo>
                    <a:pt x="44" y="21"/>
                  </a:lnTo>
                  <a:lnTo>
                    <a:pt x="43" y="20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1" y="25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6" y="28"/>
                  </a:lnTo>
                  <a:lnTo>
                    <a:pt x="47" y="29"/>
                  </a:lnTo>
                  <a:lnTo>
                    <a:pt x="49" y="31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3" y="35"/>
                  </a:lnTo>
                  <a:lnTo>
                    <a:pt x="55" y="37"/>
                  </a:lnTo>
                  <a:lnTo>
                    <a:pt x="56" y="38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8"/>
                  </a:lnTo>
                  <a:lnTo>
                    <a:pt x="56" y="34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6" name="Freeform 1799"/>
            <p:cNvSpPr>
              <a:spLocks/>
            </p:cNvSpPr>
            <p:nvPr/>
          </p:nvSpPr>
          <p:spPr bwMode="auto">
            <a:xfrm>
              <a:off x="5070" y="3627"/>
              <a:ext cx="108" cy="29"/>
            </a:xfrm>
            <a:custGeom>
              <a:avLst/>
              <a:gdLst>
                <a:gd name="T0" fmla="*/ 105 w 108"/>
                <a:gd name="T1" fmla="*/ 2 h 29"/>
                <a:gd name="T2" fmla="*/ 107 w 108"/>
                <a:gd name="T3" fmla="*/ 0 h 29"/>
                <a:gd name="T4" fmla="*/ 0 w 108"/>
                <a:gd name="T5" fmla="*/ 25 h 29"/>
                <a:gd name="T6" fmla="*/ 0 w 108"/>
                <a:gd name="T7" fmla="*/ 29 h 29"/>
                <a:gd name="T8" fmla="*/ 107 w 108"/>
                <a:gd name="T9" fmla="*/ 5 h 29"/>
                <a:gd name="T10" fmla="*/ 108 w 108"/>
                <a:gd name="T11" fmla="*/ 2 h 29"/>
                <a:gd name="T12" fmla="*/ 107 w 108"/>
                <a:gd name="T13" fmla="*/ 5 h 29"/>
                <a:gd name="T14" fmla="*/ 108 w 108"/>
                <a:gd name="T15" fmla="*/ 3 h 29"/>
                <a:gd name="T16" fmla="*/ 108 w 108"/>
                <a:gd name="T17" fmla="*/ 2 h 29"/>
                <a:gd name="T18" fmla="*/ 105 w 108"/>
                <a:gd name="T19" fmla="*/ 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29"/>
                <a:gd name="T32" fmla="*/ 108 w 10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29">
                  <a:moveTo>
                    <a:pt x="105" y="2"/>
                  </a:moveTo>
                  <a:lnTo>
                    <a:pt x="107" y="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07" y="5"/>
                  </a:lnTo>
                  <a:lnTo>
                    <a:pt x="108" y="2"/>
                  </a:lnTo>
                  <a:lnTo>
                    <a:pt x="107" y="5"/>
                  </a:lnTo>
                  <a:lnTo>
                    <a:pt x="108" y="3"/>
                  </a:lnTo>
                  <a:lnTo>
                    <a:pt x="108" y="2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7" name="Freeform 1800"/>
            <p:cNvSpPr>
              <a:spLocks/>
            </p:cNvSpPr>
            <p:nvPr/>
          </p:nvSpPr>
          <p:spPr bwMode="auto">
            <a:xfrm>
              <a:off x="5070" y="3627"/>
              <a:ext cx="108" cy="29"/>
            </a:xfrm>
            <a:custGeom>
              <a:avLst/>
              <a:gdLst>
                <a:gd name="T0" fmla="*/ 105 w 108"/>
                <a:gd name="T1" fmla="*/ 2 h 29"/>
                <a:gd name="T2" fmla="*/ 107 w 108"/>
                <a:gd name="T3" fmla="*/ 0 h 29"/>
                <a:gd name="T4" fmla="*/ 0 w 108"/>
                <a:gd name="T5" fmla="*/ 25 h 29"/>
                <a:gd name="T6" fmla="*/ 0 w 108"/>
                <a:gd name="T7" fmla="*/ 29 h 29"/>
                <a:gd name="T8" fmla="*/ 107 w 108"/>
                <a:gd name="T9" fmla="*/ 5 h 29"/>
                <a:gd name="T10" fmla="*/ 108 w 108"/>
                <a:gd name="T11" fmla="*/ 2 h 29"/>
                <a:gd name="T12" fmla="*/ 107 w 108"/>
                <a:gd name="T13" fmla="*/ 5 h 29"/>
                <a:gd name="T14" fmla="*/ 108 w 108"/>
                <a:gd name="T15" fmla="*/ 3 h 29"/>
                <a:gd name="T16" fmla="*/ 108 w 108"/>
                <a:gd name="T17" fmla="*/ 2 h 29"/>
                <a:gd name="T18" fmla="*/ 105 w 108"/>
                <a:gd name="T19" fmla="*/ 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29"/>
                <a:gd name="T32" fmla="*/ 108 w 10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29">
                  <a:moveTo>
                    <a:pt x="105" y="2"/>
                  </a:moveTo>
                  <a:lnTo>
                    <a:pt x="107" y="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07" y="5"/>
                  </a:lnTo>
                  <a:lnTo>
                    <a:pt x="108" y="2"/>
                  </a:lnTo>
                  <a:lnTo>
                    <a:pt x="107" y="5"/>
                  </a:lnTo>
                  <a:lnTo>
                    <a:pt x="108" y="3"/>
                  </a:lnTo>
                  <a:lnTo>
                    <a:pt x="108" y="2"/>
                  </a:lnTo>
                  <a:lnTo>
                    <a:pt x="105" y="2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8" name="Freeform 1801"/>
            <p:cNvSpPr>
              <a:spLocks/>
            </p:cNvSpPr>
            <p:nvPr/>
          </p:nvSpPr>
          <p:spPr bwMode="auto">
            <a:xfrm>
              <a:off x="4594" y="3275"/>
              <a:ext cx="204" cy="175"/>
            </a:xfrm>
            <a:custGeom>
              <a:avLst/>
              <a:gdLst>
                <a:gd name="T0" fmla="*/ 204 w 204"/>
                <a:gd name="T1" fmla="*/ 57 h 175"/>
                <a:gd name="T2" fmla="*/ 161 w 204"/>
                <a:gd name="T3" fmla="*/ 0 h 175"/>
                <a:gd name="T4" fmla="*/ 149 w 204"/>
                <a:gd name="T5" fmla="*/ 5 h 175"/>
                <a:gd name="T6" fmla="*/ 136 w 204"/>
                <a:gd name="T7" fmla="*/ 9 h 175"/>
                <a:gd name="T8" fmla="*/ 112 w 204"/>
                <a:gd name="T9" fmla="*/ 15 h 175"/>
                <a:gd name="T10" fmla="*/ 89 w 204"/>
                <a:gd name="T11" fmla="*/ 23 h 175"/>
                <a:gd name="T12" fmla="*/ 80 w 204"/>
                <a:gd name="T13" fmla="*/ 31 h 175"/>
                <a:gd name="T14" fmla="*/ 72 w 204"/>
                <a:gd name="T15" fmla="*/ 40 h 175"/>
                <a:gd name="T16" fmla="*/ 0 w 204"/>
                <a:gd name="T17" fmla="*/ 43 h 175"/>
                <a:gd name="T18" fmla="*/ 21 w 204"/>
                <a:gd name="T19" fmla="*/ 103 h 175"/>
                <a:gd name="T20" fmla="*/ 18 w 204"/>
                <a:gd name="T21" fmla="*/ 109 h 175"/>
                <a:gd name="T22" fmla="*/ 13 w 204"/>
                <a:gd name="T23" fmla="*/ 118 h 175"/>
                <a:gd name="T24" fmla="*/ 10 w 204"/>
                <a:gd name="T25" fmla="*/ 128 h 175"/>
                <a:gd name="T26" fmla="*/ 7 w 204"/>
                <a:gd name="T27" fmla="*/ 135 h 175"/>
                <a:gd name="T28" fmla="*/ 18 w 204"/>
                <a:gd name="T29" fmla="*/ 152 h 175"/>
                <a:gd name="T30" fmla="*/ 23 w 204"/>
                <a:gd name="T31" fmla="*/ 166 h 175"/>
                <a:gd name="T32" fmla="*/ 24 w 204"/>
                <a:gd name="T33" fmla="*/ 175 h 175"/>
                <a:gd name="T34" fmla="*/ 30 w 204"/>
                <a:gd name="T35" fmla="*/ 168 h 175"/>
                <a:gd name="T36" fmla="*/ 35 w 204"/>
                <a:gd name="T37" fmla="*/ 161 h 175"/>
                <a:gd name="T38" fmla="*/ 36 w 204"/>
                <a:gd name="T39" fmla="*/ 151 h 175"/>
                <a:gd name="T40" fmla="*/ 40 w 204"/>
                <a:gd name="T41" fmla="*/ 140 h 175"/>
                <a:gd name="T42" fmla="*/ 53 w 204"/>
                <a:gd name="T43" fmla="*/ 129 h 175"/>
                <a:gd name="T44" fmla="*/ 70 w 204"/>
                <a:gd name="T45" fmla="*/ 151 h 175"/>
                <a:gd name="T46" fmla="*/ 75 w 204"/>
                <a:gd name="T47" fmla="*/ 155 h 175"/>
                <a:gd name="T48" fmla="*/ 80 w 204"/>
                <a:gd name="T49" fmla="*/ 154 h 175"/>
                <a:gd name="T50" fmla="*/ 204 w 204"/>
                <a:gd name="T51" fmla="*/ 57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4"/>
                <a:gd name="T79" fmla="*/ 0 h 175"/>
                <a:gd name="T80" fmla="*/ 204 w 204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4" h="175">
                  <a:moveTo>
                    <a:pt x="204" y="57"/>
                  </a:moveTo>
                  <a:lnTo>
                    <a:pt x="161" y="0"/>
                  </a:lnTo>
                  <a:lnTo>
                    <a:pt x="149" y="5"/>
                  </a:lnTo>
                  <a:lnTo>
                    <a:pt x="136" y="9"/>
                  </a:lnTo>
                  <a:lnTo>
                    <a:pt x="112" y="15"/>
                  </a:lnTo>
                  <a:lnTo>
                    <a:pt x="89" y="23"/>
                  </a:lnTo>
                  <a:lnTo>
                    <a:pt x="80" y="31"/>
                  </a:lnTo>
                  <a:lnTo>
                    <a:pt x="72" y="40"/>
                  </a:lnTo>
                  <a:lnTo>
                    <a:pt x="0" y="43"/>
                  </a:lnTo>
                  <a:lnTo>
                    <a:pt x="21" y="103"/>
                  </a:lnTo>
                  <a:lnTo>
                    <a:pt x="18" y="109"/>
                  </a:lnTo>
                  <a:lnTo>
                    <a:pt x="13" y="118"/>
                  </a:lnTo>
                  <a:lnTo>
                    <a:pt x="10" y="128"/>
                  </a:lnTo>
                  <a:lnTo>
                    <a:pt x="7" y="135"/>
                  </a:lnTo>
                  <a:lnTo>
                    <a:pt x="18" y="152"/>
                  </a:lnTo>
                  <a:lnTo>
                    <a:pt x="23" y="166"/>
                  </a:lnTo>
                  <a:lnTo>
                    <a:pt x="24" y="175"/>
                  </a:lnTo>
                  <a:lnTo>
                    <a:pt x="30" y="168"/>
                  </a:lnTo>
                  <a:lnTo>
                    <a:pt x="35" y="161"/>
                  </a:lnTo>
                  <a:lnTo>
                    <a:pt x="36" y="151"/>
                  </a:lnTo>
                  <a:lnTo>
                    <a:pt x="40" y="140"/>
                  </a:lnTo>
                  <a:lnTo>
                    <a:pt x="53" y="129"/>
                  </a:lnTo>
                  <a:lnTo>
                    <a:pt x="70" y="151"/>
                  </a:lnTo>
                  <a:lnTo>
                    <a:pt x="75" y="155"/>
                  </a:lnTo>
                  <a:lnTo>
                    <a:pt x="80" y="154"/>
                  </a:lnTo>
                  <a:lnTo>
                    <a:pt x="204" y="5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19" name="Freeform 1802"/>
            <p:cNvSpPr>
              <a:spLocks/>
            </p:cNvSpPr>
            <p:nvPr/>
          </p:nvSpPr>
          <p:spPr bwMode="auto">
            <a:xfrm>
              <a:off x="4594" y="3275"/>
              <a:ext cx="204" cy="175"/>
            </a:xfrm>
            <a:custGeom>
              <a:avLst/>
              <a:gdLst>
                <a:gd name="T0" fmla="*/ 204 w 204"/>
                <a:gd name="T1" fmla="*/ 57 h 175"/>
                <a:gd name="T2" fmla="*/ 161 w 204"/>
                <a:gd name="T3" fmla="*/ 0 h 175"/>
                <a:gd name="T4" fmla="*/ 149 w 204"/>
                <a:gd name="T5" fmla="*/ 5 h 175"/>
                <a:gd name="T6" fmla="*/ 136 w 204"/>
                <a:gd name="T7" fmla="*/ 9 h 175"/>
                <a:gd name="T8" fmla="*/ 112 w 204"/>
                <a:gd name="T9" fmla="*/ 15 h 175"/>
                <a:gd name="T10" fmla="*/ 89 w 204"/>
                <a:gd name="T11" fmla="*/ 23 h 175"/>
                <a:gd name="T12" fmla="*/ 80 w 204"/>
                <a:gd name="T13" fmla="*/ 31 h 175"/>
                <a:gd name="T14" fmla="*/ 72 w 204"/>
                <a:gd name="T15" fmla="*/ 40 h 175"/>
                <a:gd name="T16" fmla="*/ 0 w 204"/>
                <a:gd name="T17" fmla="*/ 43 h 175"/>
                <a:gd name="T18" fmla="*/ 21 w 204"/>
                <a:gd name="T19" fmla="*/ 103 h 175"/>
                <a:gd name="T20" fmla="*/ 18 w 204"/>
                <a:gd name="T21" fmla="*/ 109 h 175"/>
                <a:gd name="T22" fmla="*/ 13 w 204"/>
                <a:gd name="T23" fmla="*/ 118 h 175"/>
                <a:gd name="T24" fmla="*/ 10 w 204"/>
                <a:gd name="T25" fmla="*/ 128 h 175"/>
                <a:gd name="T26" fmla="*/ 7 w 204"/>
                <a:gd name="T27" fmla="*/ 135 h 175"/>
                <a:gd name="T28" fmla="*/ 18 w 204"/>
                <a:gd name="T29" fmla="*/ 152 h 175"/>
                <a:gd name="T30" fmla="*/ 23 w 204"/>
                <a:gd name="T31" fmla="*/ 166 h 175"/>
                <a:gd name="T32" fmla="*/ 24 w 204"/>
                <a:gd name="T33" fmla="*/ 175 h 175"/>
                <a:gd name="T34" fmla="*/ 30 w 204"/>
                <a:gd name="T35" fmla="*/ 168 h 175"/>
                <a:gd name="T36" fmla="*/ 35 w 204"/>
                <a:gd name="T37" fmla="*/ 161 h 175"/>
                <a:gd name="T38" fmla="*/ 36 w 204"/>
                <a:gd name="T39" fmla="*/ 151 h 175"/>
                <a:gd name="T40" fmla="*/ 40 w 204"/>
                <a:gd name="T41" fmla="*/ 140 h 175"/>
                <a:gd name="T42" fmla="*/ 53 w 204"/>
                <a:gd name="T43" fmla="*/ 129 h 175"/>
                <a:gd name="T44" fmla="*/ 70 w 204"/>
                <a:gd name="T45" fmla="*/ 151 h 175"/>
                <a:gd name="T46" fmla="*/ 75 w 204"/>
                <a:gd name="T47" fmla="*/ 155 h 175"/>
                <a:gd name="T48" fmla="*/ 80 w 204"/>
                <a:gd name="T49" fmla="*/ 154 h 175"/>
                <a:gd name="T50" fmla="*/ 204 w 204"/>
                <a:gd name="T51" fmla="*/ 57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4"/>
                <a:gd name="T79" fmla="*/ 0 h 175"/>
                <a:gd name="T80" fmla="*/ 204 w 204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4" h="175">
                  <a:moveTo>
                    <a:pt x="204" y="57"/>
                  </a:moveTo>
                  <a:lnTo>
                    <a:pt x="161" y="0"/>
                  </a:lnTo>
                  <a:lnTo>
                    <a:pt x="149" y="5"/>
                  </a:lnTo>
                  <a:lnTo>
                    <a:pt x="136" y="9"/>
                  </a:lnTo>
                  <a:lnTo>
                    <a:pt x="112" y="15"/>
                  </a:lnTo>
                  <a:lnTo>
                    <a:pt x="89" y="23"/>
                  </a:lnTo>
                  <a:lnTo>
                    <a:pt x="80" y="31"/>
                  </a:lnTo>
                  <a:lnTo>
                    <a:pt x="72" y="40"/>
                  </a:lnTo>
                  <a:lnTo>
                    <a:pt x="0" y="43"/>
                  </a:lnTo>
                  <a:lnTo>
                    <a:pt x="21" y="103"/>
                  </a:lnTo>
                  <a:lnTo>
                    <a:pt x="18" y="109"/>
                  </a:lnTo>
                  <a:lnTo>
                    <a:pt x="13" y="118"/>
                  </a:lnTo>
                  <a:lnTo>
                    <a:pt x="10" y="128"/>
                  </a:lnTo>
                  <a:lnTo>
                    <a:pt x="7" y="135"/>
                  </a:lnTo>
                  <a:lnTo>
                    <a:pt x="18" y="152"/>
                  </a:lnTo>
                  <a:lnTo>
                    <a:pt x="23" y="166"/>
                  </a:lnTo>
                  <a:lnTo>
                    <a:pt x="24" y="175"/>
                  </a:lnTo>
                  <a:lnTo>
                    <a:pt x="30" y="168"/>
                  </a:lnTo>
                  <a:lnTo>
                    <a:pt x="35" y="161"/>
                  </a:lnTo>
                  <a:lnTo>
                    <a:pt x="36" y="151"/>
                  </a:lnTo>
                  <a:lnTo>
                    <a:pt x="40" y="140"/>
                  </a:lnTo>
                  <a:lnTo>
                    <a:pt x="53" y="129"/>
                  </a:lnTo>
                  <a:lnTo>
                    <a:pt x="70" y="151"/>
                  </a:lnTo>
                  <a:lnTo>
                    <a:pt x="75" y="155"/>
                  </a:lnTo>
                  <a:lnTo>
                    <a:pt x="80" y="154"/>
                  </a:lnTo>
                  <a:lnTo>
                    <a:pt x="204" y="57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0" name="Freeform 1803"/>
            <p:cNvSpPr>
              <a:spLocks/>
            </p:cNvSpPr>
            <p:nvPr/>
          </p:nvSpPr>
          <p:spPr bwMode="auto">
            <a:xfrm>
              <a:off x="4781" y="3389"/>
              <a:ext cx="288" cy="226"/>
            </a:xfrm>
            <a:custGeom>
              <a:avLst/>
              <a:gdLst>
                <a:gd name="T0" fmla="*/ 186 w 288"/>
                <a:gd name="T1" fmla="*/ 20 h 226"/>
                <a:gd name="T2" fmla="*/ 119 w 288"/>
                <a:gd name="T3" fmla="*/ 1 h 226"/>
                <a:gd name="T4" fmla="*/ 100 w 288"/>
                <a:gd name="T5" fmla="*/ 0 h 226"/>
                <a:gd name="T6" fmla="*/ 80 w 288"/>
                <a:gd name="T7" fmla="*/ 4 h 226"/>
                <a:gd name="T8" fmla="*/ 60 w 288"/>
                <a:gd name="T9" fmla="*/ 15 h 226"/>
                <a:gd name="T10" fmla="*/ 42 w 288"/>
                <a:gd name="T11" fmla="*/ 31 h 226"/>
                <a:gd name="T12" fmla="*/ 25 w 288"/>
                <a:gd name="T13" fmla="*/ 49 h 226"/>
                <a:gd name="T14" fmla="*/ 13 w 288"/>
                <a:gd name="T15" fmla="*/ 69 h 226"/>
                <a:gd name="T16" fmla="*/ 3 w 288"/>
                <a:gd name="T17" fmla="*/ 92 h 226"/>
                <a:gd name="T18" fmla="*/ 0 w 288"/>
                <a:gd name="T19" fmla="*/ 115 h 226"/>
                <a:gd name="T20" fmla="*/ 13 w 288"/>
                <a:gd name="T21" fmla="*/ 120 h 226"/>
                <a:gd name="T22" fmla="*/ 25 w 288"/>
                <a:gd name="T23" fmla="*/ 127 h 226"/>
                <a:gd name="T24" fmla="*/ 51 w 288"/>
                <a:gd name="T25" fmla="*/ 146 h 226"/>
                <a:gd name="T26" fmla="*/ 79 w 288"/>
                <a:gd name="T27" fmla="*/ 164 h 226"/>
                <a:gd name="T28" fmla="*/ 93 w 288"/>
                <a:gd name="T29" fmla="*/ 171 h 226"/>
                <a:gd name="T30" fmla="*/ 108 w 288"/>
                <a:gd name="T31" fmla="*/ 174 h 226"/>
                <a:gd name="T32" fmla="*/ 114 w 288"/>
                <a:gd name="T33" fmla="*/ 181 h 226"/>
                <a:gd name="T34" fmla="*/ 125 w 288"/>
                <a:gd name="T35" fmla="*/ 191 h 226"/>
                <a:gd name="T36" fmla="*/ 160 w 288"/>
                <a:gd name="T37" fmla="*/ 209 h 226"/>
                <a:gd name="T38" fmla="*/ 196 w 288"/>
                <a:gd name="T39" fmla="*/ 223 h 226"/>
                <a:gd name="T40" fmla="*/ 209 w 288"/>
                <a:gd name="T41" fmla="*/ 226 h 226"/>
                <a:gd name="T42" fmla="*/ 220 w 288"/>
                <a:gd name="T43" fmla="*/ 226 h 226"/>
                <a:gd name="T44" fmla="*/ 245 w 288"/>
                <a:gd name="T45" fmla="*/ 212 h 226"/>
                <a:gd name="T46" fmla="*/ 263 w 288"/>
                <a:gd name="T47" fmla="*/ 198 h 226"/>
                <a:gd name="T48" fmla="*/ 276 w 288"/>
                <a:gd name="T49" fmla="*/ 184 h 226"/>
                <a:gd name="T50" fmla="*/ 288 w 288"/>
                <a:gd name="T51" fmla="*/ 166 h 226"/>
                <a:gd name="T52" fmla="*/ 286 w 288"/>
                <a:gd name="T53" fmla="*/ 144 h 226"/>
                <a:gd name="T54" fmla="*/ 285 w 288"/>
                <a:gd name="T55" fmla="*/ 123 h 226"/>
                <a:gd name="T56" fmla="*/ 274 w 288"/>
                <a:gd name="T57" fmla="*/ 92 h 226"/>
                <a:gd name="T58" fmla="*/ 256 w 288"/>
                <a:gd name="T59" fmla="*/ 49 h 226"/>
                <a:gd name="T60" fmla="*/ 245 w 288"/>
                <a:gd name="T61" fmla="*/ 43 h 226"/>
                <a:gd name="T62" fmla="*/ 223 w 288"/>
                <a:gd name="T63" fmla="*/ 32 h 226"/>
                <a:gd name="T64" fmla="*/ 186 w 288"/>
                <a:gd name="T65" fmla="*/ 20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26"/>
                <a:gd name="T101" fmla="*/ 288 w 288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26">
                  <a:moveTo>
                    <a:pt x="186" y="20"/>
                  </a:moveTo>
                  <a:lnTo>
                    <a:pt x="119" y="1"/>
                  </a:lnTo>
                  <a:lnTo>
                    <a:pt x="100" y="0"/>
                  </a:lnTo>
                  <a:lnTo>
                    <a:pt x="80" y="4"/>
                  </a:lnTo>
                  <a:lnTo>
                    <a:pt x="60" y="15"/>
                  </a:lnTo>
                  <a:lnTo>
                    <a:pt x="42" y="31"/>
                  </a:lnTo>
                  <a:lnTo>
                    <a:pt x="25" y="49"/>
                  </a:lnTo>
                  <a:lnTo>
                    <a:pt x="13" y="69"/>
                  </a:lnTo>
                  <a:lnTo>
                    <a:pt x="3" y="92"/>
                  </a:lnTo>
                  <a:lnTo>
                    <a:pt x="0" y="115"/>
                  </a:lnTo>
                  <a:lnTo>
                    <a:pt x="13" y="120"/>
                  </a:lnTo>
                  <a:lnTo>
                    <a:pt x="25" y="127"/>
                  </a:lnTo>
                  <a:lnTo>
                    <a:pt x="51" y="146"/>
                  </a:lnTo>
                  <a:lnTo>
                    <a:pt x="79" y="164"/>
                  </a:lnTo>
                  <a:lnTo>
                    <a:pt x="93" y="171"/>
                  </a:lnTo>
                  <a:lnTo>
                    <a:pt x="108" y="174"/>
                  </a:lnTo>
                  <a:lnTo>
                    <a:pt x="114" y="181"/>
                  </a:lnTo>
                  <a:lnTo>
                    <a:pt x="125" y="191"/>
                  </a:lnTo>
                  <a:lnTo>
                    <a:pt x="160" y="209"/>
                  </a:lnTo>
                  <a:lnTo>
                    <a:pt x="196" y="223"/>
                  </a:lnTo>
                  <a:lnTo>
                    <a:pt x="209" y="226"/>
                  </a:lnTo>
                  <a:lnTo>
                    <a:pt x="220" y="226"/>
                  </a:lnTo>
                  <a:lnTo>
                    <a:pt x="245" y="212"/>
                  </a:lnTo>
                  <a:lnTo>
                    <a:pt x="263" y="198"/>
                  </a:lnTo>
                  <a:lnTo>
                    <a:pt x="276" y="184"/>
                  </a:lnTo>
                  <a:lnTo>
                    <a:pt x="288" y="166"/>
                  </a:lnTo>
                  <a:lnTo>
                    <a:pt x="286" y="144"/>
                  </a:lnTo>
                  <a:lnTo>
                    <a:pt x="285" y="123"/>
                  </a:lnTo>
                  <a:lnTo>
                    <a:pt x="274" y="92"/>
                  </a:lnTo>
                  <a:lnTo>
                    <a:pt x="256" y="49"/>
                  </a:lnTo>
                  <a:lnTo>
                    <a:pt x="245" y="43"/>
                  </a:lnTo>
                  <a:lnTo>
                    <a:pt x="223" y="32"/>
                  </a:lnTo>
                  <a:lnTo>
                    <a:pt x="186" y="2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1" name="Freeform 1804"/>
            <p:cNvSpPr>
              <a:spLocks/>
            </p:cNvSpPr>
            <p:nvPr/>
          </p:nvSpPr>
          <p:spPr bwMode="auto">
            <a:xfrm>
              <a:off x="4781" y="3389"/>
              <a:ext cx="288" cy="226"/>
            </a:xfrm>
            <a:custGeom>
              <a:avLst/>
              <a:gdLst>
                <a:gd name="T0" fmla="*/ 186 w 288"/>
                <a:gd name="T1" fmla="*/ 20 h 226"/>
                <a:gd name="T2" fmla="*/ 119 w 288"/>
                <a:gd name="T3" fmla="*/ 1 h 226"/>
                <a:gd name="T4" fmla="*/ 100 w 288"/>
                <a:gd name="T5" fmla="*/ 0 h 226"/>
                <a:gd name="T6" fmla="*/ 80 w 288"/>
                <a:gd name="T7" fmla="*/ 4 h 226"/>
                <a:gd name="T8" fmla="*/ 60 w 288"/>
                <a:gd name="T9" fmla="*/ 15 h 226"/>
                <a:gd name="T10" fmla="*/ 42 w 288"/>
                <a:gd name="T11" fmla="*/ 31 h 226"/>
                <a:gd name="T12" fmla="*/ 25 w 288"/>
                <a:gd name="T13" fmla="*/ 49 h 226"/>
                <a:gd name="T14" fmla="*/ 13 w 288"/>
                <a:gd name="T15" fmla="*/ 69 h 226"/>
                <a:gd name="T16" fmla="*/ 3 w 288"/>
                <a:gd name="T17" fmla="*/ 92 h 226"/>
                <a:gd name="T18" fmla="*/ 0 w 288"/>
                <a:gd name="T19" fmla="*/ 115 h 226"/>
                <a:gd name="T20" fmla="*/ 13 w 288"/>
                <a:gd name="T21" fmla="*/ 120 h 226"/>
                <a:gd name="T22" fmla="*/ 25 w 288"/>
                <a:gd name="T23" fmla="*/ 127 h 226"/>
                <a:gd name="T24" fmla="*/ 51 w 288"/>
                <a:gd name="T25" fmla="*/ 146 h 226"/>
                <a:gd name="T26" fmla="*/ 79 w 288"/>
                <a:gd name="T27" fmla="*/ 164 h 226"/>
                <a:gd name="T28" fmla="*/ 93 w 288"/>
                <a:gd name="T29" fmla="*/ 171 h 226"/>
                <a:gd name="T30" fmla="*/ 108 w 288"/>
                <a:gd name="T31" fmla="*/ 174 h 226"/>
                <a:gd name="T32" fmla="*/ 114 w 288"/>
                <a:gd name="T33" fmla="*/ 181 h 226"/>
                <a:gd name="T34" fmla="*/ 125 w 288"/>
                <a:gd name="T35" fmla="*/ 191 h 226"/>
                <a:gd name="T36" fmla="*/ 160 w 288"/>
                <a:gd name="T37" fmla="*/ 209 h 226"/>
                <a:gd name="T38" fmla="*/ 196 w 288"/>
                <a:gd name="T39" fmla="*/ 223 h 226"/>
                <a:gd name="T40" fmla="*/ 209 w 288"/>
                <a:gd name="T41" fmla="*/ 226 h 226"/>
                <a:gd name="T42" fmla="*/ 220 w 288"/>
                <a:gd name="T43" fmla="*/ 226 h 226"/>
                <a:gd name="T44" fmla="*/ 245 w 288"/>
                <a:gd name="T45" fmla="*/ 212 h 226"/>
                <a:gd name="T46" fmla="*/ 263 w 288"/>
                <a:gd name="T47" fmla="*/ 198 h 226"/>
                <a:gd name="T48" fmla="*/ 276 w 288"/>
                <a:gd name="T49" fmla="*/ 184 h 226"/>
                <a:gd name="T50" fmla="*/ 288 w 288"/>
                <a:gd name="T51" fmla="*/ 166 h 226"/>
                <a:gd name="T52" fmla="*/ 286 w 288"/>
                <a:gd name="T53" fmla="*/ 144 h 226"/>
                <a:gd name="T54" fmla="*/ 285 w 288"/>
                <a:gd name="T55" fmla="*/ 123 h 226"/>
                <a:gd name="T56" fmla="*/ 274 w 288"/>
                <a:gd name="T57" fmla="*/ 92 h 226"/>
                <a:gd name="T58" fmla="*/ 256 w 288"/>
                <a:gd name="T59" fmla="*/ 49 h 226"/>
                <a:gd name="T60" fmla="*/ 245 w 288"/>
                <a:gd name="T61" fmla="*/ 43 h 226"/>
                <a:gd name="T62" fmla="*/ 223 w 288"/>
                <a:gd name="T63" fmla="*/ 32 h 226"/>
                <a:gd name="T64" fmla="*/ 186 w 288"/>
                <a:gd name="T65" fmla="*/ 20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26"/>
                <a:gd name="T101" fmla="*/ 288 w 288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26">
                  <a:moveTo>
                    <a:pt x="186" y="20"/>
                  </a:moveTo>
                  <a:lnTo>
                    <a:pt x="119" y="1"/>
                  </a:lnTo>
                  <a:lnTo>
                    <a:pt x="100" y="0"/>
                  </a:lnTo>
                  <a:lnTo>
                    <a:pt x="80" y="4"/>
                  </a:lnTo>
                  <a:lnTo>
                    <a:pt x="60" y="15"/>
                  </a:lnTo>
                  <a:lnTo>
                    <a:pt x="42" y="31"/>
                  </a:lnTo>
                  <a:lnTo>
                    <a:pt x="25" y="49"/>
                  </a:lnTo>
                  <a:lnTo>
                    <a:pt x="13" y="69"/>
                  </a:lnTo>
                  <a:lnTo>
                    <a:pt x="3" y="92"/>
                  </a:lnTo>
                  <a:lnTo>
                    <a:pt x="0" y="115"/>
                  </a:lnTo>
                  <a:lnTo>
                    <a:pt x="13" y="120"/>
                  </a:lnTo>
                  <a:lnTo>
                    <a:pt x="25" y="127"/>
                  </a:lnTo>
                  <a:lnTo>
                    <a:pt x="51" y="146"/>
                  </a:lnTo>
                  <a:lnTo>
                    <a:pt x="79" y="164"/>
                  </a:lnTo>
                  <a:lnTo>
                    <a:pt x="93" y="171"/>
                  </a:lnTo>
                  <a:lnTo>
                    <a:pt x="108" y="174"/>
                  </a:lnTo>
                  <a:lnTo>
                    <a:pt x="114" y="181"/>
                  </a:lnTo>
                  <a:lnTo>
                    <a:pt x="125" y="191"/>
                  </a:lnTo>
                  <a:lnTo>
                    <a:pt x="160" y="209"/>
                  </a:lnTo>
                  <a:lnTo>
                    <a:pt x="196" y="223"/>
                  </a:lnTo>
                  <a:lnTo>
                    <a:pt x="209" y="226"/>
                  </a:lnTo>
                  <a:lnTo>
                    <a:pt x="220" y="226"/>
                  </a:lnTo>
                  <a:lnTo>
                    <a:pt x="245" y="212"/>
                  </a:lnTo>
                  <a:lnTo>
                    <a:pt x="263" y="198"/>
                  </a:lnTo>
                  <a:lnTo>
                    <a:pt x="276" y="184"/>
                  </a:lnTo>
                  <a:lnTo>
                    <a:pt x="288" y="166"/>
                  </a:lnTo>
                  <a:lnTo>
                    <a:pt x="286" y="144"/>
                  </a:lnTo>
                  <a:lnTo>
                    <a:pt x="285" y="123"/>
                  </a:lnTo>
                  <a:lnTo>
                    <a:pt x="274" y="92"/>
                  </a:lnTo>
                  <a:lnTo>
                    <a:pt x="256" y="49"/>
                  </a:lnTo>
                  <a:lnTo>
                    <a:pt x="245" y="43"/>
                  </a:lnTo>
                  <a:lnTo>
                    <a:pt x="223" y="32"/>
                  </a:lnTo>
                  <a:lnTo>
                    <a:pt x="186" y="20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2" name="Freeform 1805"/>
            <p:cNvSpPr>
              <a:spLocks/>
            </p:cNvSpPr>
            <p:nvPr/>
          </p:nvSpPr>
          <p:spPr bwMode="auto">
            <a:xfrm>
              <a:off x="4829" y="3317"/>
              <a:ext cx="369" cy="378"/>
            </a:xfrm>
            <a:custGeom>
              <a:avLst/>
              <a:gdLst>
                <a:gd name="T0" fmla="*/ 174 w 369"/>
                <a:gd name="T1" fmla="*/ 298 h 378"/>
                <a:gd name="T2" fmla="*/ 208 w 369"/>
                <a:gd name="T3" fmla="*/ 312 h 378"/>
                <a:gd name="T4" fmla="*/ 226 w 369"/>
                <a:gd name="T5" fmla="*/ 322 h 378"/>
                <a:gd name="T6" fmla="*/ 241 w 369"/>
                <a:gd name="T7" fmla="*/ 336 h 378"/>
                <a:gd name="T8" fmla="*/ 241 w 369"/>
                <a:gd name="T9" fmla="*/ 362 h 378"/>
                <a:gd name="T10" fmla="*/ 241 w 369"/>
                <a:gd name="T11" fmla="*/ 372 h 378"/>
                <a:gd name="T12" fmla="*/ 245 w 369"/>
                <a:gd name="T13" fmla="*/ 378 h 378"/>
                <a:gd name="T14" fmla="*/ 258 w 369"/>
                <a:gd name="T15" fmla="*/ 375 h 378"/>
                <a:gd name="T16" fmla="*/ 274 w 369"/>
                <a:gd name="T17" fmla="*/ 369 h 378"/>
                <a:gd name="T18" fmla="*/ 309 w 369"/>
                <a:gd name="T19" fmla="*/ 352 h 378"/>
                <a:gd name="T20" fmla="*/ 341 w 369"/>
                <a:gd name="T21" fmla="*/ 333 h 378"/>
                <a:gd name="T22" fmla="*/ 368 w 369"/>
                <a:gd name="T23" fmla="*/ 319 h 378"/>
                <a:gd name="T24" fmla="*/ 366 w 369"/>
                <a:gd name="T25" fmla="*/ 321 h 378"/>
                <a:gd name="T26" fmla="*/ 365 w 369"/>
                <a:gd name="T27" fmla="*/ 321 h 378"/>
                <a:gd name="T28" fmla="*/ 360 w 369"/>
                <a:gd name="T29" fmla="*/ 318 h 378"/>
                <a:gd name="T30" fmla="*/ 352 w 369"/>
                <a:gd name="T31" fmla="*/ 313 h 378"/>
                <a:gd name="T32" fmla="*/ 343 w 369"/>
                <a:gd name="T33" fmla="*/ 313 h 378"/>
                <a:gd name="T34" fmla="*/ 346 w 369"/>
                <a:gd name="T35" fmla="*/ 299 h 378"/>
                <a:gd name="T36" fmla="*/ 345 w 369"/>
                <a:gd name="T37" fmla="*/ 281 h 378"/>
                <a:gd name="T38" fmla="*/ 345 w 369"/>
                <a:gd name="T39" fmla="*/ 267 h 378"/>
                <a:gd name="T40" fmla="*/ 345 w 369"/>
                <a:gd name="T41" fmla="*/ 263 h 378"/>
                <a:gd name="T42" fmla="*/ 348 w 369"/>
                <a:gd name="T43" fmla="*/ 263 h 378"/>
                <a:gd name="T44" fmla="*/ 369 w 369"/>
                <a:gd name="T45" fmla="*/ 235 h 378"/>
                <a:gd name="T46" fmla="*/ 328 w 369"/>
                <a:gd name="T47" fmla="*/ 175 h 378"/>
                <a:gd name="T48" fmla="*/ 349 w 369"/>
                <a:gd name="T49" fmla="*/ 138 h 378"/>
                <a:gd name="T50" fmla="*/ 328 w 369"/>
                <a:gd name="T51" fmla="*/ 99 h 378"/>
                <a:gd name="T52" fmla="*/ 305 w 369"/>
                <a:gd name="T53" fmla="*/ 123 h 378"/>
                <a:gd name="T54" fmla="*/ 245 w 369"/>
                <a:gd name="T55" fmla="*/ 95 h 378"/>
                <a:gd name="T56" fmla="*/ 248 w 369"/>
                <a:gd name="T57" fmla="*/ 84 h 378"/>
                <a:gd name="T58" fmla="*/ 248 w 369"/>
                <a:gd name="T59" fmla="*/ 76 h 378"/>
                <a:gd name="T60" fmla="*/ 245 w 369"/>
                <a:gd name="T61" fmla="*/ 70 h 378"/>
                <a:gd name="T62" fmla="*/ 241 w 369"/>
                <a:gd name="T63" fmla="*/ 64 h 378"/>
                <a:gd name="T64" fmla="*/ 226 w 369"/>
                <a:gd name="T65" fmla="*/ 56 h 378"/>
                <a:gd name="T66" fmla="*/ 211 w 369"/>
                <a:gd name="T67" fmla="*/ 49 h 378"/>
                <a:gd name="T68" fmla="*/ 191 w 369"/>
                <a:gd name="T69" fmla="*/ 0 h 378"/>
                <a:gd name="T70" fmla="*/ 88 w 369"/>
                <a:gd name="T71" fmla="*/ 9 h 378"/>
                <a:gd name="T72" fmla="*/ 0 w 369"/>
                <a:gd name="T73" fmla="*/ 46 h 378"/>
                <a:gd name="T74" fmla="*/ 21 w 369"/>
                <a:gd name="T75" fmla="*/ 56 h 378"/>
                <a:gd name="T76" fmla="*/ 45 w 369"/>
                <a:gd name="T77" fmla="*/ 64 h 378"/>
                <a:gd name="T78" fmla="*/ 98 w 369"/>
                <a:gd name="T79" fmla="*/ 79 h 378"/>
                <a:gd name="T80" fmla="*/ 151 w 369"/>
                <a:gd name="T81" fmla="*/ 93 h 378"/>
                <a:gd name="T82" fmla="*/ 175 w 369"/>
                <a:gd name="T83" fmla="*/ 103 h 378"/>
                <a:gd name="T84" fmla="*/ 197 w 369"/>
                <a:gd name="T85" fmla="*/ 113 h 378"/>
                <a:gd name="T86" fmla="*/ 203 w 369"/>
                <a:gd name="T87" fmla="*/ 119 h 378"/>
                <a:gd name="T88" fmla="*/ 211 w 369"/>
                <a:gd name="T89" fmla="*/ 132 h 378"/>
                <a:gd name="T90" fmla="*/ 228 w 369"/>
                <a:gd name="T91" fmla="*/ 164 h 378"/>
                <a:gd name="T92" fmla="*/ 235 w 369"/>
                <a:gd name="T93" fmla="*/ 186 h 378"/>
                <a:gd name="T94" fmla="*/ 240 w 369"/>
                <a:gd name="T95" fmla="*/ 204 h 378"/>
                <a:gd name="T96" fmla="*/ 241 w 369"/>
                <a:gd name="T97" fmla="*/ 223 h 378"/>
                <a:gd name="T98" fmla="*/ 241 w 369"/>
                <a:gd name="T99" fmla="*/ 239 h 378"/>
                <a:gd name="T100" fmla="*/ 235 w 369"/>
                <a:gd name="T101" fmla="*/ 249 h 378"/>
                <a:gd name="T102" fmla="*/ 229 w 369"/>
                <a:gd name="T103" fmla="*/ 258 h 378"/>
                <a:gd name="T104" fmla="*/ 208 w 369"/>
                <a:gd name="T105" fmla="*/ 276 h 378"/>
                <a:gd name="T106" fmla="*/ 174 w 369"/>
                <a:gd name="T107" fmla="*/ 298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9"/>
                <a:gd name="T163" fmla="*/ 0 h 378"/>
                <a:gd name="T164" fmla="*/ 369 w 369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9" h="378">
                  <a:moveTo>
                    <a:pt x="174" y="298"/>
                  </a:moveTo>
                  <a:lnTo>
                    <a:pt x="208" y="312"/>
                  </a:lnTo>
                  <a:lnTo>
                    <a:pt x="226" y="322"/>
                  </a:lnTo>
                  <a:lnTo>
                    <a:pt x="241" y="336"/>
                  </a:lnTo>
                  <a:lnTo>
                    <a:pt x="241" y="362"/>
                  </a:lnTo>
                  <a:lnTo>
                    <a:pt x="241" y="372"/>
                  </a:lnTo>
                  <a:lnTo>
                    <a:pt x="245" y="378"/>
                  </a:lnTo>
                  <a:lnTo>
                    <a:pt x="258" y="375"/>
                  </a:lnTo>
                  <a:lnTo>
                    <a:pt x="274" y="369"/>
                  </a:lnTo>
                  <a:lnTo>
                    <a:pt x="309" y="352"/>
                  </a:lnTo>
                  <a:lnTo>
                    <a:pt x="341" y="333"/>
                  </a:lnTo>
                  <a:lnTo>
                    <a:pt x="368" y="319"/>
                  </a:lnTo>
                  <a:lnTo>
                    <a:pt x="366" y="321"/>
                  </a:lnTo>
                  <a:lnTo>
                    <a:pt x="365" y="321"/>
                  </a:lnTo>
                  <a:lnTo>
                    <a:pt x="360" y="318"/>
                  </a:lnTo>
                  <a:lnTo>
                    <a:pt x="352" y="313"/>
                  </a:lnTo>
                  <a:lnTo>
                    <a:pt x="343" y="313"/>
                  </a:lnTo>
                  <a:lnTo>
                    <a:pt x="346" y="299"/>
                  </a:lnTo>
                  <a:lnTo>
                    <a:pt x="345" y="281"/>
                  </a:lnTo>
                  <a:lnTo>
                    <a:pt x="345" y="267"/>
                  </a:lnTo>
                  <a:lnTo>
                    <a:pt x="345" y="263"/>
                  </a:lnTo>
                  <a:lnTo>
                    <a:pt x="348" y="263"/>
                  </a:lnTo>
                  <a:lnTo>
                    <a:pt x="369" y="235"/>
                  </a:lnTo>
                  <a:lnTo>
                    <a:pt x="328" y="175"/>
                  </a:lnTo>
                  <a:lnTo>
                    <a:pt x="349" y="138"/>
                  </a:lnTo>
                  <a:lnTo>
                    <a:pt x="328" y="99"/>
                  </a:lnTo>
                  <a:lnTo>
                    <a:pt x="305" y="123"/>
                  </a:lnTo>
                  <a:lnTo>
                    <a:pt x="245" y="95"/>
                  </a:lnTo>
                  <a:lnTo>
                    <a:pt x="248" y="84"/>
                  </a:lnTo>
                  <a:lnTo>
                    <a:pt x="248" y="76"/>
                  </a:lnTo>
                  <a:lnTo>
                    <a:pt x="245" y="70"/>
                  </a:lnTo>
                  <a:lnTo>
                    <a:pt x="241" y="64"/>
                  </a:lnTo>
                  <a:lnTo>
                    <a:pt x="226" y="56"/>
                  </a:lnTo>
                  <a:lnTo>
                    <a:pt x="211" y="49"/>
                  </a:lnTo>
                  <a:lnTo>
                    <a:pt x="191" y="0"/>
                  </a:lnTo>
                  <a:lnTo>
                    <a:pt x="88" y="9"/>
                  </a:lnTo>
                  <a:lnTo>
                    <a:pt x="0" y="46"/>
                  </a:lnTo>
                  <a:lnTo>
                    <a:pt x="21" y="56"/>
                  </a:lnTo>
                  <a:lnTo>
                    <a:pt x="45" y="64"/>
                  </a:lnTo>
                  <a:lnTo>
                    <a:pt x="98" y="79"/>
                  </a:lnTo>
                  <a:lnTo>
                    <a:pt x="151" y="93"/>
                  </a:lnTo>
                  <a:lnTo>
                    <a:pt x="175" y="103"/>
                  </a:lnTo>
                  <a:lnTo>
                    <a:pt x="197" y="113"/>
                  </a:lnTo>
                  <a:lnTo>
                    <a:pt x="203" y="119"/>
                  </a:lnTo>
                  <a:lnTo>
                    <a:pt x="211" y="132"/>
                  </a:lnTo>
                  <a:lnTo>
                    <a:pt x="228" y="164"/>
                  </a:lnTo>
                  <a:lnTo>
                    <a:pt x="235" y="186"/>
                  </a:lnTo>
                  <a:lnTo>
                    <a:pt x="240" y="204"/>
                  </a:lnTo>
                  <a:lnTo>
                    <a:pt x="241" y="223"/>
                  </a:lnTo>
                  <a:lnTo>
                    <a:pt x="241" y="239"/>
                  </a:lnTo>
                  <a:lnTo>
                    <a:pt x="235" y="249"/>
                  </a:lnTo>
                  <a:lnTo>
                    <a:pt x="229" y="258"/>
                  </a:lnTo>
                  <a:lnTo>
                    <a:pt x="208" y="276"/>
                  </a:lnTo>
                  <a:lnTo>
                    <a:pt x="174" y="298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23" name="Freeform 1806"/>
            <p:cNvSpPr>
              <a:spLocks/>
            </p:cNvSpPr>
            <p:nvPr/>
          </p:nvSpPr>
          <p:spPr bwMode="auto">
            <a:xfrm>
              <a:off x="4829" y="3317"/>
              <a:ext cx="369" cy="378"/>
            </a:xfrm>
            <a:custGeom>
              <a:avLst/>
              <a:gdLst>
                <a:gd name="T0" fmla="*/ 174 w 369"/>
                <a:gd name="T1" fmla="*/ 298 h 378"/>
                <a:gd name="T2" fmla="*/ 208 w 369"/>
                <a:gd name="T3" fmla="*/ 312 h 378"/>
                <a:gd name="T4" fmla="*/ 226 w 369"/>
                <a:gd name="T5" fmla="*/ 322 h 378"/>
                <a:gd name="T6" fmla="*/ 241 w 369"/>
                <a:gd name="T7" fmla="*/ 336 h 378"/>
                <a:gd name="T8" fmla="*/ 241 w 369"/>
                <a:gd name="T9" fmla="*/ 362 h 378"/>
                <a:gd name="T10" fmla="*/ 241 w 369"/>
                <a:gd name="T11" fmla="*/ 372 h 378"/>
                <a:gd name="T12" fmla="*/ 245 w 369"/>
                <a:gd name="T13" fmla="*/ 378 h 378"/>
                <a:gd name="T14" fmla="*/ 258 w 369"/>
                <a:gd name="T15" fmla="*/ 375 h 378"/>
                <a:gd name="T16" fmla="*/ 274 w 369"/>
                <a:gd name="T17" fmla="*/ 369 h 378"/>
                <a:gd name="T18" fmla="*/ 309 w 369"/>
                <a:gd name="T19" fmla="*/ 352 h 378"/>
                <a:gd name="T20" fmla="*/ 341 w 369"/>
                <a:gd name="T21" fmla="*/ 333 h 378"/>
                <a:gd name="T22" fmla="*/ 368 w 369"/>
                <a:gd name="T23" fmla="*/ 319 h 378"/>
                <a:gd name="T24" fmla="*/ 366 w 369"/>
                <a:gd name="T25" fmla="*/ 321 h 378"/>
                <a:gd name="T26" fmla="*/ 365 w 369"/>
                <a:gd name="T27" fmla="*/ 321 h 378"/>
                <a:gd name="T28" fmla="*/ 360 w 369"/>
                <a:gd name="T29" fmla="*/ 318 h 378"/>
                <a:gd name="T30" fmla="*/ 352 w 369"/>
                <a:gd name="T31" fmla="*/ 313 h 378"/>
                <a:gd name="T32" fmla="*/ 343 w 369"/>
                <a:gd name="T33" fmla="*/ 313 h 378"/>
                <a:gd name="T34" fmla="*/ 346 w 369"/>
                <a:gd name="T35" fmla="*/ 299 h 378"/>
                <a:gd name="T36" fmla="*/ 345 w 369"/>
                <a:gd name="T37" fmla="*/ 281 h 378"/>
                <a:gd name="T38" fmla="*/ 345 w 369"/>
                <a:gd name="T39" fmla="*/ 267 h 378"/>
                <a:gd name="T40" fmla="*/ 345 w 369"/>
                <a:gd name="T41" fmla="*/ 263 h 378"/>
                <a:gd name="T42" fmla="*/ 348 w 369"/>
                <a:gd name="T43" fmla="*/ 263 h 378"/>
                <a:gd name="T44" fmla="*/ 369 w 369"/>
                <a:gd name="T45" fmla="*/ 235 h 378"/>
                <a:gd name="T46" fmla="*/ 328 w 369"/>
                <a:gd name="T47" fmla="*/ 175 h 378"/>
                <a:gd name="T48" fmla="*/ 349 w 369"/>
                <a:gd name="T49" fmla="*/ 138 h 378"/>
                <a:gd name="T50" fmla="*/ 328 w 369"/>
                <a:gd name="T51" fmla="*/ 99 h 378"/>
                <a:gd name="T52" fmla="*/ 305 w 369"/>
                <a:gd name="T53" fmla="*/ 123 h 378"/>
                <a:gd name="T54" fmla="*/ 245 w 369"/>
                <a:gd name="T55" fmla="*/ 95 h 378"/>
                <a:gd name="T56" fmla="*/ 248 w 369"/>
                <a:gd name="T57" fmla="*/ 84 h 378"/>
                <a:gd name="T58" fmla="*/ 248 w 369"/>
                <a:gd name="T59" fmla="*/ 76 h 378"/>
                <a:gd name="T60" fmla="*/ 245 w 369"/>
                <a:gd name="T61" fmla="*/ 70 h 378"/>
                <a:gd name="T62" fmla="*/ 241 w 369"/>
                <a:gd name="T63" fmla="*/ 64 h 378"/>
                <a:gd name="T64" fmla="*/ 226 w 369"/>
                <a:gd name="T65" fmla="*/ 56 h 378"/>
                <a:gd name="T66" fmla="*/ 211 w 369"/>
                <a:gd name="T67" fmla="*/ 49 h 378"/>
                <a:gd name="T68" fmla="*/ 191 w 369"/>
                <a:gd name="T69" fmla="*/ 0 h 378"/>
                <a:gd name="T70" fmla="*/ 88 w 369"/>
                <a:gd name="T71" fmla="*/ 9 h 378"/>
                <a:gd name="T72" fmla="*/ 0 w 369"/>
                <a:gd name="T73" fmla="*/ 46 h 378"/>
                <a:gd name="T74" fmla="*/ 21 w 369"/>
                <a:gd name="T75" fmla="*/ 56 h 378"/>
                <a:gd name="T76" fmla="*/ 45 w 369"/>
                <a:gd name="T77" fmla="*/ 64 h 378"/>
                <a:gd name="T78" fmla="*/ 98 w 369"/>
                <a:gd name="T79" fmla="*/ 79 h 378"/>
                <a:gd name="T80" fmla="*/ 151 w 369"/>
                <a:gd name="T81" fmla="*/ 93 h 378"/>
                <a:gd name="T82" fmla="*/ 175 w 369"/>
                <a:gd name="T83" fmla="*/ 103 h 378"/>
                <a:gd name="T84" fmla="*/ 197 w 369"/>
                <a:gd name="T85" fmla="*/ 113 h 378"/>
                <a:gd name="T86" fmla="*/ 203 w 369"/>
                <a:gd name="T87" fmla="*/ 119 h 378"/>
                <a:gd name="T88" fmla="*/ 211 w 369"/>
                <a:gd name="T89" fmla="*/ 132 h 378"/>
                <a:gd name="T90" fmla="*/ 228 w 369"/>
                <a:gd name="T91" fmla="*/ 164 h 378"/>
                <a:gd name="T92" fmla="*/ 235 w 369"/>
                <a:gd name="T93" fmla="*/ 186 h 378"/>
                <a:gd name="T94" fmla="*/ 240 w 369"/>
                <a:gd name="T95" fmla="*/ 204 h 378"/>
                <a:gd name="T96" fmla="*/ 241 w 369"/>
                <a:gd name="T97" fmla="*/ 223 h 378"/>
                <a:gd name="T98" fmla="*/ 241 w 369"/>
                <a:gd name="T99" fmla="*/ 239 h 378"/>
                <a:gd name="T100" fmla="*/ 235 w 369"/>
                <a:gd name="T101" fmla="*/ 249 h 378"/>
                <a:gd name="T102" fmla="*/ 229 w 369"/>
                <a:gd name="T103" fmla="*/ 258 h 378"/>
                <a:gd name="T104" fmla="*/ 208 w 369"/>
                <a:gd name="T105" fmla="*/ 276 h 378"/>
                <a:gd name="T106" fmla="*/ 174 w 369"/>
                <a:gd name="T107" fmla="*/ 298 h 3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9"/>
                <a:gd name="T163" fmla="*/ 0 h 378"/>
                <a:gd name="T164" fmla="*/ 369 w 369"/>
                <a:gd name="T165" fmla="*/ 378 h 3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9" h="378">
                  <a:moveTo>
                    <a:pt x="174" y="298"/>
                  </a:moveTo>
                  <a:lnTo>
                    <a:pt x="208" y="312"/>
                  </a:lnTo>
                  <a:lnTo>
                    <a:pt x="226" y="322"/>
                  </a:lnTo>
                  <a:lnTo>
                    <a:pt x="241" y="336"/>
                  </a:lnTo>
                  <a:lnTo>
                    <a:pt x="241" y="362"/>
                  </a:lnTo>
                  <a:lnTo>
                    <a:pt x="241" y="372"/>
                  </a:lnTo>
                  <a:lnTo>
                    <a:pt x="245" y="378"/>
                  </a:lnTo>
                  <a:lnTo>
                    <a:pt x="258" y="375"/>
                  </a:lnTo>
                  <a:lnTo>
                    <a:pt x="274" y="369"/>
                  </a:lnTo>
                  <a:lnTo>
                    <a:pt x="309" y="352"/>
                  </a:lnTo>
                  <a:lnTo>
                    <a:pt x="341" y="333"/>
                  </a:lnTo>
                  <a:lnTo>
                    <a:pt x="368" y="319"/>
                  </a:lnTo>
                  <a:lnTo>
                    <a:pt x="366" y="321"/>
                  </a:lnTo>
                  <a:lnTo>
                    <a:pt x="365" y="321"/>
                  </a:lnTo>
                  <a:lnTo>
                    <a:pt x="360" y="318"/>
                  </a:lnTo>
                  <a:lnTo>
                    <a:pt x="352" y="313"/>
                  </a:lnTo>
                  <a:lnTo>
                    <a:pt x="343" y="313"/>
                  </a:lnTo>
                  <a:lnTo>
                    <a:pt x="346" y="299"/>
                  </a:lnTo>
                  <a:lnTo>
                    <a:pt x="345" y="281"/>
                  </a:lnTo>
                  <a:lnTo>
                    <a:pt x="345" y="267"/>
                  </a:lnTo>
                  <a:lnTo>
                    <a:pt x="345" y="263"/>
                  </a:lnTo>
                  <a:lnTo>
                    <a:pt x="348" y="263"/>
                  </a:lnTo>
                  <a:lnTo>
                    <a:pt x="369" y="235"/>
                  </a:lnTo>
                  <a:lnTo>
                    <a:pt x="328" y="175"/>
                  </a:lnTo>
                  <a:lnTo>
                    <a:pt x="349" y="138"/>
                  </a:lnTo>
                  <a:lnTo>
                    <a:pt x="328" y="99"/>
                  </a:lnTo>
                  <a:lnTo>
                    <a:pt x="305" y="123"/>
                  </a:lnTo>
                  <a:lnTo>
                    <a:pt x="245" y="95"/>
                  </a:lnTo>
                  <a:lnTo>
                    <a:pt x="248" y="84"/>
                  </a:lnTo>
                  <a:lnTo>
                    <a:pt x="248" y="76"/>
                  </a:lnTo>
                  <a:lnTo>
                    <a:pt x="245" y="70"/>
                  </a:lnTo>
                  <a:lnTo>
                    <a:pt x="241" y="64"/>
                  </a:lnTo>
                  <a:lnTo>
                    <a:pt x="226" y="56"/>
                  </a:lnTo>
                  <a:lnTo>
                    <a:pt x="211" y="49"/>
                  </a:lnTo>
                  <a:lnTo>
                    <a:pt x="191" y="0"/>
                  </a:lnTo>
                  <a:lnTo>
                    <a:pt x="88" y="9"/>
                  </a:lnTo>
                  <a:lnTo>
                    <a:pt x="0" y="46"/>
                  </a:lnTo>
                  <a:lnTo>
                    <a:pt x="21" y="56"/>
                  </a:lnTo>
                  <a:lnTo>
                    <a:pt x="45" y="64"/>
                  </a:lnTo>
                  <a:lnTo>
                    <a:pt x="98" y="79"/>
                  </a:lnTo>
                  <a:lnTo>
                    <a:pt x="151" y="93"/>
                  </a:lnTo>
                  <a:lnTo>
                    <a:pt x="175" y="103"/>
                  </a:lnTo>
                  <a:lnTo>
                    <a:pt x="197" y="113"/>
                  </a:lnTo>
                  <a:lnTo>
                    <a:pt x="203" y="119"/>
                  </a:lnTo>
                  <a:lnTo>
                    <a:pt x="211" y="132"/>
                  </a:lnTo>
                  <a:lnTo>
                    <a:pt x="228" y="164"/>
                  </a:lnTo>
                  <a:lnTo>
                    <a:pt x="235" y="186"/>
                  </a:lnTo>
                  <a:lnTo>
                    <a:pt x="240" y="204"/>
                  </a:lnTo>
                  <a:lnTo>
                    <a:pt x="241" y="223"/>
                  </a:lnTo>
                  <a:lnTo>
                    <a:pt x="241" y="239"/>
                  </a:lnTo>
                  <a:lnTo>
                    <a:pt x="235" y="249"/>
                  </a:lnTo>
                  <a:lnTo>
                    <a:pt x="229" y="258"/>
                  </a:lnTo>
                  <a:lnTo>
                    <a:pt x="208" y="276"/>
                  </a:lnTo>
                  <a:lnTo>
                    <a:pt x="174" y="298"/>
                  </a:lnTo>
                </a:path>
              </a:pathLst>
            </a:custGeom>
            <a:noFill/>
            <a:ln w="0">
              <a:solidFill>
                <a:srgbClr val="BDF59C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24" name="Oval 1807"/>
          <p:cNvSpPr>
            <a:spLocks noChangeArrowheads="1"/>
          </p:cNvSpPr>
          <p:nvPr/>
        </p:nvSpPr>
        <p:spPr bwMode="auto">
          <a:xfrm>
            <a:off x="7292975" y="6137275"/>
            <a:ext cx="144463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25" name="Oval 1808"/>
          <p:cNvSpPr>
            <a:spLocks noChangeArrowheads="1"/>
          </p:cNvSpPr>
          <p:nvPr/>
        </p:nvSpPr>
        <p:spPr bwMode="auto">
          <a:xfrm>
            <a:off x="6140450" y="635317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26" name="Oval 1809"/>
          <p:cNvSpPr>
            <a:spLocks noChangeArrowheads="1"/>
          </p:cNvSpPr>
          <p:nvPr/>
        </p:nvSpPr>
        <p:spPr bwMode="auto">
          <a:xfrm>
            <a:off x="6356350" y="60674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27" name="Oval 1810"/>
          <p:cNvSpPr>
            <a:spLocks noChangeArrowheads="1"/>
          </p:cNvSpPr>
          <p:nvPr/>
        </p:nvSpPr>
        <p:spPr bwMode="auto">
          <a:xfrm>
            <a:off x="8156575" y="54197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28" name="Oval 1811"/>
          <p:cNvSpPr>
            <a:spLocks noChangeArrowheads="1"/>
          </p:cNvSpPr>
          <p:nvPr/>
        </p:nvSpPr>
        <p:spPr bwMode="auto">
          <a:xfrm>
            <a:off x="7724775" y="462597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29" name="Oval 1812"/>
          <p:cNvSpPr>
            <a:spLocks noChangeArrowheads="1"/>
          </p:cNvSpPr>
          <p:nvPr/>
        </p:nvSpPr>
        <p:spPr bwMode="auto">
          <a:xfrm>
            <a:off x="8516938" y="664368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30" name="Oval 1813"/>
          <p:cNvSpPr>
            <a:spLocks noChangeArrowheads="1"/>
          </p:cNvSpPr>
          <p:nvPr/>
        </p:nvSpPr>
        <p:spPr bwMode="auto">
          <a:xfrm>
            <a:off x="8661400" y="57070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31" name="Oval 1814"/>
          <p:cNvSpPr>
            <a:spLocks noChangeArrowheads="1"/>
          </p:cNvSpPr>
          <p:nvPr/>
        </p:nvSpPr>
        <p:spPr bwMode="auto">
          <a:xfrm>
            <a:off x="7724775" y="52038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32" name="Oval 1815"/>
          <p:cNvSpPr>
            <a:spLocks noChangeArrowheads="1"/>
          </p:cNvSpPr>
          <p:nvPr/>
        </p:nvSpPr>
        <p:spPr bwMode="auto">
          <a:xfrm>
            <a:off x="7077075" y="46990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cxnSp>
        <p:nvCxnSpPr>
          <p:cNvPr id="1833" name="AutoShape 1816"/>
          <p:cNvCxnSpPr>
            <a:cxnSpLocks noChangeShapeType="1"/>
            <a:stCxn id="1824" idx="2"/>
            <a:endCxn id="1825" idx="5"/>
          </p:cNvCxnSpPr>
          <p:nvPr/>
        </p:nvCxnSpPr>
        <p:spPr bwMode="auto">
          <a:xfrm flipH="1">
            <a:off x="6264275" y="6210300"/>
            <a:ext cx="10287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4" name="AutoShape 1817"/>
          <p:cNvCxnSpPr>
            <a:cxnSpLocks noChangeShapeType="1"/>
            <a:stCxn id="1825" idx="7"/>
            <a:endCxn id="1826" idx="3"/>
          </p:cNvCxnSpPr>
          <p:nvPr/>
        </p:nvCxnSpPr>
        <p:spPr bwMode="auto">
          <a:xfrm flipV="1">
            <a:off x="6264275" y="6191250"/>
            <a:ext cx="112713" cy="182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5" name="AutoShape 1818"/>
          <p:cNvCxnSpPr>
            <a:cxnSpLocks noChangeShapeType="1"/>
            <a:stCxn id="1826" idx="7"/>
            <a:endCxn id="1832" idx="3"/>
          </p:cNvCxnSpPr>
          <p:nvPr/>
        </p:nvCxnSpPr>
        <p:spPr bwMode="auto">
          <a:xfrm flipV="1">
            <a:off x="6480175" y="4822825"/>
            <a:ext cx="617538" cy="1265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6" name="AutoShape 1819"/>
          <p:cNvCxnSpPr>
            <a:cxnSpLocks noChangeShapeType="1"/>
            <a:stCxn id="1832" idx="7"/>
            <a:endCxn id="1828" idx="2"/>
          </p:cNvCxnSpPr>
          <p:nvPr/>
        </p:nvCxnSpPr>
        <p:spPr bwMode="auto">
          <a:xfrm flipV="1">
            <a:off x="7200900" y="4699000"/>
            <a:ext cx="523875" cy="20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7" name="AutoShape 1820"/>
          <p:cNvCxnSpPr>
            <a:cxnSpLocks noChangeShapeType="1"/>
            <a:stCxn id="1831" idx="0"/>
            <a:endCxn id="1828" idx="4"/>
          </p:cNvCxnSpPr>
          <p:nvPr/>
        </p:nvCxnSpPr>
        <p:spPr bwMode="auto">
          <a:xfrm flipV="1">
            <a:off x="7797800" y="4770438"/>
            <a:ext cx="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8" name="AutoShape 1821"/>
          <p:cNvCxnSpPr>
            <a:cxnSpLocks noChangeShapeType="1"/>
            <a:stCxn id="1831" idx="5"/>
            <a:endCxn id="1827" idx="1"/>
          </p:cNvCxnSpPr>
          <p:nvPr/>
        </p:nvCxnSpPr>
        <p:spPr bwMode="auto">
          <a:xfrm>
            <a:off x="7848600" y="5327650"/>
            <a:ext cx="328613" cy="112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9" name="AutoShape 1822"/>
          <p:cNvCxnSpPr>
            <a:cxnSpLocks noChangeShapeType="1"/>
            <a:stCxn id="1830" idx="1"/>
            <a:endCxn id="1827" idx="5"/>
          </p:cNvCxnSpPr>
          <p:nvPr/>
        </p:nvCxnSpPr>
        <p:spPr bwMode="auto">
          <a:xfrm flipH="1" flipV="1">
            <a:off x="8280400" y="5543550"/>
            <a:ext cx="40163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0" name="AutoShape 1823"/>
          <p:cNvCxnSpPr>
            <a:cxnSpLocks noChangeShapeType="1"/>
            <a:stCxn id="1829" idx="0"/>
            <a:endCxn id="1830" idx="4"/>
          </p:cNvCxnSpPr>
          <p:nvPr/>
        </p:nvCxnSpPr>
        <p:spPr bwMode="auto">
          <a:xfrm flipV="1">
            <a:off x="8589963" y="5851525"/>
            <a:ext cx="144462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1" name="AutoShape 1824"/>
          <p:cNvCxnSpPr>
            <a:cxnSpLocks noChangeShapeType="1"/>
            <a:stCxn id="1829" idx="2"/>
            <a:endCxn id="1824" idx="6"/>
          </p:cNvCxnSpPr>
          <p:nvPr/>
        </p:nvCxnSpPr>
        <p:spPr bwMode="auto">
          <a:xfrm flipH="1" flipV="1">
            <a:off x="7437438" y="6210300"/>
            <a:ext cx="1079500" cy="506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2" name="Oval 1825"/>
          <p:cNvSpPr>
            <a:spLocks noChangeArrowheads="1"/>
          </p:cNvSpPr>
          <p:nvPr/>
        </p:nvSpPr>
        <p:spPr bwMode="auto">
          <a:xfrm>
            <a:off x="5781675" y="60658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3" name="Oval 1826"/>
          <p:cNvSpPr>
            <a:spLocks noChangeArrowheads="1"/>
          </p:cNvSpPr>
          <p:nvPr/>
        </p:nvSpPr>
        <p:spPr bwMode="auto">
          <a:xfrm>
            <a:off x="6284913" y="5489575"/>
            <a:ext cx="144462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4" name="Oval 1827"/>
          <p:cNvSpPr>
            <a:spLocks noChangeArrowheads="1"/>
          </p:cNvSpPr>
          <p:nvPr/>
        </p:nvSpPr>
        <p:spPr bwMode="auto">
          <a:xfrm>
            <a:off x="7292975" y="584993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5" name="Oval 1828"/>
          <p:cNvSpPr>
            <a:spLocks noChangeArrowheads="1"/>
          </p:cNvSpPr>
          <p:nvPr/>
        </p:nvSpPr>
        <p:spPr bwMode="auto">
          <a:xfrm>
            <a:off x="6645275" y="5057775"/>
            <a:ext cx="144463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6" name="Oval 1829"/>
          <p:cNvSpPr>
            <a:spLocks noChangeArrowheads="1"/>
          </p:cNvSpPr>
          <p:nvPr/>
        </p:nvSpPr>
        <p:spPr bwMode="auto">
          <a:xfrm>
            <a:off x="7150100" y="5057775"/>
            <a:ext cx="144463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7" name="Oval 1830"/>
          <p:cNvSpPr>
            <a:spLocks noChangeArrowheads="1"/>
          </p:cNvSpPr>
          <p:nvPr/>
        </p:nvSpPr>
        <p:spPr bwMode="auto">
          <a:xfrm>
            <a:off x="7508875" y="5561013"/>
            <a:ext cx="144463" cy="1444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8" name="Oval 1831"/>
          <p:cNvSpPr>
            <a:spLocks noChangeArrowheads="1"/>
          </p:cNvSpPr>
          <p:nvPr/>
        </p:nvSpPr>
        <p:spPr bwMode="auto">
          <a:xfrm>
            <a:off x="8085138" y="4265613"/>
            <a:ext cx="144462" cy="1444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49" name="Oval 1832"/>
          <p:cNvSpPr>
            <a:spLocks noChangeArrowheads="1"/>
          </p:cNvSpPr>
          <p:nvPr/>
        </p:nvSpPr>
        <p:spPr bwMode="auto">
          <a:xfrm>
            <a:off x="8374063" y="4049713"/>
            <a:ext cx="144462" cy="1444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50" name="Oval 1833"/>
          <p:cNvSpPr>
            <a:spLocks noChangeArrowheads="1"/>
          </p:cNvSpPr>
          <p:nvPr/>
        </p:nvSpPr>
        <p:spPr bwMode="auto">
          <a:xfrm>
            <a:off x="6213475" y="4481513"/>
            <a:ext cx="144463" cy="1444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51" name="Oval 1834"/>
          <p:cNvSpPr>
            <a:spLocks noChangeArrowheads="1"/>
          </p:cNvSpPr>
          <p:nvPr/>
        </p:nvSpPr>
        <p:spPr bwMode="auto">
          <a:xfrm>
            <a:off x="7437438" y="3689350"/>
            <a:ext cx="144462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52" name="Oval 1835"/>
          <p:cNvSpPr>
            <a:spLocks noChangeArrowheads="1"/>
          </p:cNvSpPr>
          <p:nvPr/>
        </p:nvSpPr>
        <p:spPr bwMode="auto">
          <a:xfrm>
            <a:off x="8085138" y="3473450"/>
            <a:ext cx="144462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853" name="Oval 1836"/>
          <p:cNvSpPr>
            <a:spLocks noChangeArrowheads="1"/>
          </p:cNvSpPr>
          <p:nvPr/>
        </p:nvSpPr>
        <p:spPr bwMode="auto">
          <a:xfrm>
            <a:off x="7150100" y="4265613"/>
            <a:ext cx="144463" cy="1444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 altLang="hu-HU"/>
          </a:p>
        </p:txBody>
      </p:sp>
      <p:cxnSp>
        <p:nvCxnSpPr>
          <p:cNvPr id="1854" name="AutoShape 1837"/>
          <p:cNvCxnSpPr>
            <a:cxnSpLocks noChangeShapeType="1"/>
            <a:stCxn id="1830" idx="2"/>
            <a:endCxn id="1844" idx="6"/>
          </p:cNvCxnSpPr>
          <p:nvPr/>
        </p:nvCxnSpPr>
        <p:spPr bwMode="auto">
          <a:xfrm flipH="1">
            <a:off x="7437438" y="5780088"/>
            <a:ext cx="1223962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55" name="AutoShape 1838"/>
          <p:cNvCxnSpPr>
            <a:cxnSpLocks noChangeShapeType="1"/>
            <a:endCxn id="1846" idx="1"/>
          </p:cNvCxnSpPr>
          <p:nvPr/>
        </p:nvCxnSpPr>
        <p:spPr bwMode="auto">
          <a:xfrm flipH="1">
            <a:off x="7170738" y="4337050"/>
            <a:ext cx="933450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56" name="AutoShape 1839"/>
          <p:cNvCxnSpPr>
            <a:cxnSpLocks noChangeShapeType="1"/>
            <a:stCxn id="1850" idx="4"/>
            <a:endCxn id="1851" idx="3"/>
          </p:cNvCxnSpPr>
          <p:nvPr/>
        </p:nvCxnSpPr>
        <p:spPr bwMode="auto">
          <a:xfrm flipV="1">
            <a:off x="6286500" y="3813175"/>
            <a:ext cx="1171575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57" name="AutoShape 1840"/>
          <p:cNvCxnSpPr>
            <a:cxnSpLocks noChangeShapeType="1"/>
            <a:stCxn id="1842" idx="7"/>
            <a:endCxn id="1843" idx="3"/>
          </p:cNvCxnSpPr>
          <p:nvPr/>
        </p:nvCxnSpPr>
        <p:spPr bwMode="auto">
          <a:xfrm flipV="1">
            <a:off x="5905500" y="5613400"/>
            <a:ext cx="40005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58" name="AutoShape 1841"/>
          <p:cNvCxnSpPr>
            <a:cxnSpLocks noChangeShapeType="1"/>
            <a:stCxn id="1827" idx="3"/>
            <a:endCxn id="1843" idx="6"/>
          </p:cNvCxnSpPr>
          <p:nvPr/>
        </p:nvCxnSpPr>
        <p:spPr bwMode="auto">
          <a:xfrm flipH="1">
            <a:off x="6429375" y="5543550"/>
            <a:ext cx="1747838" cy="19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59" name="AutoShape 1842"/>
          <p:cNvCxnSpPr>
            <a:cxnSpLocks noChangeShapeType="1"/>
            <a:stCxn id="1847" idx="2"/>
            <a:endCxn id="1826" idx="7"/>
          </p:cNvCxnSpPr>
          <p:nvPr/>
        </p:nvCxnSpPr>
        <p:spPr bwMode="auto">
          <a:xfrm flipH="1">
            <a:off x="6480175" y="5634038"/>
            <a:ext cx="1028700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0" name="AutoShape 1843"/>
          <p:cNvCxnSpPr>
            <a:cxnSpLocks noChangeShapeType="1"/>
            <a:stCxn id="1847" idx="0"/>
            <a:endCxn id="1846" idx="5"/>
          </p:cNvCxnSpPr>
          <p:nvPr/>
        </p:nvCxnSpPr>
        <p:spPr bwMode="auto">
          <a:xfrm flipH="1" flipV="1">
            <a:off x="7273925" y="5181600"/>
            <a:ext cx="307975" cy="379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1" name="AutoShape 1844"/>
          <p:cNvCxnSpPr>
            <a:cxnSpLocks noChangeShapeType="1"/>
            <a:stCxn id="1842" idx="0"/>
            <a:endCxn id="1850" idx="4"/>
          </p:cNvCxnSpPr>
          <p:nvPr/>
        </p:nvCxnSpPr>
        <p:spPr bwMode="auto">
          <a:xfrm flipV="1">
            <a:off x="5854700" y="4625975"/>
            <a:ext cx="431800" cy="1439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2" name="AutoShape 1845"/>
          <p:cNvCxnSpPr>
            <a:cxnSpLocks noChangeShapeType="1"/>
            <a:stCxn id="1849" idx="4"/>
            <a:endCxn id="1829" idx="1"/>
          </p:cNvCxnSpPr>
          <p:nvPr/>
        </p:nvCxnSpPr>
        <p:spPr bwMode="auto">
          <a:xfrm>
            <a:off x="8447088" y="4194175"/>
            <a:ext cx="90487" cy="2470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3" name="AutoShape 1846"/>
          <p:cNvCxnSpPr>
            <a:cxnSpLocks noChangeShapeType="1"/>
            <a:stCxn id="1852" idx="4"/>
            <a:endCxn id="1848" idx="0"/>
          </p:cNvCxnSpPr>
          <p:nvPr/>
        </p:nvCxnSpPr>
        <p:spPr bwMode="auto">
          <a:xfrm>
            <a:off x="8158163" y="3617913"/>
            <a:ext cx="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4" name="AutoShape 1847"/>
          <p:cNvCxnSpPr>
            <a:cxnSpLocks noChangeShapeType="1"/>
            <a:stCxn id="1849" idx="2"/>
            <a:endCxn id="1845" idx="6"/>
          </p:cNvCxnSpPr>
          <p:nvPr/>
        </p:nvCxnSpPr>
        <p:spPr bwMode="auto">
          <a:xfrm flipH="1">
            <a:off x="6789738" y="4122738"/>
            <a:ext cx="1584325" cy="1008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5" name="AutoShape 1848"/>
          <p:cNvCxnSpPr>
            <a:cxnSpLocks noChangeShapeType="1"/>
            <a:stCxn id="1844" idx="1"/>
            <a:endCxn id="1845" idx="5"/>
          </p:cNvCxnSpPr>
          <p:nvPr/>
        </p:nvCxnSpPr>
        <p:spPr bwMode="auto">
          <a:xfrm flipH="1" flipV="1">
            <a:off x="6769100" y="5181600"/>
            <a:ext cx="544513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6" name="AutoShape 1849"/>
          <p:cNvCxnSpPr>
            <a:cxnSpLocks noChangeShapeType="1"/>
            <a:stCxn id="1851" idx="5"/>
            <a:endCxn id="1827" idx="6"/>
          </p:cNvCxnSpPr>
          <p:nvPr/>
        </p:nvCxnSpPr>
        <p:spPr bwMode="auto">
          <a:xfrm>
            <a:off x="7561263" y="3813175"/>
            <a:ext cx="739775" cy="167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7" name="AutoShape 1850"/>
          <p:cNvCxnSpPr>
            <a:cxnSpLocks noChangeShapeType="1"/>
            <a:stCxn id="1853" idx="5"/>
            <a:endCxn id="1828" idx="1"/>
          </p:cNvCxnSpPr>
          <p:nvPr/>
        </p:nvCxnSpPr>
        <p:spPr bwMode="auto">
          <a:xfrm>
            <a:off x="7273925" y="4389438"/>
            <a:ext cx="4714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8" name="AutoShape 1851"/>
          <p:cNvCxnSpPr>
            <a:cxnSpLocks noChangeShapeType="1"/>
            <a:stCxn id="1853" idx="4"/>
            <a:endCxn id="1843" idx="0"/>
          </p:cNvCxnSpPr>
          <p:nvPr/>
        </p:nvCxnSpPr>
        <p:spPr bwMode="auto">
          <a:xfrm flipH="1">
            <a:off x="6357938" y="4410075"/>
            <a:ext cx="865187" cy="1079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69" name="AutoShape 1852"/>
          <p:cNvCxnSpPr>
            <a:cxnSpLocks noChangeShapeType="1"/>
            <a:stCxn id="1825" idx="1"/>
            <a:endCxn id="1842" idx="5"/>
          </p:cNvCxnSpPr>
          <p:nvPr/>
        </p:nvCxnSpPr>
        <p:spPr bwMode="auto">
          <a:xfrm flipH="1" flipV="1">
            <a:off x="5905500" y="6189663"/>
            <a:ext cx="25558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0" name="AutoShape 1853"/>
          <p:cNvCxnSpPr>
            <a:cxnSpLocks noChangeShapeType="1"/>
            <a:stCxn id="1850" idx="5"/>
            <a:endCxn id="1829" idx="2"/>
          </p:cNvCxnSpPr>
          <p:nvPr/>
        </p:nvCxnSpPr>
        <p:spPr bwMode="auto">
          <a:xfrm>
            <a:off x="6337300" y="4605338"/>
            <a:ext cx="2179638" cy="211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1" name="AutoShape 1854"/>
          <p:cNvCxnSpPr>
            <a:cxnSpLocks noChangeShapeType="1"/>
            <a:stCxn id="1842" idx="5"/>
            <a:endCxn id="1826" idx="2"/>
          </p:cNvCxnSpPr>
          <p:nvPr/>
        </p:nvCxnSpPr>
        <p:spPr bwMode="auto">
          <a:xfrm flipV="1">
            <a:off x="5905500" y="6140450"/>
            <a:ext cx="450850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72" name="Dia számának helye 18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653" name="Kép 6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82"/>
            <a:ext cx="9144000" cy="175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2338"/>
            <a:ext cx="5901839" cy="417323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23928" y="3375227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  <a:t>HEPA</a:t>
            </a:r>
            <a:endParaRPr lang="hu-HU" altLang="hu-HU" sz="1600" b="1" dirty="0">
              <a:solidFill>
                <a:srgbClr val="333399"/>
              </a:solidFill>
              <a:latin typeface="Myriad Pro Black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84168" y="242088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PRIMOM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16016" y="4869160"/>
            <a:ext cx="108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CSMKIK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11069" y="2876426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HBKIK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59882" y="5445224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PBKIK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6437" y="4388594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ZMVA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07064" y="3272864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GYMSKIK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31890" y="3831523"/>
            <a:ext cx="86404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solidFill>
                  <a:srgbClr val="333399"/>
                </a:solidFill>
                <a:latin typeface="Myriad Pro Black"/>
              </a:rPr>
              <a:t>FMKIK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41373" y="2780928"/>
            <a:ext cx="792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  <a:t>HEPA</a:t>
            </a:r>
            <a:b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</a:br>
            <a: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  <a:t>Eger</a:t>
            </a:r>
            <a:endParaRPr lang="hu-HU" altLang="hu-HU" sz="1600" b="1" dirty="0">
              <a:solidFill>
                <a:srgbClr val="333399"/>
              </a:solidFill>
              <a:latin typeface="Myriad Pro Black"/>
            </a:endParaRPr>
          </a:p>
        </p:txBody>
      </p:sp>
      <p:sp>
        <p:nvSpPr>
          <p:cNvPr id="15" name="Szövegdoboz 12"/>
          <p:cNvSpPr txBox="1">
            <a:spLocks noChangeArrowheads="1"/>
          </p:cNvSpPr>
          <p:nvPr/>
        </p:nvSpPr>
        <p:spPr bwMode="auto">
          <a:xfrm>
            <a:off x="4716016" y="2060848"/>
            <a:ext cx="9706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  <a:t>HEPA</a:t>
            </a:r>
            <a:b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</a:br>
            <a:r>
              <a:rPr lang="hu-HU" altLang="hu-HU" sz="1600" b="1" dirty="0" smtClean="0">
                <a:solidFill>
                  <a:srgbClr val="333399"/>
                </a:solidFill>
                <a:latin typeface="Myriad Pro Black"/>
              </a:rPr>
              <a:t>Miskolc</a:t>
            </a:r>
            <a:endParaRPr lang="hu-HU" altLang="hu-HU" sz="1600" b="1" dirty="0">
              <a:solidFill>
                <a:srgbClr val="333399"/>
              </a:solidFill>
              <a:latin typeface="Myriad Pro Black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6512" y="61658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2800" b="1" dirty="0" err="1" smtClean="0">
                <a:solidFill>
                  <a:srgbClr val="005FA9"/>
                </a:solidFill>
                <a:latin typeface="+mj-lt"/>
                <a:cs typeface="Times New Roman" pitchFamily="18" charset="0"/>
              </a:rPr>
              <a:t>Enterprise</a:t>
            </a:r>
            <a:r>
              <a:rPr lang="hu-HU" altLang="hu-HU" sz="2800" b="1" dirty="0" smtClean="0">
                <a:solidFill>
                  <a:srgbClr val="005FA9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005FA9"/>
                </a:solidFill>
                <a:latin typeface="+mj-lt"/>
                <a:cs typeface="Times New Roman" pitchFamily="18" charset="0"/>
              </a:rPr>
              <a:t>Europe Network Hungary</a:t>
            </a: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17</a:t>
            </a:fld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82"/>
            <a:ext cx="9144000" cy="175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998737"/>
            <a:ext cx="91440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Szolgáltatásaink</a:t>
            </a:r>
            <a:endParaRPr kumimoji="0" lang="fr-FR" altLang="hu-HU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2780928"/>
            <a:ext cx="714375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Üzletfejlesztési tevékenység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Innovatív kkv-kat támogató </a:t>
            </a:r>
            <a:b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szolgáltatások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Kis- és középvállalkozások részvételének elősegítése az EU 7. Kutatás-fejlesztési Keretprogramjában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hu-HU" altLang="hu-HU" sz="28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Finanszírozás (Magyar Kapcsolati Pont)</a:t>
            </a:r>
            <a:endParaRPr kumimoji="0" lang="hu-HU" altLang="hu-HU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4497972"/>
            <a:ext cx="1368152" cy="137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U:\COMMUNICATION &amp; PROMOTION\GRAPHIC CHARTER\Visuals\people images\PNG files\partners\transparent background\partners-transparent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314839" y="1873264"/>
            <a:ext cx="3067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82"/>
            <a:ext cx="9144000" cy="175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6627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85852" y="2071678"/>
            <a:ext cx="6629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altLang="hu-HU" sz="18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Lentiben 16, Zalaegerszegen 10, Zalaszentgróton 5 bérelhető helyiséggel, tanácsadással, </a:t>
            </a:r>
            <a:r>
              <a:rPr lang="hu-HU" altLang="hu-HU" sz="1800" dirty="0" err="1">
                <a:solidFill>
                  <a:srgbClr val="000099"/>
                </a:solidFill>
                <a:latin typeface="+mj-lt"/>
                <a:cs typeface="Times New Roman" pitchFamily="18" charset="0"/>
              </a:rPr>
              <a:t>mentorálással</a:t>
            </a:r>
            <a:r>
              <a:rPr lang="hu-HU" altLang="hu-HU" sz="18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segítjük a kezdő vállalkozásokat.</a:t>
            </a:r>
          </a:p>
        </p:txBody>
      </p:sp>
      <p:pic>
        <p:nvPicPr>
          <p:cNvPr id="11" name="Picture 7" descr="ink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838120"/>
            <a:ext cx="6213475" cy="39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68538" y="4221163"/>
            <a:ext cx="159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0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Zalaegerszeg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011863" y="4221163"/>
            <a:ext cx="167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0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Zalaszentgrót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00563" y="60928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000" b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Lenti</a:t>
            </a:r>
          </a:p>
        </p:txBody>
      </p:sp>
      <p:pic>
        <p:nvPicPr>
          <p:cNvPr id="15" name="Picture 10" descr="Ké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857496"/>
            <a:ext cx="20256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71736" y="1643050"/>
            <a:ext cx="3506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Inkubátorház program</a:t>
            </a:r>
          </a:p>
        </p:txBody>
      </p:sp>
    </p:spTree>
    <p:extLst>
      <p:ext uri="{BB962C8B-B14F-4D97-AF65-F5344CB8AC3E}">
        <p14:creationId xmlns:p14="http://schemas.microsoft.com/office/powerpoint/2010/main" val="34412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  <p:bldP spid="13" grpId="0" autoUpdateAnimBg="0"/>
      <p:bldP spid="14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28" y="1500174"/>
            <a:ext cx="69850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Zala Megyei</a:t>
            </a:r>
            <a:br>
              <a:rPr kumimoji="0" lang="hu-HU" alt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hu-HU" alt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Vállalkozásfejlesztési Alapítvány</a:t>
            </a:r>
            <a:r>
              <a:rPr kumimoji="0" lang="hu-HU" alt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br>
              <a:rPr kumimoji="0" lang="hu-HU" alt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hu-HU" alt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1992-ben hozta létre </a:t>
            </a:r>
            <a:br>
              <a:rPr kumimoji="0" lang="hu-HU" alt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hu-HU" alt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 Zala Megyei Önkormányzat </a:t>
            </a:r>
            <a:br>
              <a:rPr kumimoji="0" lang="hu-HU" altLang="hu-H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hu-HU" altLang="hu-H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08175" y="2852738"/>
            <a:ext cx="693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2400" b="1" i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Céljaink: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763713" y="3573463"/>
            <a:ext cx="69850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u-HU" altLang="hu-HU" sz="1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Zala megyei gazdasági fejlődés elősegítése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u-HU" altLang="hu-HU" sz="1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A kis- és középvállalkozások növekedésének támogatása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u-HU" altLang="hu-HU" sz="1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KKV-k versenyképességének fejlesztése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u-HU" altLang="hu-HU" sz="1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KKV-k hálózati együttműködésének elősegítése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u-HU" altLang="hu-HU" sz="1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A KKV-k szakmai és üzleti kompetenciájának növelése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hu-HU" altLang="hu-HU" sz="18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Az innováció támogatása a régióban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9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6236"/>
            <a:ext cx="8229600" cy="4059927"/>
          </a:xfrm>
        </p:spPr>
        <p:txBody>
          <a:bodyPr>
            <a:normAutofit fontScale="70000" lnSpcReduction="20000"/>
          </a:bodyPr>
          <a:lstStyle/>
          <a:p>
            <a:pPr marL="0" indent="0" algn="just" defTabSz="457200">
              <a:buNone/>
            </a:pPr>
            <a:r>
              <a:rPr lang="hu-HU" altLang="hu-HU" sz="4000" b="1" dirty="0">
                <a:solidFill>
                  <a:srgbClr val="000099"/>
                </a:solidFill>
                <a:cs typeface="Times New Roman" pitchFamily="18" charset="0"/>
              </a:rPr>
              <a:t>Zalai innovatív foglalkoztatási paktum megvalósítása </a:t>
            </a:r>
            <a:r>
              <a:rPr lang="hu-HU" sz="4000" b="1" dirty="0">
                <a:solidFill>
                  <a:srgbClr val="000099"/>
                </a:solidFill>
              </a:rPr>
              <a:t>TOP-5.1.1-15-ZA1-2016-00001</a:t>
            </a:r>
          </a:p>
          <a:p>
            <a:pPr marL="285750" indent="-285750" algn="just" defTabSz="457200"/>
            <a:endParaRPr lang="hu-HU" u="sng" dirty="0" smtClean="0">
              <a:solidFill>
                <a:srgbClr val="250A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457200"/>
            <a:r>
              <a:rPr lang="hu-HU" u="sng" dirty="0" smtClean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</a:t>
            </a:r>
            <a:r>
              <a:rPr lang="hu-HU" u="sng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 defTabSz="457200">
              <a:buFont typeface="Wingdings" pitchFamily="2" charset="2"/>
              <a:buChar char="Ø"/>
            </a:pPr>
            <a:r>
              <a:rPr lang="hu-HU" dirty="0" smtClean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Gazdasági </a:t>
            </a:r>
            <a:r>
              <a:rPr lang="hu-HU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növekedés, munkahelyteremtés elősegítése, a megyei népesség helyben tartása – kapcsolódva az előző és a jelenlegi uniós ciklusban megvalósított fejlesztéshez</a:t>
            </a:r>
          </a:p>
          <a:p>
            <a:pPr algn="just" defTabSz="457200"/>
            <a:r>
              <a:rPr lang="hu-HU" u="sng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Tartalma:</a:t>
            </a:r>
          </a:p>
          <a:p>
            <a:pPr algn="just" defTabSz="4572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Megvizsgálni a vállalkozások humánerőforrás helyzetét, különös tekintettel az esetleges munkaerőhiányra, </a:t>
            </a:r>
            <a:r>
              <a:rPr lang="hu-HU" dirty="0" err="1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foglalkoztatotti</a:t>
            </a:r>
            <a:r>
              <a:rPr lang="hu-HU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létszámot érintő terveire, </a:t>
            </a:r>
          </a:p>
          <a:p>
            <a:pPr algn="just" defTabSz="4572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Felmérni a képzési és egyéb munkaerő-piaci támogatási igényeket</a:t>
            </a:r>
          </a:p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2571744"/>
            <a:ext cx="79208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hu-HU" altLang="hu-HU" sz="22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1857364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    </a:t>
            </a:r>
            <a:endParaRPr lang="hu-HU" altLang="hu-HU" sz="32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3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2560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hu-HU" sz="12800" dirty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Információ nyújtása foglalkozásokról, </a:t>
            </a:r>
            <a:r>
              <a:rPr lang="hu-HU" sz="12800" dirty="0" smtClean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képzésekről</a:t>
            </a:r>
            <a:endParaRPr lang="hu-HU" sz="12800" dirty="0">
              <a:solidFill>
                <a:srgbClr val="250A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2800" dirty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Vállalkozói Tanácsadás</a:t>
            </a:r>
          </a:p>
          <a:p>
            <a:r>
              <a:rPr lang="hu-HU" sz="12800" dirty="0">
                <a:solidFill>
                  <a:srgbClr val="250A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Önfoglalkoztatásra való felkészítés</a:t>
            </a:r>
          </a:p>
          <a:p>
            <a:r>
              <a:rPr lang="hu-HU" sz="12800" dirty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Munkatanácsadás</a:t>
            </a:r>
          </a:p>
          <a:p>
            <a:r>
              <a:rPr lang="hu-HU" sz="12800" dirty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Pályatanácsadás</a:t>
            </a:r>
          </a:p>
          <a:p>
            <a:r>
              <a:rPr lang="hu-HU" sz="12800" dirty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Álláskeresési tanácsadás</a:t>
            </a:r>
          </a:p>
          <a:p>
            <a:r>
              <a:rPr lang="hu-HU" sz="12800" dirty="0" smtClean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Mentori </a:t>
            </a:r>
            <a:r>
              <a:rPr lang="hu-HU" sz="12800" dirty="0">
                <a:solidFill>
                  <a:srgbClr val="250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szolgáltatás</a:t>
            </a:r>
          </a:p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2571744"/>
            <a:ext cx="79208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hu-HU" altLang="hu-HU" sz="22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1857364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hu-HU" altLang="hu-HU" sz="3200" b="1" dirty="0" smtClean="0">
                <a:solidFill>
                  <a:srgbClr val="000099"/>
                </a:solidFill>
              </a:rPr>
              <a:t>Munkaerő-piaci szolgáltatásaink</a:t>
            </a:r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:</a:t>
            </a:r>
            <a:endParaRPr lang="hu-HU" altLang="hu-HU" sz="32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3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2571744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ATM - A </a:t>
            </a:r>
            <a:r>
              <a:rPr lang="hu-HU" altLang="hu-HU" sz="2400" b="1" dirty="0" err="1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mikrofinanszírozás</a:t>
            </a: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 hatékonyságának javítása Európában</a:t>
            </a:r>
          </a:p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B.LIGHT - Horvát és magyar vállalkozások együttműködése</a:t>
            </a:r>
          </a:p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FORESDA - Faipari innováció fejlesztése a Duna régió országaiban</a:t>
            </a:r>
          </a:p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FEEDSCHOOLS - Nulla energiaigényű középületek felújítása Közép-Európában</a:t>
            </a:r>
          </a:p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ENEFF - Energiahatékonyság fejlesztése horvát partnerekkel</a:t>
            </a:r>
          </a:p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REGIONET -  Kistérségi gazdaságfejlesztés osztrák partnerekkel</a:t>
            </a:r>
          </a:p>
          <a:p>
            <a:pPr algn="just">
              <a:buFont typeface="Wingdings" pitchFamily="2" charset="2"/>
              <a:buChar char="v"/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CIIFEE - Exportösztönzés segítése Európán kívüli országokkal</a:t>
            </a:r>
            <a:endParaRPr lang="hu-HU" altLang="hu-HU" sz="24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1857364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    Nemzetközi </a:t>
            </a:r>
            <a:r>
              <a:rPr lang="hu-HU" altLang="hu-HU" sz="3200" b="1" dirty="0">
                <a:solidFill>
                  <a:srgbClr val="000099"/>
                </a:solidFill>
                <a:cs typeface="Times New Roman" pitchFamily="18" charset="0"/>
              </a:rPr>
              <a:t>Vállalkozásfejlesztési </a:t>
            </a:r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Projektek</a:t>
            </a:r>
            <a:endParaRPr lang="hu-HU" altLang="hu-HU" sz="32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7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92500" lnSpcReduction="20000"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99"/>
                </a:solidFill>
              </a:rPr>
              <a:t>Családi vállalkozások generációváltásának </a:t>
            </a:r>
            <a:r>
              <a:rPr lang="hu-HU" sz="2400" b="1" dirty="0" smtClean="0">
                <a:solidFill>
                  <a:srgbClr val="000099"/>
                </a:solidFill>
              </a:rPr>
              <a:t>elősegítése (</a:t>
            </a:r>
            <a:r>
              <a:rPr lang="hu-HU" sz="2400" b="1" dirty="0" err="1" smtClean="0">
                <a:solidFill>
                  <a:srgbClr val="000099"/>
                </a:solidFill>
              </a:rPr>
              <a:t>CsVKE</a:t>
            </a:r>
            <a:r>
              <a:rPr lang="hu-HU" sz="2400" b="1" dirty="0" smtClean="0">
                <a:solidFill>
                  <a:srgbClr val="000099"/>
                </a:solidFill>
              </a:rPr>
              <a:t>)</a:t>
            </a:r>
            <a:endParaRPr lang="hu-HU" sz="2400" b="1" dirty="0">
              <a:solidFill>
                <a:srgbClr val="000099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99"/>
                </a:solidFill>
              </a:rPr>
              <a:t>Energiaoptimalizált építészeti képzés és tananyag kidolgozása szakmunkások részére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srgbClr val="000099"/>
                </a:solidFill>
              </a:rPr>
              <a:t>Innovatív finanszírozási eszközök kifejlesztése, CREDINFO külföldön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0099"/>
                </a:solidFill>
              </a:rPr>
              <a:t>F</a:t>
            </a:r>
            <a:r>
              <a:rPr lang="hu-HU" sz="2400" dirty="0" smtClean="0">
                <a:solidFill>
                  <a:srgbClr val="000099"/>
                </a:solidFill>
              </a:rPr>
              <a:t>a- és bútoripari </a:t>
            </a:r>
            <a:r>
              <a:rPr lang="hu-HU" sz="2400" dirty="0">
                <a:solidFill>
                  <a:srgbClr val="000099"/>
                </a:solidFill>
              </a:rPr>
              <a:t>k</a:t>
            </a:r>
            <a:r>
              <a:rPr lang="hu-HU" sz="2400" dirty="0" smtClean="0">
                <a:solidFill>
                  <a:srgbClr val="000099"/>
                </a:solidFill>
              </a:rPr>
              <a:t>laszterek, kutatóintézetek és KKV-k nemzetközi együttműködése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99"/>
                </a:solidFill>
              </a:rPr>
              <a:t>Munkaügyi szolgáltatások, képzési és ösztöndíjprogramok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99"/>
                </a:solidFill>
              </a:rPr>
              <a:t>EU források hatékonyabb lehívása és felhasználása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99"/>
                </a:solidFill>
              </a:rPr>
              <a:t>Katonai barnamezős területek gazdasági hasznosítsa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rgbClr val="000099"/>
                </a:solidFill>
              </a:rPr>
              <a:t>Vállalkozói kedv ösztönzése, kapcsolatépítés</a:t>
            </a:r>
          </a:p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2571744"/>
            <a:ext cx="79208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hu-HU" altLang="hu-HU" sz="22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1857364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    Nemzetközi Sikereink:</a:t>
            </a:r>
            <a:endParaRPr lang="hu-HU" altLang="hu-HU" sz="32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42139"/>
            <a:ext cx="8229600" cy="3684024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>
                <a:solidFill>
                  <a:srgbClr val="000099"/>
                </a:solidFill>
              </a:rPr>
              <a:t>Magyarország egyik legnagyobb nonprofit vállalkozásfejlesztési szervezete (jelenleg 22 munkatárs)</a:t>
            </a:r>
          </a:p>
          <a:p>
            <a:r>
              <a:rPr lang="hu-HU" sz="2400" dirty="0" smtClean="0">
                <a:solidFill>
                  <a:srgbClr val="000099"/>
                </a:solidFill>
              </a:rPr>
              <a:t>2500 jelenlegi, 9000 régi ügyfél</a:t>
            </a:r>
          </a:p>
          <a:p>
            <a:r>
              <a:rPr lang="hu-HU" sz="2400" dirty="0" smtClean="0">
                <a:solidFill>
                  <a:srgbClr val="000099"/>
                </a:solidFill>
              </a:rPr>
              <a:t>Magyarország 2. induló klasztere a PANNON FA- ÉS BÚTORIPARI KLASZTER (jelenleg legrégebben működő)</a:t>
            </a:r>
          </a:p>
          <a:p>
            <a:r>
              <a:rPr lang="hu-HU" sz="2400" dirty="0" smtClean="0">
                <a:solidFill>
                  <a:srgbClr val="000099"/>
                </a:solidFill>
              </a:rPr>
              <a:t>VOSZ Pont működése</a:t>
            </a:r>
          </a:p>
          <a:p>
            <a:r>
              <a:rPr lang="hu-HU" sz="2400" dirty="0" smtClean="0">
                <a:solidFill>
                  <a:srgbClr val="000099"/>
                </a:solidFill>
              </a:rPr>
              <a:t>Kombinált Mikrohitel közreműködő szervezet – 400 ügyfél</a:t>
            </a:r>
          </a:p>
          <a:p>
            <a:r>
              <a:rPr lang="hu-HU" sz="2400" dirty="0">
                <a:solidFill>
                  <a:srgbClr val="000099"/>
                </a:solidFill>
              </a:rPr>
              <a:t>Kamattámogatási rendszer </a:t>
            </a:r>
            <a:r>
              <a:rPr lang="hu-HU" sz="2400" dirty="0" smtClean="0">
                <a:solidFill>
                  <a:srgbClr val="000099"/>
                </a:solidFill>
              </a:rPr>
              <a:t>Zalaegerszegen</a:t>
            </a:r>
          </a:p>
          <a:p>
            <a:r>
              <a:rPr lang="hu-HU" sz="2400" dirty="0" smtClean="0">
                <a:solidFill>
                  <a:srgbClr val="000099"/>
                </a:solidFill>
              </a:rPr>
              <a:t>Családi Vállalkozások Klubja Egyesület</a:t>
            </a:r>
          </a:p>
          <a:p>
            <a:r>
              <a:rPr lang="hu-HU" sz="2400" dirty="0" smtClean="0">
                <a:solidFill>
                  <a:srgbClr val="000099"/>
                </a:solidFill>
              </a:rPr>
              <a:t>INNOTECH Konferenciák</a:t>
            </a:r>
          </a:p>
          <a:p>
            <a:endParaRPr lang="hu-HU" sz="2400" dirty="0" smtClean="0">
              <a:solidFill>
                <a:srgbClr val="000099"/>
              </a:solidFill>
            </a:endParaRPr>
          </a:p>
          <a:p>
            <a:endParaRPr lang="hu-HU" sz="2400" dirty="0" smtClean="0">
              <a:solidFill>
                <a:srgbClr val="000099"/>
              </a:solidFill>
            </a:endParaRPr>
          </a:p>
          <a:p>
            <a:endParaRPr lang="hu-HU" dirty="0">
              <a:solidFill>
                <a:srgbClr val="000099"/>
              </a:solidFill>
            </a:endParaRPr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1857364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sz="3200" b="1" dirty="0" smtClean="0">
                <a:solidFill>
                  <a:srgbClr val="000099"/>
                </a:solidFill>
                <a:cs typeface="Times New Roman" pitchFamily="18" charset="0"/>
              </a:rPr>
              <a:t>    			Hazai Sikereink:</a:t>
            </a:r>
            <a:endParaRPr lang="hu-HU" altLang="hu-HU" sz="32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7422" y="2066236"/>
            <a:ext cx="6264275" cy="38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hu-HU" altLang="hu-HU" sz="4800" b="1" dirty="0" err="1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www.zmva.hu</a:t>
            </a:r>
            <a:endParaRPr lang="hu-HU" altLang="hu-HU" sz="48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hu-HU" altLang="hu-HU" sz="24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H-8900 </a:t>
            </a:r>
            <a:r>
              <a:rPr lang="hu-HU" altLang="hu-HU" sz="24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Zalaegerszeg, Köztársaság út 17.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altLang="hu-HU" sz="24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tel.: +36 92 316 033, +36 92 310 800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altLang="hu-HU" sz="24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e-mail: </a:t>
            </a:r>
            <a:r>
              <a:rPr lang="hu-HU" altLang="hu-HU" sz="2400" dirty="0" err="1">
                <a:solidFill>
                  <a:srgbClr val="000099"/>
                </a:solidFill>
                <a:latin typeface="+mj-lt"/>
                <a:cs typeface="Times New Roman" pitchFamily="18" charset="0"/>
              </a:rPr>
              <a:t>infozmva</a:t>
            </a:r>
            <a:r>
              <a:rPr lang="hu-HU" altLang="hu-HU" sz="24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@</a:t>
            </a:r>
            <a:r>
              <a:rPr lang="hu-HU" altLang="hu-HU" sz="2400" dirty="0" err="1">
                <a:solidFill>
                  <a:srgbClr val="000099"/>
                </a:solidFill>
                <a:latin typeface="+mj-lt"/>
                <a:cs typeface="Times New Roman" pitchFamily="18" charset="0"/>
              </a:rPr>
              <a:t>zmva.hu</a:t>
            </a:r>
            <a:r>
              <a:rPr lang="hu-HU" altLang="hu-HU" sz="2400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 </a:t>
            </a:r>
            <a:endParaRPr lang="hu-HU" altLang="hu-HU" sz="2400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H-8360 Keszthely Szalasztó u 22.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83/510-905 </a:t>
            </a:r>
            <a:r>
              <a:rPr lang="hu-HU" altLang="hu-HU" sz="2400" b="1" dirty="0" err="1" smtClean="0">
                <a:solidFill>
                  <a:srgbClr val="000099"/>
                </a:solidFill>
                <a:latin typeface="+mj-lt"/>
                <a:cs typeface="Times New Roman" pitchFamily="18" charset="0"/>
                <a:hlinkClick r:id="rId3"/>
              </a:rPr>
              <a:t>keszthely</a:t>
            </a:r>
            <a:r>
              <a:rPr lang="hu-HU" altLang="hu-HU" sz="2400" b="1" dirty="0" smtClean="0">
                <a:solidFill>
                  <a:srgbClr val="000099"/>
                </a:solidFill>
                <a:latin typeface="+mj-lt"/>
                <a:cs typeface="Times New Roman" pitchFamily="18" charset="0"/>
                <a:hlinkClick r:id="rId3"/>
              </a:rPr>
              <a:t>@</a:t>
            </a:r>
            <a:r>
              <a:rPr lang="hu-HU" altLang="hu-HU" sz="2400" b="1" dirty="0" err="1" smtClean="0">
                <a:solidFill>
                  <a:srgbClr val="000099"/>
                </a:solidFill>
                <a:latin typeface="+mj-lt"/>
                <a:cs typeface="Times New Roman" pitchFamily="18" charset="0"/>
                <a:hlinkClick r:id="rId3"/>
              </a:rPr>
              <a:t>zmva.hu</a:t>
            </a:r>
            <a:endParaRPr lang="hu-HU" altLang="hu-HU" sz="2400" b="1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hu-HU" altLang="hu-HU" sz="24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hu-HU" altLang="hu-HU" sz="2400" b="1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hu-HU" altLang="hu-HU" sz="2400" b="1" dirty="0" smtClean="0">
              <a:solidFill>
                <a:srgbClr val="000099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hu-HU" altLang="hu-HU" sz="2400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726584" y="5425427"/>
            <a:ext cx="537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i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	Köszönöm megtisztelő figyelmüket!</a:t>
            </a:r>
            <a:endParaRPr lang="hu-HU" sz="2200" b="1" i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62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350" y="2411402"/>
            <a:ext cx="741712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Finanszírozás: mikrohitel, Széchenyi Kártya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 smtClean="0">
                <a:solidFill>
                  <a:srgbClr val="000099"/>
                </a:solidFill>
                <a:cs typeface="Times New Roman" pitchFamily="18" charset="0"/>
              </a:rPr>
              <a:t> Vállalkozás </a:t>
            </a:r>
            <a:r>
              <a:rPr lang="hu-HU" altLang="hu-HU" b="1" dirty="0">
                <a:solidFill>
                  <a:srgbClr val="000099"/>
                </a:solidFill>
                <a:cs typeface="Times New Roman" pitchFamily="18" charset="0"/>
              </a:rPr>
              <a:t>indítás, fiatalok vállalkozóvá válása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 smtClean="0">
                <a:solidFill>
                  <a:srgbClr val="000099"/>
                </a:solidFill>
                <a:cs typeface="Times New Roman" pitchFamily="18" charset="0"/>
              </a:rPr>
              <a:t> Tanácsadás </a:t>
            </a:r>
            <a:r>
              <a:rPr lang="hu-HU" altLang="hu-HU" b="1" dirty="0">
                <a:solidFill>
                  <a:srgbClr val="000099"/>
                </a:solidFill>
                <a:cs typeface="Times New Roman" pitchFamily="18" charset="0"/>
              </a:rPr>
              <a:t>(Vállalkozói, Marketing, Innováció, Cégalapítás, Jogi</a:t>
            </a:r>
            <a:r>
              <a:rPr lang="hu-HU" altLang="hu-HU" b="1" dirty="0" smtClean="0">
                <a:solidFill>
                  <a:srgbClr val="000099"/>
                </a:solidFill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hu-HU" altLang="hu-HU" b="1" dirty="0" smtClean="0">
                <a:solidFill>
                  <a:srgbClr val="000099"/>
                </a:solidFill>
                <a:cs typeface="Times New Roman" pitchFamily="18" charset="0"/>
              </a:rPr>
              <a:t>Pályázati </a:t>
            </a:r>
            <a:r>
              <a:rPr lang="hu-HU" altLang="hu-HU" b="1" dirty="0">
                <a:solidFill>
                  <a:srgbClr val="000099"/>
                </a:solidFill>
                <a:cs typeface="Times New Roman" pitchFamily="18" charset="0"/>
              </a:rPr>
              <a:t>tanácsadás </a:t>
            </a:r>
            <a:r>
              <a:rPr lang="hu-HU" altLang="hu-HU" b="1" dirty="0" smtClean="0">
                <a:solidFill>
                  <a:srgbClr val="000099"/>
                </a:solidFill>
                <a:cs typeface="Times New Roman" pitchFamily="18" charset="0"/>
              </a:rPr>
              <a:t>vállalkozóknak</a:t>
            </a:r>
            <a:endParaRPr lang="hu-HU" altLang="hu-HU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 Enterprise </a:t>
            </a: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Europe Network (EEN</a:t>
            </a: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), </a:t>
            </a:r>
            <a:r>
              <a:rPr lang="hu-HU" altLang="hu-HU" b="1" dirty="0" smtClean="0">
                <a:solidFill>
                  <a:srgbClr val="000099"/>
                </a:solidFill>
                <a:cs typeface="Times New Roman" pitchFamily="18" charset="0"/>
              </a:rPr>
              <a:t>exportösztönzés</a:t>
            </a:r>
            <a:endParaRPr lang="hu-HU" altLang="hu-HU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Nemzetközi </a:t>
            </a: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Vállalkozásfejlesztési </a:t>
            </a: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Projektek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Rendezvényszervezés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Vállalkozói </a:t>
            </a: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képzések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 Inkubátorház </a:t>
            </a: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program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Klaszter tevékenység (PANFA)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Innováció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Megújuló energiák</a:t>
            </a:r>
          </a:p>
          <a:p>
            <a:pPr>
              <a:buFont typeface="Wingdings" pitchFamily="2" charset="2"/>
              <a:buChar char="v"/>
            </a:pPr>
            <a:r>
              <a:rPr lang="hu-HU" altLang="hu-HU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 Foglalkoztatási és munkaerő-piaci tanácsadás, </a:t>
            </a:r>
            <a:r>
              <a:rPr lang="hu-HU" altLang="hu-HU" b="1" dirty="0" err="1">
                <a:solidFill>
                  <a:srgbClr val="000099"/>
                </a:solidFill>
                <a:latin typeface="+mj-lt"/>
                <a:cs typeface="Times New Roman" pitchFamily="18" charset="0"/>
              </a:rPr>
              <a:t>mentorálás</a:t>
            </a:r>
            <a:endParaRPr lang="hu-HU" altLang="hu-HU" b="1" dirty="0">
              <a:solidFill>
                <a:srgbClr val="00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00166" y="1857364"/>
            <a:ext cx="4267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hu-HU" altLang="hu-HU" sz="30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Főbb </a:t>
            </a:r>
            <a:r>
              <a:rPr lang="hu-HU" altLang="hu-HU" sz="30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tevékenységeink: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2784630"/>
              </p:ext>
            </p:extLst>
          </p:nvPr>
        </p:nvGraphicFramePr>
        <p:xfrm>
          <a:off x="107504" y="1832292"/>
          <a:ext cx="8856984" cy="479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88224" y="6356349"/>
            <a:ext cx="2133600" cy="365125"/>
          </a:xfrm>
        </p:spPr>
        <p:txBody>
          <a:bodyPr/>
          <a:lstStyle/>
          <a:p>
            <a:fld id="{A0B9772A-1113-49E8-B486-F2E6EED35DD3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115616" y="116632"/>
            <a:ext cx="7067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ZMVA Hitel Konstrukciók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3233058"/>
            <a:ext cx="5544616" cy="1323163"/>
          </a:xfrm>
          <a:prstGeom prst="rect">
            <a:avLst/>
          </a:prstGeom>
        </p:spPr>
      </p:pic>
      <p:pic>
        <p:nvPicPr>
          <p:cNvPr id="7" name="Kép 5"/>
          <p:cNvPicPr>
            <a:picLocks noChangeAspect="1"/>
          </p:cNvPicPr>
          <p:nvPr/>
        </p:nvPicPr>
        <p:blipFill>
          <a:blip r:embed="rId8"/>
          <a:srcRect l="6047" t="5882" r="5663" b="6828"/>
          <a:stretch>
            <a:fillRect/>
          </a:stretch>
        </p:blipFill>
        <p:spPr bwMode="auto">
          <a:xfrm>
            <a:off x="655145" y="5924931"/>
            <a:ext cx="920942" cy="7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3" descr="69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12532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89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32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207017" y="1785071"/>
            <a:ext cx="8729966" cy="5072929"/>
          </a:xfrm>
        </p:spPr>
        <p:txBody>
          <a:bodyPr>
            <a:noAutofit/>
          </a:bodyPr>
          <a:lstStyle/>
          <a:p>
            <a:pPr marL="0" lvl="3" indent="0">
              <a:buNone/>
            </a:pPr>
            <a:endParaRPr lang="hu-HU" altLang="hu-HU" sz="2400" dirty="0" smtClean="0">
              <a:solidFill>
                <a:srgbClr val="000099"/>
              </a:solidFill>
            </a:endParaRPr>
          </a:p>
          <a:p>
            <a:pPr marL="457200" lvl="3" indent="-457200">
              <a:buFont typeface="Wingdings" panose="05000000000000000000" pitchFamily="2" charset="2"/>
              <a:buChar char="Ø"/>
            </a:pPr>
            <a:endParaRPr lang="hu-HU" altLang="hu-HU" sz="2200" dirty="0" smtClean="0">
              <a:solidFill>
                <a:srgbClr val="000099"/>
              </a:solidFill>
            </a:endParaRP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srgbClr val="000099"/>
                </a:solidFill>
              </a:rPr>
              <a:t>Hitelösszeg: 1 – 10 millió </a:t>
            </a:r>
            <a:r>
              <a:rPr lang="hu-HU" altLang="hu-HU" sz="2400" dirty="0">
                <a:solidFill>
                  <a:srgbClr val="000099"/>
                </a:solidFill>
              </a:rPr>
              <a:t>Ft </a:t>
            </a:r>
            <a:endParaRPr lang="hu-HU" altLang="hu-HU" sz="2400" dirty="0" smtClean="0">
              <a:solidFill>
                <a:srgbClr val="000099"/>
              </a:solidFill>
            </a:endParaRP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srgbClr val="000099"/>
                </a:solidFill>
              </a:rPr>
              <a:t>Futamidő: 1-10 év; türelmi idő: 1-12 hónap</a:t>
            </a:r>
          </a:p>
          <a:p>
            <a:pPr marL="457200" lvl="3" indent="-457200"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srgbClr val="000099"/>
                </a:solidFill>
              </a:rPr>
              <a:t>Kamat: 3,9 %-tól		</a:t>
            </a:r>
            <a:endParaRPr lang="hu-HU" altLang="hu-H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srgbClr val="000099"/>
                </a:solidFill>
              </a:rPr>
              <a:t> Akár önerő nélkül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altLang="hu-HU" sz="2400" dirty="0" smtClean="0">
                <a:solidFill>
                  <a:srgbClr val="000099"/>
                </a:solidFill>
              </a:rPr>
              <a:t> Biztosíték: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altLang="hu-HU" sz="2400" dirty="0" smtClean="0">
                <a:solidFill>
                  <a:srgbClr val="000099"/>
                </a:solidFill>
              </a:rPr>
              <a:t>Készfizető kezességvállalás, ingatlan fedezet szükséges</a:t>
            </a:r>
          </a:p>
          <a:p>
            <a:r>
              <a:rPr lang="hu-HU" altLang="hu-HU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Kezdő vállalkozás </a:t>
            </a:r>
            <a:r>
              <a:rPr lang="hu-HU" altLang="hu-H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igénybe </a:t>
            </a:r>
            <a:r>
              <a:rPr lang="hu-HU" altLang="hu-H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veheti!</a:t>
            </a:r>
            <a:endParaRPr lang="hu-HU" altLang="hu-HU" sz="2400" dirty="0" smtClean="0"/>
          </a:p>
          <a:p>
            <a:endParaRPr lang="hu-HU" altLang="hu-HU" sz="24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5" name="Kettős hullám 4"/>
          <p:cNvSpPr/>
          <p:nvPr/>
        </p:nvSpPr>
        <p:spPr>
          <a:xfrm>
            <a:off x="2123728" y="1483154"/>
            <a:ext cx="5184576" cy="793718"/>
          </a:xfrm>
          <a:prstGeom prst="doubleWave">
            <a:avLst>
              <a:gd name="adj1" fmla="val 6250"/>
              <a:gd name="adj2" fmla="val 1430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Beruházási és forgóeszköz mikrohitel</a:t>
            </a:r>
          </a:p>
          <a:p>
            <a:pPr algn="ctr"/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9735" r="13979" b="18884"/>
          <a:stretch/>
        </p:blipFill>
        <p:spPr>
          <a:xfrm>
            <a:off x="611560" y="5805264"/>
            <a:ext cx="933713" cy="9781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12170"/>
            <a:ext cx="905359" cy="9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Ã©ptalÃ¡lat a kÃ¶vetkezÅre: âhand shake vecto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92" y="6151448"/>
            <a:ext cx="561360" cy="5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ép 3" descr="6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737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642910" y="1747664"/>
            <a:ext cx="8286808" cy="4199311"/>
          </a:xfrm>
        </p:spPr>
        <p:txBody>
          <a:bodyPr>
            <a:normAutofit/>
          </a:bodyPr>
          <a:lstStyle/>
          <a:p>
            <a:endParaRPr lang="hu-HU" altLang="hu-HU" sz="2600" dirty="0" smtClean="0">
              <a:solidFill>
                <a:srgbClr val="000099"/>
              </a:solidFill>
            </a:endParaRPr>
          </a:p>
          <a:p>
            <a:endParaRPr lang="hu-HU" altLang="hu-HU" sz="2600" dirty="0" smtClean="0"/>
          </a:p>
          <a:p>
            <a:endParaRPr lang="hu-HU" altLang="hu-HU" sz="26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2366622"/>
            <a:ext cx="45085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9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Forgóeszköz/ vállalkozásfinanszírozási célra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1900" dirty="0" smtClean="0">
                <a:solidFill>
                  <a:srgbClr val="000099"/>
                </a:solidFill>
              </a:rPr>
              <a:t>Hitelösszeg: 500.000.– 3.000.000.- Ft </a:t>
            </a:r>
            <a:r>
              <a:rPr lang="hu-HU" sz="1600" i="1" dirty="0" smtClean="0">
                <a:solidFill>
                  <a:srgbClr val="000099"/>
                </a:solidFill>
              </a:rPr>
              <a:t>(előző éves árbevétel </a:t>
            </a:r>
            <a:r>
              <a:rPr lang="hu-HU" sz="1600" i="1" dirty="0" err="1" smtClean="0">
                <a:solidFill>
                  <a:srgbClr val="000099"/>
                </a:solidFill>
              </a:rPr>
              <a:t>max</a:t>
            </a:r>
            <a:r>
              <a:rPr lang="hu-HU" sz="1600" i="1" dirty="0" smtClean="0">
                <a:solidFill>
                  <a:srgbClr val="000099"/>
                </a:solidFill>
              </a:rPr>
              <a:t>. 25%-a)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1900" dirty="0" smtClean="0">
                <a:solidFill>
                  <a:srgbClr val="000099"/>
                </a:solidFill>
              </a:rPr>
              <a:t>Hitelcél: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0099"/>
                </a:solidFill>
              </a:rPr>
              <a:t>f</a:t>
            </a:r>
            <a:r>
              <a:rPr lang="hu-HU" dirty="0" smtClean="0">
                <a:solidFill>
                  <a:srgbClr val="000099"/>
                </a:solidFill>
              </a:rPr>
              <a:t>orgóeszköz finanszírozás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0099"/>
                </a:solidFill>
              </a:rPr>
              <a:t>l</a:t>
            </a:r>
            <a:r>
              <a:rPr lang="hu-HU" dirty="0" smtClean="0">
                <a:solidFill>
                  <a:srgbClr val="000099"/>
                </a:solidFill>
              </a:rPr>
              <a:t>ikviditás menedzselése </a:t>
            </a:r>
            <a:endParaRPr lang="hu-HU" dirty="0">
              <a:solidFill>
                <a:srgbClr val="000099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0099"/>
                </a:solidFill>
              </a:rPr>
              <a:t>Futamidő: </a:t>
            </a:r>
            <a:r>
              <a:rPr lang="hu-HU" dirty="0" err="1" smtClean="0">
                <a:solidFill>
                  <a:srgbClr val="000099"/>
                </a:solidFill>
              </a:rPr>
              <a:t>max</a:t>
            </a:r>
            <a:r>
              <a:rPr lang="hu-HU" dirty="0" smtClean="0">
                <a:solidFill>
                  <a:srgbClr val="000099"/>
                </a:solidFill>
              </a:rPr>
              <a:t>. 12 hónap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0099"/>
                </a:solidFill>
              </a:rPr>
              <a:t>Türelmi idő: </a:t>
            </a:r>
            <a:r>
              <a:rPr lang="hu-HU" dirty="0" err="1" smtClean="0">
                <a:solidFill>
                  <a:srgbClr val="000099"/>
                </a:solidFill>
              </a:rPr>
              <a:t>max</a:t>
            </a:r>
            <a:r>
              <a:rPr lang="hu-HU" dirty="0" smtClean="0">
                <a:solidFill>
                  <a:srgbClr val="000099"/>
                </a:solidFill>
              </a:rPr>
              <a:t>. 12 hónap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0099"/>
                </a:solidFill>
              </a:rPr>
              <a:t>Kamat: </a:t>
            </a:r>
            <a:r>
              <a:rPr lang="hu-HU" dirty="0" smtClean="0">
                <a:solidFill>
                  <a:srgbClr val="FF0000"/>
                </a:solidFill>
              </a:rPr>
              <a:t>4%</a:t>
            </a:r>
            <a:r>
              <a:rPr lang="hu-HU" dirty="0" smtClean="0">
                <a:solidFill>
                  <a:srgbClr val="000099"/>
                </a:solidFill>
              </a:rPr>
              <a:t>, illetve </a:t>
            </a:r>
            <a:r>
              <a:rPr lang="hu-HU" dirty="0" smtClean="0">
                <a:solidFill>
                  <a:srgbClr val="FF0000"/>
                </a:solidFill>
              </a:rPr>
              <a:t>5%</a:t>
            </a:r>
          </a:p>
          <a:p>
            <a:pPr lvl="1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0099"/>
                </a:solidFill>
              </a:rPr>
              <a:t>Biztosíték: ingó-, ingatlan zálogjog, vagy természetes személy kezességvállalása</a:t>
            </a:r>
          </a:p>
        </p:txBody>
      </p:sp>
      <p:sp>
        <p:nvSpPr>
          <p:cNvPr id="6" name="Kettős hullám 5"/>
          <p:cNvSpPr/>
          <p:nvPr/>
        </p:nvSpPr>
        <p:spPr>
          <a:xfrm>
            <a:off x="3555820" y="1491968"/>
            <a:ext cx="1800200" cy="720080"/>
          </a:xfrm>
          <a:prstGeom prst="doubleWav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/>
              <a:t>Fürge</a:t>
            </a:r>
            <a:r>
              <a:rPr lang="hu-HU" sz="2400" dirty="0" smtClean="0"/>
              <a:t> </a:t>
            </a:r>
            <a:r>
              <a:rPr lang="hu-HU" sz="2400" b="1" dirty="0" smtClean="0"/>
              <a:t>Hitel</a:t>
            </a:r>
            <a:endParaRPr lang="hu-HU" sz="2400" b="1" dirty="0"/>
          </a:p>
        </p:txBody>
      </p:sp>
      <p:sp>
        <p:nvSpPr>
          <p:cNvPr id="10" name="Felhő 9"/>
          <p:cNvSpPr/>
          <p:nvPr/>
        </p:nvSpPr>
        <p:spPr>
          <a:xfrm>
            <a:off x="1563386" y="1346861"/>
            <a:ext cx="1381794" cy="865187"/>
          </a:xfrm>
          <a:prstGeom prst="cloudCallout">
            <a:avLst>
              <a:gd name="adj1" fmla="val 113781"/>
              <a:gd name="adj2" fmla="val 60926"/>
            </a:avLst>
          </a:prstGeom>
          <a:solidFill>
            <a:srgbClr val="00B05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nerő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7124531" y="1146962"/>
            <a:ext cx="2290627" cy="1201404"/>
            <a:chOff x="4714189" y="4889502"/>
            <a:chExt cx="2285877" cy="137163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elhő 13"/>
            <p:cNvSpPr/>
            <p:nvPr/>
          </p:nvSpPr>
          <p:spPr>
            <a:xfrm>
              <a:off x="4714189" y="4889502"/>
              <a:ext cx="2039414" cy="1371637"/>
            </a:xfrm>
            <a:prstGeom prst="cloudCallout">
              <a:avLst>
                <a:gd name="adj1" fmla="val -134192"/>
                <a:gd name="adj2" fmla="val 4743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4897410" y="5178934"/>
              <a:ext cx="2102656" cy="60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olidFill>
                    <a:srgbClr val="000099"/>
                  </a:solidFill>
                </a:rPr>
                <a:t>Kamattámogatás </a:t>
              </a:r>
              <a:r>
                <a:rPr lang="hu-HU" sz="1200" i="1" dirty="0">
                  <a:solidFill>
                    <a:srgbClr val="000099"/>
                  </a:solidFill>
                </a:rPr>
                <a:t>(székhely</a:t>
              </a:r>
              <a:r>
                <a:rPr lang="hu-HU" sz="1200" i="1" dirty="0" smtClean="0">
                  <a:solidFill>
                    <a:srgbClr val="000099"/>
                  </a:solidFill>
                </a:rPr>
                <a:t>: </a:t>
              </a:r>
              <a:r>
                <a:rPr lang="hu-HU" sz="1200" i="1" dirty="0">
                  <a:solidFill>
                    <a:srgbClr val="000099"/>
                  </a:solidFill>
                </a:rPr>
                <a:t>Zalaegerszeg</a:t>
              </a:r>
              <a:r>
                <a:rPr lang="hu-HU" sz="1200" dirty="0">
                  <a:solidFill>
                    <a:srgbClr val="000099"/>
                  </a:solidFill>
                </a:rPr>
                <a:t>)</a:t>
              </a:r>
            </a:p>
          </p:txBody>
        </p:sp>
      </p:grpSp>
      <p:sp>
        <p:nvSpPr>
          <p:cNvPr id="12" name="Tartalom helye 6"/>
          <p:cNvSpPr txBox="1">
            <a:spLocks/>
          </p:cNvSpPr>
          <p:nvPr/>
        </p:nvSpPr>
        <p:spPr>
          <a:xfrm>
            <a:off x="4585175" y="2385163"/>
            <a:ext cx="4267934" cy="4669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19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Beruházási célra: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00" dirty="0" smtClean="0">
                <a:solidFill>
                  <a:srgbClr val="000099"/>
                </a:solidFill>
              </a:rPr>
              <a:t>Hitelösszeg: 1.000.000.– 3.000.000.- Ft </a:t>
            </a:r>
            <a:r>
              <a:rPr lang="hu-HU" sz="1600" i="1" dirty="0" smtClean="0">
                <a:solidFill>
                  <a:srgbClr val="000099"/>
                </a:solidFill>
              </a:rPr>
              <a:t>(előző éves árbevétel </a:t>
            </a:r>
            <a:r>
              <a:rPr lang="hu-HU" sz="1600" i="1" dirty="0" err="1" smtClean="0">
                <a:solidFill>
                  <a:srgbClr val="000099"/>
                </a:solidFill>
              </a:rPr>
              <a:t>max</a:t>
            </a:r>
            <a:r>
              <a:rPr lang="hu-HU" sz="1600" i="1" dirty="0" smtClean="0">
                <a:solidFill>
                  <a:srgbClr val="000099"/>
                </a:solidFill>
              </a:rPr>
              <a:t>. 25%-a)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900" dirty="0" smtClean="0">
                <a:solidFill>
                  <a:srgbClr val="000099"/>
                </a:solidFill>
              </a:rPr>
              <a:t>Hitelcél: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800" dirty="0" smtClean="0">
                <a:solidFill>
                  <a:srgbClr val="000099"/>
                </a:solidFill>
              </a:rPr>
              <a:t>gazdasági tevékenység elindítása, tevékenység bővítés, eszköz vásárlás, beruházás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0099"/>
                </a:solidFill>
              </a:rPr>
              <a:t>Futamidő: 12-36 hónap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0099"/>
                </a:solidFill>
              </a:rPr>
              <a:t>Türelmi idő: </a:t>
            </a:r>
            <a:r>
              <a:rPr lang="hu-HU" sz="1800" dirty="0" err="1" smtClean="0">
                <a:solidFill>
                  <a:srgbClr val="000099"/>
                </a:solidFill>
              </a:rPr>
              <a:t>max</a:t>
            </a:r>
            <a:r>
              <a:rPr lang="hu-HU" sz="1800" dirty="0" smtClean="0">
                <a:solidFill>
                  <a:srgbClr val="000099"/>
                </a:solidFill>
              </a:rPr>
              <a:t>. 6 hónap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0099"/>
                </a:solidFill>
              </a:rPr>
              <a:t>Kamat: </a:t>
            </a:r>
            <a:r>
              <a:rPr lang="hu-HU" sz="1800" dirty="0" smtClean="0">
                <a:solidFill>
                  <a:srgbClr val="FF0000"/>
                </a:solidFill>
              </a:rPr>
              <a:t>4,5%</a:t>
            </a:r>
            <a:r>
              <a:rPr lang="hu-HU" sz="1800" dirty="0" smtClean="0">
                <a:solidFill>
                  <a:srgbClr val="000099"/>
                </a:solidFill>
              </a:rPr>
              <a:t>, illetve </a:t>
            </a:r>
            <a:r>
              <a:rPr lang="hu-HU" sz="1800" dirty="0" smtClean="0">
                <a:solidFill>
                  <a:srgbClr val="FF0000"/>
                </a:solidFill>
              </a:rPr>
              <a:t>5,5%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0099"/>
                </a:solidFill>
              </a:rPr>
              <a:t>Biztosíték: a beruházás tárgya, vagy egyéb dologi fedezet</a:t>
            </a:r>
          </a:p>
          <a:p>
            <a:pPr marL="0" indent="0">
              <a:buNone/>
            </a:pPr>
            <a:endParaRPr lang="hu-HU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1187624" y="6151448"/>
            <a:ext cx="4297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u-H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vállalkozók hitelhez jutását a </a:t>
            </a:r>
            <a:r>
              <a:rPr lang="hu-HU" sz="1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Garantiqa</a:t>
            </a:r>
            <a:r>
              <a:rPr lang="hu-H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Hitelgarancia </a:t>
            </a:r>
            <a:r>
              <a:rPr lang="hu-HU" sz="1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Zrt</a:t>
            </a:r>
            <a:r>
              <a:rPr lang="hu-H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kezességvállalása is segíti.</a:t>
            </a:r>
          </a:p>
        </p:txBody>
      </p:sp>
    </p:spTree>
    <p:extLst>
      <p:ext uri="{BB962C8B-B14F-4D97-AF65-F5344CB8AC3E}">
        <p14:creationId xmlns:p14="http://schemas.microsoft.com/office/powerpoint/2010/main" val="20613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32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196214" y="1484784"/>
          <a:ext cx="6757922" cy="471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0577" y="1714488"/>
            <a:ext cx="1333423" cy="10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9" name="Picture 2" descr="C:\Users\Felhasználó\AppData\Local\Microsoft\Windows\Temporary Internet Files\Content.IE5\S2BGGLUN\MC90041153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293096"/>
            <a:ext cx="1215330" cy="139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1719263" y="6430963"/>
            <a:ext cx="6237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b="1" spc="13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legnagyobb magyar KKV finanszírozási program!</a:t>
            </a:r>
            <a:endParaRPr lang="hu-HU" sz="2000" b="1" spc="13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32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195736" y="1306403"/>
            <a:ext cx="5832648" cy="86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4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Széchenyi Forgóeszköz és Beruházási hitel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81685" y="2140973"/>
            <a:ext cx="8496300" cy="46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SZK Forgóeszköz hitel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vállalkozás tevékenységéhez szükséges forgóeszközök beszerzésére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1 – 100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mFt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13 hónap – 3 év futamidő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kötelező számlaforgalom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20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Kamat: bruttó 2-3% között mozog </a:t>
            </a:r>
            <a:r>
              <a:rPr lang="hu-HU" sz="1200" i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(BUBOR függvénye)</a:t>
            </a:r>
            <a:endParaRPr kumimoji="0" lang="hu-HU" sz="12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SZK Beruházási Hitel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ingatlan építése, vásárlása, fejlesztése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új/ használt gép, berendezés, egyéb tárgyi eszköz beszerzése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1 – </a:t>
            </a:r>
            <a:r>
              <a:rPr lang="hu-HU" sz="2000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100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mFt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13 hónap – 10 év futamidő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000099"/>
                </a:solidFill>
                <a:cs typeface="Times New Roman" pitchFamily="18" charset="0"/>
              </a:rPr>
              <a:t>Kamat: bruttó 1</a:t>
            </a:r>
            <a:r>
              <a:rPr lang="hu-HU" sz="2000" dirty="0" smtClean="0">
                <a:solidFill>
                  <a:srgbClr val="000099"/>
                </a:solidFill>
                <a:cs typeface="Times New Roman" pitchFamily="18" charset="0"/>
              </a:rPr>
              <a:t>% alatt mozog </a:t>
            </a:r>
            <a:r>
              <a:rPr lang="hu-HU" sz="1200" i="1" dirty="0">
                <a:solidFill>
                  <a:srgbClr val="000099"/>
                </a:solidFill>
                <a:cs typeface="Times New Roman" pitchFamily="18" charset="0"/>
              </a:rPr>
              <a:t>(</a:t>
            </a:r>
            <a:r>
              <a:rPr lang="hu-HU" sz="1200" i="1" dirty="0" smtClean="0">
                <a:solidFill>
                  <a:srgbClr val="000099"/>
                </a:solidFill>
                <a:cs typeface="Times New Roman" pitchFamily="18" charset="0"/>
              </a:rPr>
              <a:t>BUBOR </a:t>
            </a:r>
            <a:r>
              <a:rPr lang="hu-HU" sz="1200" i="1" dirty="0">
                <a:solidFill>
                  <a:srgbClr val="000099"/>
                </a:solidFill>
                <a:cs typeface="Times New Roman" pitchFamily="18" charset="0"/>
              </a:rPr>
              <a:t>függvénye)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8" name="Ellipszis buborék 4"/>
          <p:cNvSpPr/>
          <p:nvPr/>
        </p:nvSpPr>
        <p:spPr>
          <a:xfrm>
            <a:off x="6084168" y="5736854"/>
            <a:ext cx="2420961" cy="881046"/>
          </a:xfrm>
          <a:prstGeom prst="wedgeEllipseCallout">
            <a:avLst>
              <a:gd name="adj1" fmla="val -74841"/>
              <a:gd name="adj2" fmla="val -57774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1 éves vállalkozói múlt </a:t>
            </a:r>
          </a:p>
        </p:txBody>
      </p:sp>
      <p:sp>
        <p:nvSpPr>
          <p:cNvPr id="9" name="Ellipszis buborék 5"/>
          <p:cNvSpPr/>
          <p:nvPr/>
        </p:nvSpPr>
        <p:spPr>
          <a:xfrm>
            <a:off x="6396313" y="2941635"/>
            <a:ext cx="2420962" cy="862014"/>
          </a:xfrm>
          <a:prstGeom prst="wedgeEllipseCallout">
            <a:avLst>
              <a:gd name="adj1" fmla="val -82790"/>
              <a:gd name="adj2" fmla="val 18589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 smtClean="0">
                <a:solidFill>
                  <a:schemeClr val="tx1"/>
                </a:solidFill>
              </a:rPr>
              <a:t>25 </a:t>
            </a:r>
            <a:r>
              <a:rPr lang="hu-HU" sz="1600" b="1" dirty="0" err="1" smtClean="0">
                <a:solidFill>
                  <a:schemeClr val="tx1"/>
                </a:solidFill>
              </a:rPr>
              <a:t>mFt-tól</a:t>
            </a:r>
            <a:r>
              <a:rPr lang="hu-HU" sz="1600" b="1" dirty="0" smtClean="0">
                <a:solidFill>
                  <a:schemeClr val="tx1"/>
                </a:solidFill>
              </a:rPr>
              <a:t> 2 </a:t>
            </a:r>
            <a:r>
              <a:rPr lang="hu-HU" sz="1600" b="1" dirty="0">
                <a:solidFill>
                  <a:schemeClr val="tx1"/>
                </a:solidFill>
              </a:rPr>
              <a:t>év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2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3" descr="6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32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340992" y="1334790"/>
            <a:ext cx="6987743" cy="836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800" b="1" dirty="0">
                <a:solidFill>
                  <a:srgbClr val="000099"/>
                </a:solidFill>
              </a:rPr>
              <a:t>Széchenyi Kártya Folyószámlahitel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79512" y="1903566"/>
            <a:ext cx="830103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vállalkozás átmeneti likviditási problémáinak áthidalása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vállalkozás érdekében felmerülő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és </a:t>
            </a:r>
            <a:r>
              <a:rPr kumimoji="0" lang="hu-H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az adó és számviteli  jogszabályok szerint –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elszámolható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kiadásra felhasználható vásárlás, készpénzfelvétel, átutalás, beszedés útján vagy egyéb módon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500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eFt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– </a:t>
            </a:r>
            <a:r>
              <a:rPr lang="hu-HU" sz="2400" noProof="0" dirty="0" smtClean="0">
                <a:solidFill>
                  <a:srgbClr val="000099"/>
                </a:solidFill>
              </a:rPr>
              <a:t>10</a:t>
            </a:r>
            <a:r>
              <a:rPr lang="hu-HU" sz="2400" dirty="0" smtClean="0">
                <a:solidFill>
                  <a:srgbClr val="000099"/>
                </a:solidFill>
              </a:rPr>
              <a:t>0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mFt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(árbevétel 25%-a)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1+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1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év futamidő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400" dirty="0">
                <a:solidFill>
                  <a:srgbClr val="000099"/>
                </a:solidFill>
              </a:rPr>
              <a:t>K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ötelező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számlaforgalom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Szabad felhasználású</a:t>
            </a:r>
            <a:endParaRPr kumimoji="0" lang="hu-H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rgbClr val="000099"/>
                </a:solidFill>
                <a:cs typeface="Times New Roman" pitchFamily="18" charset="0"/>
              </a:rPr>
              <a:t>Kamat: bruttó </a:t>
            </a:r>
            <a:r>
              <a:rPr lang="hu-HU" sz="2400" dirty="0" smtClean="0">
                <a:solidFill>
                  <a:srgbClr val="000099"/>
                </a:solidFill>
                <a:cs typeface="Times New Roman" pitchFamily="18" charset="0"/>
              </a:rPr>
              <a:t>3-4% </a:t>
            </a:r>
            <a:r>
              <a:rPr lang="hu-HU" sz="2400" dirty="0">
                <a:solidFill>
                  <a:srgbClr val="000099"/>
                </a:solidFill>
                <a:cs typeface="Times New Roman" pitchFamily="18" charset="0"/>
              </a:rPr>
              <a:t>között mozog </a:t>
            </a:r>
            <a:r>
              <a:rPr lang="hu-HU" sz="2400" i="1" dirty="0">
                <a:solidFill>
                  <a:srgbClr val="000099"/>
                </a:solidFill>
                <a:cs typeface="Times New Roman" pitchFamily="18" charset="0"/>
              </a:rPr>
              <a:t>(</a:t>
            </a:r>
            <a:r>
              <a:rPr lang="hu-HU" sz="2400" i="1" dirty="0" smtClean="0">
                <a:solidFill>
                  <a:srgbClr val="000099"/>
                </a:solidFill>
                <a:cs typeface="Times New Roman" pitchFamily="18" charset="0"/>
              </a:rPr>
              <a:t>BUBOR </a:t>
            </a:r>
            <a:r>
              <a:rPr lang="hu-HU" sz="2400" i="1" dirty="0">
                <a:solidFill>
                  <a:srgbClr val="000099"/>
                </a:solidFill>
                <a:cs typeface="Times New Roman" pitchFamily="18" charset="0"/>
              </a:rPr>
              <a:t>függvénye)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7" name="Ellipszis buborék 5"/>
          <p:cNvSpPr/>
          <p:nvPr/>
        </p:nvSpPr>
        <p:spPr>
          <a:xfrm>
            <a:off x="6084168" y="4869160"/>
            <a:ext cx="2665412" cy="1008062"/>
          </a:xfrm>
          <a:prstGeom prst="wedgeEllipseCallout">
            <a:avLst>
              <a:gd name="adj1" fmla="val -83045"/>
              <a:gd name="adj2" fmla="val -84704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25 </a:t>
            </a:r>
            <a:r>
              <a:rPr lang="hu-HU" sz="1600" b="1" dirty="0" err="1">
                <a:solidFill>
                  <a:schemeClr val="tx1"/>
                </a:solidFill>
              </a:rPr>
              <a:t>mFt-tól</a:t>
            </a:r>
            <a:r>
              <a:rPr lang="hu-HU" sz="1600" b="1" dirty="0">
                <a:solidFill>
                  <a:schemeClr val="tx1"/>
                </a:solidFill>
              </a:rPr>
              <a:t> 2 év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772A-1113-49E8-B486-F2E6EED35DD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6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1179</Words>
  <Application>Microsoft Office PowerPoint</Application>
  <PresentationFormat>Diavetítés a képernyőre (4:3 oldalarány)</PresentationFormat>
  <Paragraphs>226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Myriad Pro Black</vt:lpstr>
      <vt:lpstr>Times New Roman</vt:lpstr>
      <vt:lpstr>Wingdings</vt:lpstr>
      <vt:lpstr>Office-téma</vt:lpstr>
      <vt:lpstr>ZALA MEGYEI VÁLLALKOZÁSFEJLESZTÉSI ALAPÍTVÁNY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Álláskeresők és fiatalok vállalkozóvá válásának ösztönzése - GINOP-5.1.9-17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bolha</dc:creator>
  <cp:lastModifiedBy>Varga Diána</cp:lastModifiedBy>
  <cp:revision>151</cp:revision>
  <cp:lastPrinted>2019-10-01T06:16:04Z</cp:lastPrinted>
  <dcterms:created xsi:type="dcterms:W3CDTF">2015-02-04T08:04:04Z</dcterms:created>
  <dcterms:modified xsi:type="dcterms:W3CDTF">2019-10-01T06:16:26Z</dcterms:modified>
</cp:coreProperties>
</file>