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61" r:id="rId3"/>
    <p:sldId id="355" r:id="rId4"/>
    <p:sldId id="356" r:id="rId5"/>
    <p:sldId id="362" r:id="rId6"/>
    <p:sldId id="358" r:id="rId7"/>
    <p:sldId id="364" r:id="rId8"/>
    <p:sldId id="365" r:id="rId9"/>
    <p:sldId id="363" r:id="rId10"/>
    <p:sldId id="349" r:id="rId11"/>
    <p:sldId id="351" r:id="rId12"/>
    <p:sldId id="352" r:id="rId13"/>
    <p:sldId id="353" r:id="rId14"/>
    <p:sldId id="354" r:id="rId15"/>
    <p:sldId id="366" r:id="rId16"/>
    <p:sldId id="34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94B2D-91AC-4004-ABC7-F5A8C571B18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BF1A59B-5D4B-4AF2-8CEC-AA6FB9306EEC}">
      <dgm:prSet phldrT="[Szöveg]" custT="1"/>
      <dgm:spPr/>
      <dgm:t>
        <a:bodyPr/>
        <a:lstStyle/>
        <a:p>
          <a:r>
            <a:rPr lang="hu-HU" sz="1800" dirty="0" smtClean="0"/>
            <a:t>Országos Mikrohitel  (OMA) </a:t>
          </a:r>
          <a:endParaRPr lang="hu-HU" sz="1800" dirty="0"/>
        </a:p>
      </dgm:t>
    </dgm:pt>
    <dgm:pt modelId="{03072A8A-F6C2-49F7-8083-EF266554A99F}" type="parTrans" cxnId="{EFB7D788-4789-40B6-B87F-7EB750A4C63E}">
      <dgm:prSet/>
      <dgm:spPr/>
      <dgm:t>
        <a:bodyPr/>
        <a:lstStyle/>
        <a:p>
          <a:endParaRPr lang="hu-HU" sz="2800"/>
        </a:p>
      </dgm:t>
    </dgm:pt>
    <dgm:pt modelId="{F4CC2359-2794-4D9F-9125-7A0F454D8ECD}" type="sibTrans" cxnId="{EFB7D788-4789-40B6-B87F-7EB750A4C63E}">
      <dgm:prSet/>
      <dgm:spPr/>
      <dgm:t>
        <a:bodyPr/>
        <a:lstStyle/>
        <a:p>
          <a:endParaRPr lang="hu-HU" sz="2800"/>
        </a:p>
      </dgm:t>
    </dgm:pt>
    <dgm:pt modelId="{7004EA53-083E-4517-B1E5-37F996658139}">
      <dgm:prSet phldrT="[Szöveg]" custT="1"/>
      <dgm:spPr/>
      <dgm:t>
        <a:bodyPr/>
        <a:lstStyle/>
        <a:p>
          <a:r>
            <a:rPr lang="hu-HU" sz="1800" dirty="0" smtClean="0"/>
            <a:t>Helyi Mikrohitel Alap (HMA)</a:t>
          </a:r>
          <a:endParaRPr lang="hu-HU" sz="1800" dirty="0"/>
        </a:p>
      </dgm:t>
    </dgm:pt>
    <dgm:pt modelId="{C096A22A-BFD3-437C-9C58-2B59C11FA5CC}" type="parTrans" cxnId="{31342EC8-2483-4C25-98A8-72E769EE451B}">
      <dgm:prSet/>
      <dgm:spPr/>
      <dgm:t>
        <a:bodyPr/>
        <a:lstStyle/>
        <a:p>
          <a:endParaRPr lang="hu-HU" sz="2800"/>
        </a:p>
      </dgm:t>
    </dgm:pt>
    <dgm:pt modelId="{A33FD8CC-A652-4B58-A1B8-D91A7B65818D}" type="sibTrans" cxnId="{31342EC8-2483-4C25-98A8-72E769EE451B}">
      <dgm:prSet/>
      <dgm:spPr/>
      <dgm:t>
        <a:bodyPr/>
        <a:lstStyle/>
        <a:p>
          <a:endParaRPr lang="hu-HU" sz="2800"/>
        </a:p>
      </dgm:t>
    </dgm:pt>
    <dgm:pt modelId="{6EF4310F-5E54-486D-8D82-70886A6F0CE5}">
      <dgm:prSet phldrT="[Szöveg]" custT="1"/>
      <dgm:spPr/>
      <dgm:t>
        <a:bodyPr/>
        <a:lstStyle/>
        <a:p>
          <a:r>
            <a:rPr lang="hu-HU" sz="1800" dirty="0" smtClean="0"/>
            <a:t>Fürge Hitel Program </a:t>
          </a:r>
          <a:endParaRPr lang="hu-HU" sz="1800" dirty="0"/>
        </a:p>
      </dgm:t>
    </dgm:pt>
    <dgm:pt modelId="{3B49D1AD-DD2B-4CC4-AB6F-26446CBE8051}" type="parTrans" cxnId="{F1BB8B84-B739-418A-A3CF-FBC5B4E1AFBA}">
      <dgm:prSet/>
      <dgm:spPr/>
      <dgm:t>
        <a:bodyPr/>
        <a:lstStyle/>
        <a:p>
          <a:endParaRPr lang="hu-HU" sz="2800"/>
        </a:p>
      </dgm:t>
    </dgm:pt>
    <dgm:pt modelId="{DAE16439-FB68-4A51-98B0-64B9F1FA9EF1}" type="sibTrans" cxnId="{F1BB8B84-B739-418A-A3CF-FBC5B4E1AFBA}">
      <dgm:prSet/>
      <dgm:spPr/>
      <dgm:t>
        <a:bodyPr/>
        <a:lstStyle/>
        <a:p>
          <a:endParaRPr lang="hu-HU" sz="2800"/>
        </a:p>
      </dgm:t>
    </dgm:pt>
    <dgm:pt modelId="{4C39F654-198F-4B23-878A-D63A61A57841}">
      <dgm:prSet custT="1"/>
      <dgm:spPr/>
      <dgm:t>
        <a:bodyPr/>
        <a:lstStyle/>
        <a:p>
          <a:r>
            <a:rPr lang="hu-HU" sz="1800" smtClean="0"/>
            <a:t>Saját Forrásból Finanszírozott Helyi Mikrohitel Alap (SFFHP) </a:t>
          </a:r>
          <a:endParaRPr lang="hu-HU" sz="1800" dirty="0" smtClean="0"/>
        </a:p>
      </dgm:t>
    </dgm:pt>
    <dgm:pt modelId="{F64362C7-13C5-45BF-9E5D-E5EF8D644365}" type="parTrans" cxnId="{06CF4795-FAB7-4514-A292-AC9D3F52B94F}">
      <dgm:prSet/>
      <dgm:spPr/>
      <dgm:t>
        <a:bodyPr/>
        <a:lstStyle/>
        <a:p>
          <a:endParaRPr lang="hu-HU" sz="2800"/>
        </a:p>
      </dgm:t>
    </dgm:pt>
    <dgm:pt modelId="{CEC9969C-B224-4863-9D25-AA716758C16F}" type="sibTrans" cxnId="{06CF4795-FAB7-4514-A292-AC9D3F52B94F}">
      <dgm:prSet/>
      <dgm:spPr/>
      <dgm:t>
        <a:bodyPr/>
        <a:lstStyle/>
        <a:p>
          <a:endParaRPr lang="hu-HU" sz="2800"/>
        </a:p>
      </dgm:t>
    </dgm:pt>
    <dgm:pt modelId="{6AF14D3B-B089-4B4B-9DCF-703C2448CD61}">
      <dgm:prSet custT="1"/>
      <dgm:spPr/>
      <dgm:t>
        <a:bodyPr/>
        <a:lstStyle/>
        <a:p>
          <a:r>
            <a:rPr lang="hu-HU" sz="1800" smtClean="0"/>
            <a:t>Széchenyi Kártya (SZK) programok VOSZ pontként</a:t>
          </a:r>
          <a:endParaRPr lang="hu-HU" sz="1800" dirty="0" smtClean="0"/>
        </a:p>
      </dgm:t>
    </dgm:pt>
    <dgm:pt modelId="{8ADD8368-ED01-414A-A979-A18799E8CADA}" type="parTrans" cxnId="{8A948CCB-7FF9-4425-A34D-91B31234F427}">
      <dgm:prSet/>
      <dgm:spPr/>
      <dgm:t>
        <a:bodyPr/>
        <a:lstStyle/>
        <a:p>
          <a:endParaRPr lang="hu-HU" sz="2800"/>
        </a:p>
      </dgm:t>
    </dgm:pt>
    <dgm:pt modelId="{83C674C7-048D-411A-B192-86EF00549AB2}" type="sibTrans" cxnId="{8A948CCB-7FF9-4425-A34D-91B31234F427}">
      <dgm:prSet/>
      <dgm:spPr/>
      <dgm:t>
        <a:bodyPr/>
        <a:lstStyle/>
        <a:p>
          <a:endParaRPr lang="hu-HU" sz="2800"/>
        </a:p>
      </dgm:t>
    </dgm:pt>
    <dgm:pt modelId="{E8C61136-E36E-4E5B-A2B2-4A900DD56825}" type="pres">
      <dgm:prSet presAssocID="{EE694B2D-91AC-4004-ABC7-F5A8C571B1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41FDBF7-FA57-4D98-BE01-D6D4D502E4DB}" type="pres">
      <dgm:prSet presAssocID="{0BF1A59B-5D4B-4AF2-8CEC-AA6FB9306EEC}" presName="parentLin" presStyleCnt="0"/>
      <dgm:spPr/>
      <dgm:t>
        <a:bodyPr/>
        <a:lstStyle/>
        <a:p>
          <a:endParaRPr lang="hu-HU"/>
        </a:p>
      </dgm:t>
    </dgm:pt>
    <dgm:pt modelId="{CF211ECD-78D4-484B-8402-B14C9712316A}" type="pres">
      <dgm:prSet presAssocID="{0BF1A59B-5D4B-4AF2-8CEC-AA6FB9306EEC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6F001BDB-29DF-4883-80B2-98A5BB9783A6}" type="pres">
      <dgm:prSet presAssocID="{0BF1A59B-5D4B-4AF2-8CEC-AA6FB9306EE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C41549-B2A6-4F77-980E-A22A5049CB2C}" type="pres">
      <dgm:prSet presAssocID="{0BF1A59B-5D4B-4AF2-8CEC-AA6FB9306EEC}" presName="negativeSpace" presStyleCnt="0"/>
      <dgm:spPr/>
      <dgm:t>
        <a:bodyPr/>
        <a:lstStyle/>
        <a:p>
          <a:endParaRPr lang="hu-HU"/>
        </a:p>
      </dgm:t>
    </dgm:pt>
    <dgm:pt modelId="{ACD4B87C-8DDF-46EC-8290-8871DF32CF1D}" type="pres">
      <dgm:prSet presAssocID="{0BF1A59B-5D4B-4AF2-8CEC-AA6FB9306EE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4627F5-9AC4-42E8-86B6-A96088AABE17}" type="pres">
      <dgm:prSet presAssocID="{F4CC2359-2794-4D9F-9125-7A0F454D8ECD}" presName="spaceBetweenRectangles" presStyleCnt="0"/>
      <dgm:spPr/>
      <dgm:t>
        <a:bodyPr/>
        <a:lstStyle/>
        <a:p>
          <a:endParaRPr lang="hu-HU"/>
        </a:p>
      </dgm:t>
    </dgm:pt>
    <dgm:pt modelId="{878732B8-831A-4F4A-8E48-F8A11EAFD8B7}" type="pres">
      <dgm:prSet presAssocID="{7004EA53-083E-4517-B1E5-37F996658139}" presName="parentLin" presStyleCnt="0"/>
      <dgm:spPr/>
      <dgm:t>
        <a:bodyPr/>
        <a:lstStyle/>
        <a:p>
          <a:endParaRPr lang="hu-HU"/>
        </a:p>
      </dgm:t>
    </dgm:pt>
    <dgm:pt modelId="{83DECFAE-CCA3-48DC-844D-CD0F96A70AF6}" type="pres">
      <dgm:prSet presAssocID="{7004EA53-083E-4517-B1E5-37F996658139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35B7EB68-8EB8-464E-B783-188F1810F3D9}" type="pres">
      <dgm:prSet presAssocID="{7004EA53-083E-4517-B1E5-37F996658139}" presName="parentText" presStyleLbl="node1" presStyleIdx="1" presStyleCnt="5" custLinFactNeighborX="-5501" custLinFactNeighborY="-4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31DBC5E-68EF-44F2-BE95-BC0BAD4CDFB6}" type="pres">
      <dgm:prSet presAssocID="{7004EA53-083E-4517-B1E5-37F996658139}" presName="negativeSpace" presStyleCnt="0"/>
      <dgm:spPr/>
      <dgm:t>
        <a:bodyPr/>
        <a:lstStyle/>
        <a:p>
          <a:endParaRPr lang="hu-HU"/>
        </a:p>
      </dgm:t>
    </dgm:pt>
    <dgm:pt modelId="{668647FA-3A59-450D-A4B8-CAED57C4FB67}" type="pres">
      <dgm:prSet presAssocID="{7004EA53-083E-4517-B1E5-37F99665813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FAE330-FD80-4658-AC41-4ECA9E083A0A}" type="pres">
      <dgm:prSet presAssocID="{A33FD8CC-A652-4B58-A1B8-D91A7B65818D}" presName="spaceBetweenRectangles" presStyleCnt="0"/>
      <dgm:spPr/>
      <dgm:t>
        <a:bodyPr/>
        <a:lstStyle/>
        <a:p>
          <a:endParaRPr lang="hu-HU"/>
        </a:p>
      </dgm:t>
    </dgm:pt>
    <dgm:pt modelId="{8E334251-3300-4E17-B072-99252C43387B}" type="pres">
      <dgm:prSet presAssocID="{6EF4310F-5E54-486D-8D82-70886A6F0CE5}" presName="parentLin" presStyleCnt="0"/>
      <dgm:spPr/>
      <dgm:t>
        <a:bodyPr/>
        <a:lstStyle/>
        <a:p>
          <a:endParaRPr lang="hu-HU"/>
        </a:p>
      </dgm:t>
    </dgm:pt>
    <dgm:pt modelId="{70EA0943-0144-4F6C-B1B3-3E2D6C8758BE}" type="pres">
      <dgm:prSet presAssocID="{6EF4310F-5E54-486D-8D82-70886A6F0CE5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94F78A09-C5AE-4EAA-A0BF-B277FCC9C27F}" type="pres">
      <dgm:prSet presAssocID="{6EF4310F-5E54-486D-8D82-70886A6F0CE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5B69268-6016-4B05-9FD0-3046F72B11E0}" type="pres">
      <dgm:prSet presAssocID="{6EF4310F-5E54-486D-8D82-70886A6F0CE5}" presName="negativeSpace" presStyleCnt="0"/>
      <dgm:spPr/>
      <dgm:t>
        <a:bodyPr/>
        <a:lstStyle/>
        <a:p>
          <a:endParaRPr lang="hu-HU"/>
        </a:p>
      </dgm:t>
    </dgm:pt>
    <dgm:pt modelId="{14E62560-772F-494A-96FF-C6D11ABD43C9}" type="pres">
      <dgm:prSet presAssocID="{6EF4310F-5E54-486D-8D82-70886A6F0CE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39F8B0-1633-4569-96D0-45564665BB30}" type="pres">
      <dgm:prSet presAssocID="{DAE16439-FB68-4A51-98B0-64B9F1FA9EF1}" presName="spaceBetweenRectangles" presStyleCnt="0"/>
      <dgm:spPr/>
      <dgm:t>
        <a:bodyPr/>
        <a:lstStyle/>
        <a:p>
          <a:endParaRPr lang="hu-HU"/>
        </a:p>
      </dgm:t>
    </dgm:pt>
    <dgm:pt modelId="{683C654A-7A6E-4861-B9F7-7E64E6D0DD42}" type="pres">
      <dgm:prSet presAssocID="{4C39F654-198F-4B23-878A-D63A61A57841}" presName="parentLin" presStyleCnt="0"/>
      <dgm:spPr/>
      <dgm:t>
        <a:bodyPr/>
        <a:lstStyle/>
        <a:p>
          <a:endParaRPr lang="hu-HU"/>
        </a:p>
      </dgm:t>
    </dgm:pt>
    <dgm:pt modelId="{5760361E-02EF-4C50-9C6A-A2348CFA58A9}" type="pres">
      <dgm:prSet presAssocID="{4C39F654-198F-4B23-878A-D63A61A57841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FE52E1FA-B468-4C31-9343-CAFC7A91D3C8}" type="pres">
      <dgm:prSet presAssocID="{4C39F654-198F-4B23-878A-D63A61A5784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254ACE-A4F7-4209-99C3-6F066F35137E}" type="pres">
      <dgm:prSet presAssocID="{4C39F654-198F-4B23-878A-D63A61A57841}" presName="negativeSpace" presStyleCnt="0"/>
      <dgm:spPr/>
      <dgm:t>
        <a:bodyPr/>
        <a:lstStyle/>
        <a:p>
          <a:endParaRPr lang="hu-HU"/>
        </a:p>
      </dgm:t>
    </dgm:pt>
    <dgm:pt modelId="{308BD44F-F717-4E0B-8CE2-C3888816A38C}" type="pres">
      <dgm:prSet presAssocID="{4C39F654-198F-4B23-878A-D63A61A57841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16D935-335A-488B-A301-E5289D526336}" type="pres">
      <dgm:prSet presAssocID="{CEC9969C-B224-4863-9D25-AA716758C16F}" presName="spaceBetweenRectangles" presStyleCnt="0"/>
      <dgm:spPr/>
      <dgm:t>
        <a:bodyPr/>
        <a:lstStyle/>
        <a:p>
          <a:endParaRPr lang="hu-HU"/>
        </a:p>
      </dgm:t>
    </dgm:pt>
    <dgm:pt modelId="{8E2CE687-5C59-448F-9D97-104ED5EED33A}" type="pres">
      <dgm:prSet presAssocID="{6AF14D3B-B089-4B4B-9DCF-703C2448CD61}" presName="parentLin" presStyleCnt="0"/>
      <dgm:spPr/>
      <dgm:t>
        <a:bodyPr/>
        <a:lstStyle/>
        <a:p>
          <a:endParaRPr lang="hu-HU"/>
        </a:p>
      </dgm:t>
    </dgm:pt>
    <dgm:pt modelId="{B6FACE29-933E-4DA9-BF01-F15608E7E169}" type="pres">
      <dgm:prSet presAssocID="{6AF14D3B-B089-4B4B-9DCF-703C2448CD61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0F273613-522B-4FEE-B6F6-03555AC4F91A}" type="pres">
      <dgm:prSet presAssocID="{6AF14D3B-B089-4B4B-9DCF-703C2448CD6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843B015-2EB9-4E3A-827C-E9222C110642}" type="pres">
      <dgm:prSet presAssocID="{6AF14D3B-B089-4B4B-9DCF-703C2448CD61}" presName="negativeSpace" presStyleCnt="0"/>
      <dgm:spPr/>
      <dgm:t>
        <a:bodyPr/>
        <a:lstStyle/>
        <a:p>
          <a:endParaRPr lang="hu-HU"/>
        </a:p>
      </dgm:t>
    </dgm:pt>
    <dgm:pt modelId="{ABF94BF2-0D33-4C09-B772-0E4059636431}" type="pres">
      <dgm:prSet presAssocID="{6AF14D3B-B089-4B4B-9DCF-703C2448CD61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BD20458-59FE-49C8-AE47-9C55EDB55314}" type="presOf" srcId="{6EF4310F-5E54-486D-8D82-70886A6F0CE5}" destId="{94F78A09-C5AE-4EAA-A0BF-B277FCC9C27F}" srcOrd="1" destOrd="0" presId="urn:microsoft.com/office/officeart/2005/8/layout/list1"/>
    <dgm:cxn modelId="{8313A5EE-7934-4760-ADE9-D76A7B7EEB48}" type="presOf" srcId="{7004EA53-083E-4517-B1E5-37F996658139}" destId="{35B7EB68-8EB8-464E-B783-188F1810F3D9}" srcOrd="1" destOrd="0" presId="urn:microsoft.com/office/officeart/2005/8/layout/list1"/>
    <dgm:cxn modelId="{EFB7D788-4789-40B6-B87F-7EB750A4C63E}" srcId="{EE694B2D-91AC-4004-ABC7-F5A8C571B18C}" destId="{0BF1A59B-5D4B-4AF2-8CEC-AA6FB9306EEC}" srcOrd="0" destOrd="0" parTransId="{03072A8A-F6C2-49F7-8083-EF266554A99F}" sibTransId="{F4CC2359-2794-4D9F-9125-7A0F454D8ECD}"/>
    <dgm:cxn modelId="{51256F0A-39C7-4444-910B-E734CFFB8853}" type="presOf" srcId="{6EF4310F-5E54-486D-8D82-70886A6F0CE5}" destId="{70EA0943-0144-4F6C-B1B3-3E2D6C8758BE}" srcOrd="0" destOrd="0" presId="urn:microsoft.com/office/officeart/2005/8/layout/list1"/>
    <dgm:cxn modelId="{22725ADD-6A5E-4593-ADC9-6A80C2182C20}" type="presOf" srcId="{0BF1A59B-5D4B-4AF2-8CEC-AA6FB9306EEC}" destId="{CF211ECD-78D4-484B-8402-B14C9712316A}" srcOrd="0" destOrd="0" presId="urn:microsoft.com/office/officeart/2005/8/layout/list1"/>
    <dgm:cxn modelId="{6A423F38-F048-42EB-9BD0-3B9402780B11}" type="presOf" srcId="{EE694B2D-91AC-4004-ABC7-F5A8C571B18C}" destId="{E8C61136-E36E-4E5B-A2B2-4A900DD56825}" srcOrd="0" destOrd="0" presId="urn:microsoft.com/office/officeart/2005/8/layout/list1"/>
    <dgm:cxn modelId="{58CEED68-B78F-4189-8B75-57FBA0B70528}" type="presOf" srcId="{4C39F654-198F-4B23-878A-D63A61A57841}" destId="{FE52E1FA-B468-4C31-9343-CAFC7A91D3C8}" srcOrd="1" destOrd="0" presId="urn:microsoft.com/office/officeart/2005/8/layout/list1"/>
    <dgm:cxn modelId="{75F5B594-F4BE-4194-84F8-926E22317006}" type="presOf" srcId="{0BF1A59B-5D4B-4AF2-8CEC-AA6FB9306EEC}" destId="{6F001BDB-29DF-4883-80B2-98A5BB9783A6}" srcOrd="1" destOrd="0" presId="urn:microsoft.com/office/officeart/2005/8/layout/list1"/>
    <dgm:cxn modelId="{8A948CCB-7FF9-4425-A34D-91B31234F427}" srcId="{EE694B2D-91AC-4004-ABC7-F5A8C571B18C}" destId="{6AF14D3B-B089-4B4B-9DCF-703C2448CD61}" srcOrd="4" destOrd="0" parTransId="{8ADD8368-ED01-414A-A979-A18799E8CADA}" sibTransId="{83C674C7-048D-411A-B192-86EF00549AB2}"/>
    <dgm:cxn modelId="{68BB8F0E-54EA-4443-BFBC-77432E60CAAF}" type="presOf" srcId="{6AF14D3B-B089-4B4B-9DCF-703C2448CD61}" destId="{0F273613-522B-4FEE-B6F6-03555AC4F91A}" srcOrd="1" destOrd="0" presId="urn:microsoft.com/office/officeart/2005/8/layout/list1"/>
    <dgm:cxn modelId="{06CF4795-FAB7-4514-A292-AC9D3F52B94F}" srcId="{EE694B2D-91AC-4004-ABC7-F5A8C571B18C}" destId="{4C39F654-198F-4B23-878A-D63A61A57841}" srcOrd="3" destOrd="0" parTransId="{F64362C7-13C5-45BF-9E5D-E5EF8D644365}" sibTransId="{CEC9969C-B224-4863-9D25-AA716758C16F}"/>
    <dgm:cxn modelId="{0C6D3A12-B54C-4BFC-80A3-30C4DDFC6B73}" type="presOf" srcId="{4C39F654-198F-4B23-878A-D63A61A57841}" destId="{5760361E-02EF-4C50-9C6A-A2348CFA58A9}" srcOrd="0" destOrd="0" presId="urn:microsoft.com/office/officeart/2005/8/layout/list1"/>
    <dgm:cxn modelId="{F1BB8B84-B739-418A-A3CF-FBC5B4E1AFBA}" srcId="{EE694B2D-91AC-4004-ABC7-F5A8C571B18C}" destId="{6EF4310F-5E54-486D-8D82-70886A6F0CE5}" srcOrd="2" destOrd="0" parTransId="{3B49D1AD-DD2B-4CC4-AB6F-26446CBE8051}" sibTransId="{DAE16439-FB68-4A51-98B0-64B9F1FA9EF1}"/>
    <dgm:cxn modelId="{963875DF-5EBB-4587-9410-4EEA409294C3}" type="presOf" srcId="{7004EA53-083E-4517-B1E5-37F996658139}" destId="{83DECFAE-CCA3-48DC-844D-CD0F96A70AF6}" srcOrd="0" destOrd="0" presId="urn:microsoft.com/office/officeart/2005/8/layout/list1"/>
    <dgm:cxn modelId="{31342EC8-2483-4C25-98A8-72E769EE451B}" srcId="{EE694B2D-91AC-4004-ABC7-F5A8C571B18C}" destId="{7004EA53-083E-4517-B1E5-37F996658139}" srcOrd="1" destOrd="0" parTransId="{C096A22A-BFD3-437C-9C58-2B59C11FA5CC}" sibTransId="{A33FD8CC-A652-4B58-A1B8-D91A7B65818D}"/>
    <dgm:cxn modelId="{23C9480F-B5AA-4DCD-BDBF-E7FED6E3255A}" type="presOf" srcId="{6AF14D3B-B089-4B4B-9DCF-703C2448CD61}" destId="{B6FACE29-933E-4DA9-BF01-F15608E7E169}" srcOrd="0" destOrd="0" presId="urn:microsoft.com/office/officeart/2005/8/layout/list1"/>
    <dgm:cxn modelId="{22411701-17B8-4415-8B87-A0D3228C94DF}" type="presParOf" srcId="{E8C61136-E36E-4E5B-A2B2-4A900DD56825}" destId="{C41FDBF7-FA57-4D98-BE01-D6D4D502E4DB}" srcOrd="0" destOrd="0" presId="urn:microsoft.com/office/officeart/2005/8/layout/list1"/>
    <dgm:cxn modelId="{BCA559BF-A285-4BF8-88C4-27FB8406A9EE}" type="presParOf" srcId="{C41FDBF7-FA57-4D98-BE01-D6D4D502E4DB}" destId="{CF211ECD-78D4-484B-8402-B14C9712316A}" srcOrd="0" destOrd="0" presId="urn:microsoft.com/office/officeart/2005/8/layout/list1"/>
    <dgm:cxn modelId="{8D951F87-2E46-4A3B-9D7A-9A2805E0BA6E}" type="presParOf" srcId="{C41FDBF7-FA57-4D98-BE01-D6D4D502E4DB}" destId="{6F001BDB-29DF-4883-80B2-98A5BB9783A6}" srcOrd="1" destOrd="0" presId="urn:microsoft.com/office/officeart/2005/8/layout/list1"/>
    <dgm:cxn modelId="{68A17181-5FF0-491F-93DA-298C7A4F6B48}" type="presParOf" srcId="{E8C61136-E36E-4E5B-A2B2-4A900DD56825}" destId="{D1C41549-B2A6-4F77-980E-A22A5049CB2C}" srcOrd="1" destOrd="0" presId="urn:microsoft.com/office/officeart/2005/8/layout/list1"/>
    <dgm:cxn modelId="{0CFD21F5-0E78-41CB-8813-D8FD2E9369AF}" type="presParOf" srcId="{E8C61136-E36E-4E5B-A2B2-4A900DD56825}" destId="{ACD4B87C-8DDF-46EC-8290-8871DF32CF1D}" srcOrd="2" destOrd="0" presId="urn:microsoft.com/office/officeart/2005/8/layout/list1"/>
    <dgm:cxn modelId="{45018509-9FF6-45BD-ADD0-434D8792AA34}" type="presParOf" srcId="{E8C61136-E36E-4E5B-A2B2-4A900DD56825}" destId="{524627F5-9AC4-42E8-86B6-A96088AABE17}" srcOrd="3" destOrd="0" presId="urn:microsoft.com/office/officeart/2005/8/layout/list1"/>
    <dgm:cxn modelId="{9F0811FA-D6E0-4627-A0CE-F279226877F4}" type="presParOf" srcId="{E8C61136-E36E-4E5B-A2B2-4A900DD56825}" destId="{878732B8-831A-4F4A-8E48-F8A11EAFD8B7}" srcOrd="4" destOrd="0" presId="urn:microsoft.com/office/officeart/2005/8/layout/list1"/>
    <dgm:cxn modelId="{6436AB57-FAF4-4C39-B3AC-98C8E4BF35AC}" type="presParOf" srcId="{878732B8-831A-4F4A-8E48-F8A11EAFD8B7}" destId="{83DECFAE-CCA3-48DC-844D-CD0F96A70AF6}" srcOrd="0" destOrd="0" presId="urn:microsoft.com/office/officeart/2005/8/layout/list1"/>
    <dgm:cxn modelId="{C5C8D31A-BCE2-4A92-AEF6-3EE0DC3276A7}" type="presParOf" srcId="{878732B8-831A-4F4A-8E48-F8A11EAFD8B7}" destId="{35B7EB68-8EB8-464E-B783-188F1810F3D9}" srcOrd="1" destOrd="0" presId="urn:microsoft.com/office/officeart/2005/8/layout/list1"/>
    <dgm:cxn modelId="{231946A5-7F88-4039-8438-39BC69BAA3B3}" type="presParOf" srcId="{E8C61136-E36E-4E5B-A2B2-4A900DD56825}" destId="{431DBC5E-68EF-44F2-BE95-BC0BAD4CDFB6}" srcOrd="5" destOrd="0" presId="urn:microsoft.com/office/officeart/2005/8/layout/list1"/>
    <dgm:cxn modelId="{B4549CD0-392E-4630-9E19-A58194A73D9D}" type="presParOf" srcId="{E8C61136-E36E-4E5B-A2B2-4A900DD56825}" destId="{668647FA-3A59-450D-A4B8-CAED57C4FB67}" srcOrd="6" destOrd="0" presId="urn:microsoft.com/office/officeart/2005/8/layout/list1"/>
    <dgm:cxn modelId="{AA22EF15-B7AD-43B0-B459-E228888A5890}" type="presParOf" srcId="{E8C61136-E36E-4E5B-A2B2-4A900DD56825}" destId="{5EFAE330-FD80-4658-AC41-4ECA9E083A0A}" srcOrd="7" destOrd="0" presId="urn:microsoft.com/office/officeart/2005/8/layout/list1"/>
    <dgm:cxn modelId="{6AD3E26D-1796-4102-80E2-4D239EA8F3F3}" type="presParOf" srcId="{E8C61136-E36E-4E5B-A2B2-4A900DD56825}" destId="{8E334251-3300-4E17-B072-99252C43387B}" srcOrd="8" destOrd="0" presId="urn:microsoft.com/office/officeart/2005/8/layout/list1"/>
    <dgm:cxn modelId="{872762B2-3F2F-456B-8300-4F922963CB4B}" type="presParOf" srcId="{8E334251-3300-4E17-B072-99252C43387B}" destId="{70EA0943-0144-4F6C-B1B3-3E2D6C8758BE}" srcOrd="0" destOrd="0" presId="urn:microsoft.com/office/officeart/2005/8/layout/list1"/>
    <dgm:cxn modelId="{79B2300C-6BFB-473A-8B93-061A1F76FB65}" type="presParOf" srcId="{8E334251-3300-4E17-B072-99252C43387B}" destId="{94F78A09-C5AE-4EAA-A0BF-B277FCC9C27F}" srcOrd="1" destOrd="0" presId="urn:microsoft.com/office/officeart/2005/8/layout/list1"/>
    <dgm:cxn modelId="{1CC9C1B8-0D9D-48C4-8100-FB01DA804E61}" type="presParOf" srcId="{E8C61136-E36E-4E5B-A2B2-4A900DD56825}" destId="{35B69268-6016-4B05-9FD0-3046F72B11E0}" srcOrd="9" destOrd="0" presId="urn:microsoft.com/office/officeart/2005/8/layout/list1"/>
    <dgm:cxn modelId="{9A30D78B-6747-44AD-AA61-B369AE292CE6}" type="presParOf" srcId="{E8C61136-E36E-4E5B-A2B2-4A900DD56825}" destId="{14E62560-772F-494A-96FF-C6D11ABD43C9}" srcOrd="10" destOrd="0" presId="urn:microsoft.com/office/officeart/2005/8/layout/list1"/>
    <dgm:cxn modelId="{F5C8A40B-8E98-4740-BBFB-A2533CF0916B}" type="presParOf" srcId="{E8C61136-E36E-4E5B-A2B2-4A900DD56825}" destId="{FC39F8B0-1633-4569-96D0-45564665BB30}" srcOrd="11" destOrd="0" presId="urn:microsoft.com/office/officeart/2005/8/layout/list1"/>
    <dgm:cxn modelId="{49C0DF8C-FF69-482B-9695-83F851857764}" type="presParOf" srcId="{E8C61136-E36E-4E5B-A2B2-4A900DD56825}" destId="{683C654A-7A6E-4861-B9F7-7E64E6D0DD42}" srcOrd="12" destOrd="0" presId="urn:microsoft.com/office/officeart/2005/8/layout/list1"/>
    <dgm:cxn modelId="{2A02E884-A016-46F5-AC65-B36298B65D17}" type="presParOf" srcId="{683C654A-7A6E-4861-B9F7-7E64E6D0DD42}" destId="{5760361E-02EF-4C50-9C6A-A2348CFA58A9}" srcOrd="0" destOrd="0" presId="urn:microsoft.com/office/officeart/2005/8/layout/list1"/>
    <dgm:cxn modelId="{14F46173-07FA-48B2-A82A-97DE45C154C2}" type="presParOf" srcId="{683C654A-7A6E-4861-B9F7-7E64E6D0DD42}" destId="{FE52E1FA-B468-4C31-9343-CAFC7A91D3C8}" srcOrd="1" destOrd="0" presId="urn:microsoft.com/office/officeart/2005/8/layout/list1"/>
    <dgm:cxn modelId="{3A8E4BDE-0165-4FD7-82FF-2081A0330CF4}" type="presParOf" srcId="{E8C61136-E36E-4E5B-A2B2-4A900DD56825}" destId="{E3254ACE-A4F7-4209-99C3-6F066F35137E}" srcOrd="13" destOrd="0" presId="urn:microsoft.com/office/officeart/2005/8/layout/list1"/>
    <dgm:cxn modelId="{787C70FB-17F7-4AA0-8E60-8E2DD2426F2D}" type="presParOf" srcId="{E8C61136-E36E-4E5B-A2B2-4A900DD56825}" destId="{308BD44F-F717-4E0B-8CE2-C3888816A38C}" srcOrd="14" destOrd="0" presId="urn:microsoft.com/office/officeart/2005/8/layout/list1"/>
    <dgm:cxn modelId="{D4F01944-4338-4304-86C2-3F417400CB3B}" type="presParOf" srcId="{E8C61136-E36E-4E5B-A2B2-4A900DD56825}" destId="{F516D935-335A-488B-A301-E5289D526336}" srcOrd="15" destOrd="0" presId="urn:microsoft.com/office/officeart/2005/8/layout/list1"/>
    <dgm:cxn modelId="{1B1D8DC8-D909-406A-A663-107E7E44359A}" type="presParOf" srcId="{E8C61136-E36E-4E5B-A2B2-4A900DD56825}" destId="{8E2CE687-5C59-448F-9D97-104ED5EED33A}" srcOrd="16" destOrd="0" presId="urn:microsoft.com/office/officeart/2005/8/layout/list1"/>
    <dgm:cxn modelId="{FFFFEC09-4AE7-40CB-834C-200AA0EACF31}" type="presParOf" srcId="{8E2CE687-5C59-448F-9D97-104ED5EED33A}" destId="{B6FACE29-933E-4DA9-BF01-F15608E7E169}" srcOrd="0" destOrd="0" presId="urn:microsoft.com/office/officeart/2005/8/layout/list1"/>
    <dgm:cxn modelId="{15D5BAEC-D286-42EB-A398-0C2243DB49C4}" type="presParOf" srcId="{8E2CE687-5C59-448F-9D97-104ED5EED33A}" destId="{0F273613-522B-4FEE-B6F6-03555AC4F91A}" srcOrd="1" destOrd="0" presId="urn:microsoft.com/office/officeart/2005/8/layout/list1"/>
    <dgm:cxn modelId="{1A1229FF-576B-4E3F-9AA8-B6DAE3AAFCFE}" type="presParOf" srcId="{E8C61136-E36E-4E5B-A2B2-4A900DD56825}" destId="{7843B015-2EB9-4E3A-827C-E9222C110642}" srcOrd="17" destOrd="0" presId="urn:microsoft.com/office/officeart/2005/8/layout/list1"/>
    <dgm:cxn modelId="{7F52A31C-09A5-4CEE-9054-643B6745ABDC}" type="presParOf" srcId="{E8C61136-E36E-4E5B-A2B2-4A900DD56825}" destId="{ABF94BF2-0D33-4C09-B772-0E405963643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A2AA76-14F3-4540-8ED3-BEE313DDA599}" type="doc">
      <dgm:prSet loTypeId="urn:diagrams.loki3.com/BracketList+Icon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271CEE4-7F3F-448F-8932-5328425D072E}">
      <dgm:prSet phldrT="[Szöveg]"/>
      <dgm:spPr/>
      <dgm:t>
        <a:bodyPr/>
        <a:lstStyle/>
        <a:p>
          <a:r>
            <a:rPr lang="hu-HU" b="1" dirty="0" smtClean="0">
              <a:effectLst/>
            </a:rPr>
            <a:t>Beruházási hitel</a:t>
          </a:r>
          <a:endParaRPr lang="hu-HU" b="1" dirty="0">
            <a:effectLst/>
          </a:endParaRPr>
        </a:p>
      </dgm:t>
    </dgm:pt>
    <dgm:pt modelId="{229C68DD-0446-4CC7-953A-BAB581C1C41A}" type="parTrans" cxnId="{182BF144-0BFF-4279-AC44-670871811756}">
      <dgm:prSet/>
      <dgm:spPr/>
      <dgm:t>
        <a:bodyPr/>
        <a:lstStyle/>
        <a:p>
          <a:endParaRPr lang="hu-HU"/>
        </a:p>
      </dgm:t>
    </dgm:pt>
    <dgm:pt modelId="{92BCC093-7831-40A4-A8B0-AB73B61BFDDA}" type="sibTrans" cxnId="{182BF144-0BFF-4279-AC44-670871811756}">
      <dgm:prSet/>
      <dgm:spPr/>
      <dgm:t>
        <a:bodyPr/>
        <a:lstStyle/>
        <a:p>
          <a:endParaRPr lang="hu-HU"/>
        </a:p>
      </dgm:t>
    </dgm:pt>
    <dgm:pt modelId="{4906AD50-775F-4DD0-98F3-D574EF448885}">
      <dgm:prSet phldrT="[Szöveg]" custT="1"/>
      <dgm:spPr/>
      <dgm:t>
        <a:bodyPr/>
        <a:lstStyle/>
        <a:p>
          <a:r>
            <a:rPr lang="hu-HU" sz="1600" dirty="0" smtClean="0"/>
            <a:t>üzleti célú ingatlan vásárlás, felújítás</a:t>
          </a:r>
          <a:endParaRPr lang="hu-HU" sz="1600" dirty="0"/>
        </a:p>
      </dgm:t>
    </dgm:pt>
    <dgm:pt modelId="{0D32999D-D045-4D42-9254-F7CFF6C9158D}" type="parTrans" cxnId="{61B31E43-698E-4132-B4E4-12706FAF00DA}">
      <dgm:prSet/>
      <dgm:spPr/>
      <dgm:t>
        <a:bodyPr/>
        <a:lstStyle/>
        <a:p>
          <a:endParaRPr lang="hu-HU"/>
        </a:p>
      </dgm:t>
    </dgm:pt>
    <dgm:pt modelId="{B6CEF33E-2C9E-4514-8CDA-A5BE1A218F64}" type="sibTrans" cxnId="{61B31E43-698E-4132-B4E4-12706FAF00DA}">
      <dgm:prSet/>
      <dgm:spPr/>
      <dgm:t>
        <a:bodyPr/>
        <a:lstStyle/>
        <a:p>
          <a:endParaRPr lang="hu-HU"/>
        </a:p>
      </dgm:t>
    </dgm:pt>
    <dgm:pt modelId="{2848010D-2B12-42B8-B278-837C079D72F7}">
      <dgm:prSet phldrT="[Szöveg]"/>
      <dgm:spPr/>
      <dgm:t>
        <a:bodyPr/>
        <a:lstStyle/>
        <a:p>
          <a:r>
            <a:rPr lang="hu-HU" b="1" dirty="0" smtClean="0"/>
            <a:t>Forgóeszköz hitel</a:t>
          </a:r>
          <a:endParaRPr lang="hu-HU" b="1" dirty="0"/>
        </a:p>
      </dgm:t>
    </dgm:pt>
    <dgm:pt modelId="{C574A8AD-59FB-456A-A37D-B879CCBD453A}" type="parTrans" cxnId="{57EBF50C-9790-491A-B47D-40525AB0AF54}">
      <dgm:prSet/>
      <dgm:spPr/>
      <dgm:t>
        <a:bodyPr/>
        <a:lstStyle/>
        <a:p>
          <a:endParaRPr lang="hu-HU"/>
        </a:p>
      </dgm:t>
    </dgm:pt>
    <dgm:pt modelId="{74610E05-48A4-4F7A-9361-D6F1A2AE17C8}" type="sibTrans" cxnId="{57EBF50C-9790-491A-B47D-40525AB0AF54}">
      <dgm:prSet/>
      <dgm:spPr/>
      <dgm:t>
        <a:bodyPr/>
        <a:lstStyle/>
        <a:p>
          <a:endParaRPr lang="hu-HU"/>
        </a:p>
      </dgm:t>
    </dgm:pt>
    <dgm:pt modelId="{F2D55CB4-447E-464B-93B4-C68E383EF60F}">
      <dgm:prSet phldrT="[Szöveg]" custT="1"/>
      <dgm:spPr/>
      <dgm:t>
        <a:bodyPr/>
        <a:lstStyle/>
        <a:p>
          <a:r>
            <a:rPr lang="hu-HU" sz="1800" dirty="0" smtClean="0"/>
            <a:t>Gazdasági tevékenység elindításához, tevékenység bővítéshez, eszközvásárláshoz vagy beruházáshoz kapcsolódó finanszírozások (A hitelt ÁFA és az államháztartással szembeni egyéb járulékok finanszírozására nem lehet fordítani</a:t>
          </a:r>
          <a:endParaRPr lang="hu-HU" sz="1800" i="1" dirty="0"/>
        </a:p>
      </dgm:t>
    </dgm:pt>
    <dgm:pt modelId="{B21BF215-D01C-4B79-84D8-85B104C12F11}" type="parTrans" cxnId="{F036C536-330B-4574-956E-01D5350DC359}">
      <dgm:prSet/>
      <dgm:spPr/>
      <dgm:t>
        <a:bodyPr/>
        <a:lstStyle/>
        <a:p>
          <a:endParaRPr lang="hu-HU"/>
        </a:p>
      </dgm:t>
    </dgm:pt>
    <dgm:pt modelId="{846B07CD-939D-457E-A81D-AA7825673F49}" type="sibTrans" cxnId="{F036C536-330B-4574-956E-01D5350DC359}">
      <dgm:prSet/>
      <dgm:spPr/>
      <dgm:t>
        <a:bodyPr/>
        <a:lstStyle/>
        <a:p>
          <a:endParaRPr lang="hu-HU"/>
        </a:p>
      </dgm:t>
    </dgm:pt>
    <dgm:pt modelId="{80991EB2-499E-43F4-B782-3886969DCFDD}">
      <dgm:prSet phldrT="[Szöveg]" custT="1"/>
      <dgm:spPr/>
      <dgm:t>
        <a:bodyPr/>
        <a:lstStyle/>
        <a:p>
          <a:r>
            <a:rPr lang="hu-HU" sz="1600" dirty="0" smtClean="0"/>
            <a:t>gépek, berendezések,</a:t>
          </a:r>
          <a:endParaRPr lang="hu-HU" sz="1600" dirty="0"/>
        </a:p>
      </dgm:t>
    </dgm:pt>
    <dgm:pt modelId="{730DA71D-918F-4E4A-AC5E-D5BE32876DBE}" type="parTrans" cxnId="{C7DFC9DC-3252-43AD-B8B3-8CB0EF31FD9B}">
      <dgm:prSet/>
      <dgm:spPr/>
      <dgm:t>
        <a:bodyPr/>
        <a:lstStyle/>
        <a:p>
          <a:endParaRPr lang="hu-HU"/>
        </a:p>
      </dgm:t>
    </dgm:pt>
    <dgm:pt modelId="{AEDBB1D5-E234-4CB5-8E09-03B09C352464}" type="sibTrans" cxnId="{C7DFC9DC-3252-43AD-B8B3-8CB0EF31FD9B}">
      <dgm:prSet/>
      <dgm:spPr/>
      <dgm:t>
        <a:bodyPr/>
        <a:lstStyle/>
        <a:p>
          <a:endParaRPr lang="hu-HU"/>
        </a:p>
      </dgm:t>
    </dgm:pt>
    <dgm:pt modelId="{46DF9457-EB88-4F8D-8B82-BD60EABD13F2}">
      <dgm:prSet phldrT="[Szöveg]" custT="1"/>
      <dgm:spPr/>
      <dgm:t>
        <a:bodyPr/>
        <a:lstStyle/>
        <a:p>
          <a:r>
            <a:rPr lang="hu-HU" sz="1600" dirty="0" smtClean="0"/>
            <a:t> járművek vásárlása</a:t>
          </a:r>
          <a:endParaRPr lang="hu-HU" sz="1600" dirty="0"/>
        </a:p>
      </dgm:t>
    </dgm:pt>
    <dgm:pt modelId="{8A1E5E33-BD58-4475-83D5-119FCD69486B}" type="parTrans" cxnId="{DC63E3D9-78C2-4AB3-8BDC-2ADC2A7146AA}">
      <dgm:prSet/>
      <dgm:spPr/>
      <dgm:t>
        <a:bodyPr/>
        <a:lstStyle/>
        <a:p>
          <a:endParaRPr lang="hu-HU"/>
        </a:p>
      </dgm:t>
    </dgm:pt>
    <dgm:pt modelId="{DD2B4D39-6B11-4F83-A077-16D3B6DC2631}" type="sibTrans" cxnId="{DC63E3D9-78C2-4AB3-8BDC-2ADC2A7146AA}">
      <dgm:prSet/>
      <dgm:spPr/>
      <dgm:t>
        <a:bodyPr/>
        <a:lstStyle/>
        <a:p>
          <a:endParaRPr lang="hu-HU"/>
        </a:p>
      </dgm:t>
    </dgm:pt>
    <dgm:pt modelId="{1E468A9C-D32A-4B50-B4A7-95BCAC802C06}">
      <dgm:prSet custT="1"/>
      <dgm:spPr/>
      <dgm:t>
        <a:bodyPr/>
        <a:lstStyle/>
        <a:p>
          <a:r>
            <a:rPr lang="hu-HU" sz="1900" b="1" dirty="0" smtClean="0"/>
            <a:t>Vállalkozás-finanszírozás</a:t>
          </a:r>
          <a:endParaRPr lang="hu-HU" sz="1900" b="1" dirty="0"/>
        </a:p>
      </dgm:t>
    </dgm:pt>
    <dgm:pt modelId="{1C98CE16-2531-4CFC-A6DB-C1683585EDFE}" type="parTrans" cxnId="{BE43BF10-FEEC-44C0-92EE-5C3AFDE310EC}">
      <dgm:prSet/>
      <dgm:spPr/>
      <dgm:t>
        <a:bodyPr/>
        <a:lstStyle/>
        <a:p>
          <a:endParaRPr lang="hu-HU"/>
        </a:p>
      </dgm:t>
    </dgm:pt>
    <dgm:pt modelId="{EBAAB870-1922-41D1-BDD9-406B18C57C12}" type="sibTrans" cxnId="{BE43BF10-FEEC-44C0-92EE-5C3AFDE310EC}">
      <dgm:prSet/>
      <dgm:spPr/>
      <dgm:t>
        <a:bodyPr/>
        <a:lstStyle/>
        <a:p>
          <a:endParaRPr lang="hu-HU"/>
        </a:p>
      </dgm:t>
    </dgm:pt>
    <dgm:pt modelId="{C08C834E-AD56-4C24-B735-36A3ABEAD479}" type="pres">
      <dgm:prSet presAssocID="{26A2AA76-14F3-4540-8ED3-BEE313DDA5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E92FC6-100E-4A32-B53E-5B8239B13856}" type="pres">
      <dgm:prSet presAssocID="{B271CEE4-7F3F-448F-8932-5328425D072E}" presName="linNode" presStyleCnt="0"/>
      <dgm:spPr/>
      <dgm:t>
        <a:bodyPr/>
        <a:lstStyle/>
        <a:p>
          <a:endParaRPr lang="hu-HU"/>
        </a:p>
      </dgm:t>
    </dgm:pt>
    <dgm:pt modelId="{A9DBE1AA-6635-4D20-B79D-CD3CFF437F87}" type="pres">
      <dgm:prSet presAssocID="{B271CEE4-7F3F-448F-8932-5328425D072E}" presName="parTx" presStyleLbl="revTx" presStyleIdx="0" presStyleCnt="3" custScaleX="84387" custLinFactNeighborX="-49836" custLinFactNeighborY="-5745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7FF2FF-6553-416E-823C-DAC397AA7088}" type="pres">
      <dgm:prSet presAssocID="{B271CEE4-7F3F-448F-8932-5328425D072E}" presName="bracket" presStyleLbl="parChTrans1D1" presStyleIdx="0" presStyleCnt="3" custScaleX="94843" custScaleY="119191" custLinFactX="-5170" custLinFactNeighborX="-100000" custLinFactNeighborY="-46861"/>
      <dgm:spPr/>
      <dgm:t>
        <a:bodyPr/>
        <a:lstStyle/>
        <a:p>
          <a:endParaRPr lang="hu-HU"/>
        </a:p>
      </dgm:t>
    </dgm:pt>
    <dgm:pt modelId="{E7E1DF4C-B188-426B-AC3E-7AD52B8BBD6F}" type="pres">
      <dgm:prSet presAssocID="{B271CEE4-7F3F-448F-8932-5328425D072E}" presName="spH" presStyleCnt="0"/>
      <dgm:spPr/>
      <dgm:t>
        <a:bodyPr/>
        <a:lstStyle/>
        <a:p>
          <a:endParaRPr lang="hu-HU"/>
        </a:p>
      </dgm:t>
    </dgm:pt>
    <dgm:pt modelId="{9AF8F5B0-7D23-463F-80C0-DD61FBE0267E}" type="pres">
      <dgm:prSet presAssocID="{B271CEE4-7F3F-448F-8932-5328425D072E}" presName="desTx" presStyleLbl="node1" presStyleIdx="0" presStyleCnt="2" custScaleX="89758" custScaleY="138084" custLinFactNeighborX="-85620" custLinFactNeighborY="-3741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937FB5-8ED8-4E92-88FE-2CE2B3EB0F0B}" type="pres">
      <dgm:prSet presAssocID="{92BCC093-7831-40A4-A8B0-AB73B61BFDDA}" presName="spV" presStyleCnt="0"/>
      <dgm:spPr/>
      <dgm:t>
        <a:bodyPr/>
        <a:lstStyle/>
        <a:p>
          <a:endParaRPr lang="hu-HU"/>
        </a:p>
      </dgm:t>
    </dgm:pt>
    <dgm:pt modelId="{AF24FFD3-8CE9-42BA-BF5D-F45DD6A554AB}" type="pres">
      <dgm:prSet presAssocID="{2848010D-2B12-42B8-B278-837C079D72F7}" presName="linNode" presStyleCnt="0"/>
      <dgm:spPr/>
      <dgm:t>
        <a:bodyPr/>
        <a:lstStyle/>
        <a:p>
          <a:endParaRPr lang="hu-HU"/>
        </a:p>
      </dgm:t>
    </dgm:pt>
    <dgm:pt modelId="{F17A0B29-E750-407C-B6BB-3AE44831B389}" type="pres">
      <dgm:prSet presAssocID="{2848010D-2B12-42B8-B278-837C079D72F7}" presName="parTx" presStyleLbl="revTx" presStyleIdx="1" presStyleCnt="3" custScaleX="85174" custLinFactNeighborX="-83735" custLinFactNeighborY="-5534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EFC267-56EE-4DB3-ACE0-363B0B1FED62}" type="pres">
      <dgm:prSet presAssocID="{2848010D-2B12-42B8-B278-837C079D72F7}" presName="bracket" presStyleLbl="parChTrans1D1" presStyleIdx="1" presStyleCnt="3" custScaleX="100000" custScaleY="76574" custLinFactX="-28805" custLinFactNeighborX="-100000" custLinFactNeighborY="-26076"/>
      <dgm:spPr/>
      <dgm:t>
        <a:bodyPr/>
        <a:lstStyle/>
        <a:p>
          <a:endParaRPr lang="hu-HU"/>
        </a:p>
      </dgm:t>
    </dgm:pt>
    <dgm:pt modelId="{2C8A7A1B-D330-467F-9AD0-1E2FDA30529B}" type="pres">
      <dgm:prSet presAssocID="{2848010D-2B12-42B8-B278-837C079D72F7}" presName="spH" presStyleCnt="0"/>
      <dgm:spPr/>
      <dgm:t>
        <a:bodyPr/>
        <a:lstStyle/>
        <a:p>
          <a:endParaRPr lang="hu-HU"/>
        </a:p>
      </dgm:t>
    </dgm:pt>
    <dgm:pt modelId="{9EC9C6EB-AA90-4E57-A883-E61B3FB0D50E}" type="pres">
      <dgm:prSet presAssocID="{2848010D-2B12-42B8-B278-837C079D72F7}" presName="desTx" presStyleLbl="node1" presStyleIdx="1" presStyleCnt="2" custScaleX="91484" custScaleY="93953" custLinFactX="-575" custLinFactNeighborX="-100000" custLinFactNeighborY="9966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AABDE5-A05E-4688-A7E7-F02DEC06FF60}" type="pres">
      <dgm:prSet presAssocID="{74610E05-48A4-4F7A-9361-D6F1A2AE17C8}" presName="spV" presStyleCnt="0"/>
      <dgm:spPr/>
      <dgm:t>
        <a:bodyPr/>
        <a:lstStyle/>
        <a:p>
          <a:endParaRPr lang="hu-HU"/>
        </a:p>
      </dgm:t>
    </dgm:pt>
    <dgm:pt modelId="{4421008C-9248-4B7B-93E4-60BACD08ACE1}" type="pres">
      <dgm:prSet presAssocID="{1E468A9C-D32A-4B50-B4A7-95BCAC802C06}" presName="linNode" presStyleCnt="0"/>
      <dgm:spPr/>
      <dgm:t>
        <a:bodyPr/>
        <a:lstStyle/>
        <a:p>
          <a:endParaRPr lang="hu-HU"/>
        </a:p>
      </dgm:t>
    </dgm:pt>
    <dgm:pt modelId="{5693E1AF-34EF-4678-90A2-FCD9A78BCDE4}" type="pres">
      <dgm:prSet presAssocID="{1E468A9C-D32A-4B50-B4A7-95BCAC802C06}" presName="parTx" presStyleLbl="revTx" presStyleIdx="2" presStyleCnt="3" custScaleX="86509" custScaleY="162403" custLinFactNeighborX="-87198" custLinFactNeighborY="-2131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15A3F3-3FE3-4011-B36B-38BFF7630E93}" type="pres">
      <dgm:prSet presAssocID="{1E468A9C-D32A-4B50-B4A7-95BCAC802C06}" presName="bracket" presStyleLbl="parChTrans1D1" presStyleIdx="2" presStyleCnt="3" custScaleX="92844" custScaleY="203094" custLinFactX="-35829" custLinFactNeighborX="-100000" custLinFactNeighborY="-12246"/>
      <dgm:spPr/>
      <dgm:t>
        <a:bodyPr/>
        <a:lstStyle/>
        <a:p>
          <a:endParaRPr lang="hu-HU"/>
        </a:p>
      </dgm:t>
    </dgm:pt>
    <dgm:pt modelId="{7924D6F2-5738-4172-93E7-CE520F23B4C7}" type="pres">
      <dgm:prSet presAssocID="{1E468A9C-D32A-4B50-B4A7-95BCAC802C06}" presName="spH" presStyleCnt="0"/>
      <dgm:spPr/>
      <dgm:t>
        <a:bodyPr/>
        <a:lstStyle/>
        <a:p>
          <a:endParaRPr lang="hu-HU"/>
        </a:p>
      </dgm:t>
    </dgm:pt>
  </dgm:ptLst>
  <dgm:cxnLst>
    <dgm:cxn modelId="{589D8381-C817-4635-93FA-AA315101C610}" type="presOf" srcId="{F2D55CB4-447E-464B-93B4-C68E383EF60F}" destId="{9EC9C6EB-AA90-4E57-A883-E61B3FB0D50E}" srcOrd="0" destOrd="0" presId="urn:diagrams.loki3.com/BracketList+Icon"/>
    <dgm:cxn modelId="{E27F3DE2-B6B4-4CE4-88A5-268132BD46B3}" type="presOf" srcId="{B271CEE4-7F3F-448F-8932-5328425D072E}" destId="{A9DBE1AA-6635-4D20-B79D-CD3CFF437F87}" srcOrd="0" destOrd="0" presId="urn:diagrams.loki3.com/BracketList+Icon"/>
    <dgm:cxn modelId="{47D12624-317B-45E4-AA7E-016CD8DDD7D8}" type="presOf" srcId="{46DF9457-EB88-4F8D-8B82-BD60EABD13F2}" destId="{9AF8F5B0-7D23-463F-80C0-DD61FBE0267E}" srcOrd="0" destOrd="2" presId="urn:diagrams.loki3.com/BracketList+Icon"/>
    <dgm:cxn modelId="{BE43BF10-FEEC-44C0-92EE-5C3AFDE310EC}" srcId="{26A2AA76-14F3-4540-8ED3-BEE313DDA599}" destId="{1E468A9C-D32A-4B50-B4A7-95BCAC802C06}" srcOrd="2" destOrd="0" parTransId="{1C98CE16-2531-4CFC-A6DB-C1683585EDFE}" sibTransId="{EBAAB870-1922-41D1-BDD9-406B18C57C12}"/>
    <dgm:cxn modelId="{6D3B8F24-719F-4A95-B738-6A75AD25020D}" type="presOf" srcId="{2848010D-2B12-42B8-B278-837C079D72F7}" destId="{F17A0B29-E750-407C-B6BB-3AE44831B389}" srcOrd="0" destOrd="0" presId="urn:diagrams.loki3.com/BracketList+Icon"/>
    <dgm:cxn modelId="{5753EFD8-B506-454F-82A1-AB85C9EE5B1F}" type="presOf" srcId="{26A2AA76-14F3-4540-8ED3-BEE313DDA599}" destId="{C08C834E-AD56-4C24-B735-36A3ABEAD479}" srcOrd="0" destOrd="0" presId="urn:diagrams.loki3.com/BracketList+Icon"/>
    <dgm:cxn modelId="{F036C536-330B-4574-956E-01D5350DC359}" srcId="{2848010D-2B12-42B8-B278-837C079D72F7}" destId="{F2D55CB4-447E-464B-93B4-C68E383EF60F}" srcOrd="0" destOrd="0" parTransId="{B21BF215-D01C-4B79-84D8-85B104C12F11}" sibTransId="{846B07CD-939D-457E-A81D-AA7825673F49}"/>
    <dgm:cxn modelId="{C7DFC9DC-3252-43AD-B8B3-8CB0EF31FD9B}" srcId="{B271CEE4-7F3F-448F-8932-5328425D072E}" destId="{80991EB2-499E-43F4-B782-3886969DCFDD}" srcOrd="1" destOrd="0" parTransId="{730DA71D-918F-4E4A-AC5E-D5BE32876DBE}" sibTransId="{AEDBB1D5-E234-4CB5-8E09-03B09C352464}"/>
    <dgm:cxn modelId="{57EBF50C-9790-491A-B47D-40525AB0AF54}" srcId="{26A2AA76-14F3-4540-8ED3-BEE313DDA599}" destId="{2848010D-2B12-42B8-B278-837C079D72F7}" srcOrd="1" destOrd="0" parTransId="{C574A8AD-59FB-456A-A37D-B879CCBD453A}" sibTransId="{74610E05-48A4-4F7A-9361-D6F1A2AE17C8}"/>
    <dgm:cxn modelId="{77562FA9-A533-4480-BBDF-E52E1C7CBE58}" type="presOf" srcId="{4906AD50-775F-4DD0-98F3-D574EF448885}" destId="{9AF8F5B0-7D23-463F-80C0-DD61FBE0267E}" srcOrd="0" destOrd="0" presId="urn:diagrams.loki3.com/BracketList+Icon"/>
    <dgm:cxn modelId="{61B31E43-698E-4132-B4E4-12706FAF00DA}" srcId="{B271CEE4-7F3F-448F-8932-5328425D072E}" destId="{4906AD50-775F-4DD0-98F3-D574EF448885}" srcOrd="0" destOrd="0" parTransId="{0D32999D-D045-4D42-9254-F7CFF6C9158D}" sibTransId="{B6CEF33E-2C9E-4514-8CDA-A5BE1A218F64}"/>
    <dgm:cxn modelId="{08925317-BFC4-49B3-8C93-24FFE9BCA3D6}" type="presOf" srcId="{80991EB2-499E-43F4-B782-3886969DCFDD}" destId="{9AF8F5B0-7D23-463F-80C0-DD61FBE0267E}" srcOrd="0" destOrd="1" presId="urn:diagrams.loki3.com/BracketList+Icon"/>
    <dgm:cxn modelId="{DC63E3D9-78C2-4AB3-8BDC-2ADC2A7146AA}" srcId="{B271CEE4-7F3F-448F-8932-5328425D072E}" destId="{46DF9457-EB88-4F8D-8B82-BD60EABD13F2}" srcOrd="2" destOrd="0" parTransId="{8A1E5E33-BD58-4475-83D5-119FCD69486B}" sibTransId="{DD2B4D39-6B11-4F83-A077-16D3B6DC2631}"/>
    <dgm:cxn modelId="{59E9691D-7433-4821-A2D9-B1DE8C69C535}" type="presOf" srcId="{1E468A9C-D32A-4B50-B4A7-95BCAC802C06}" destId="{5693E1AF-34EF-4678-90A2-FCD9A78BCDE4}" srcOrd="0" destOrd="0" presId="urn:diagrams.loki3.com/BracketList+Icon"/>
    <dgm:cxn modelId="{182BF144-0BFF-4279-AC44-670871811756}" srcId="{26A2AA76-14F3-4540-8ED3-BEE313DDA599}" destId="{B271CEE4-7F3F-448F-8932-5328425D072E}" srcOrd="0" destOrd="0" parTransId="{229C68DD-0446-4CC7-953A-BAB581C1C41A}" sibTransId="{92BCC093-7831-40A4-A8B0-AB73B61BFDDA}"/>
    <dgm:cxn modelId="{ACF498A4-A056-4D7C-951B-C2CCB9856891}" type="presParOf" srcId="{C08C834E-AD56-4C24-B735-36A3ABEAD479}" destId="{FEE92FC6-100E-4A32-B53E-5B8239B13856}" srcOrd="0" destOrd="0" presId="urn:diagrams.loki3.com/BracketList+Icon"/>
    <dgm:cxn modelId="{3A33D5B6-F311-47F7-8E1A-DB20EBCB2EA2}" type="presParOf" srcId="{FEE92FC6-100E-4A32-B53E-5B8239B13856}" destId="{A9DBE1AA-6635-4D20-B79D-CD3CFF437F87}" srcOrd="0" destOrd="0" presId="urn:diagrams.loki3.com/BracketList+Icon"/>
    <dgm:cxn modelId="{2FFB2FB6-D893-4824-BCA9-66F1F6DA16EB}" type="presParOf" srcId="{FEE92FC6-100E-4A32-B53E-5B8239B13856}" destId="{FF7FF2FF-6553-416E-823C-DAC397AA7088}" srcOrd="1" destOrd="0" presId="urn:diagrams.loki3.com/BracketList+Icon"/>
    <dgm:cxn modelId="{85FF20CB-4E3A-4F4A-B1F8-3F1A52AC58E1}" type="presParOf" srcId="{FEE92FC6-100E-4A32-B53E-5B8239B13856}" destId="{E7E1DF4C-B188-426B-AC3E-7AD52B8BBD6F}" srcOrd="2" destOrd="0" presId="urn:diagrams.loki3.com/BracketList+Icon"/>
    <dgm:cxn modelId="{9C3BAD93-8526-4DEA-86C4-577BE85FE9DE}" type="presParOf" srcId="{FEE92FC6-100E-4A32-B53E-5B8239B13856}" destId="{9AF8F5B0-7D23-463F-80C0-DD61FBE0267E}" srcOrd="3" destOrd="0" presId="urn:diagrams.loki3.com/BracketList+Icon"/>
    <dgm:cxn modelId="{6F300211-DE25-4B93-A5D8-28DE69620924}" type="presParOf" srcId="{C08C834E-AD56-4C24-B735-36A3ABEAD479}" destId="{7C937FB5-8ED8-4E92-88FE-2CE2B3EB0F0B}" srcOrd="1" destOrd="0" presId="urn:diagrams.loki3.com/BracketList+Icon"/>
    <dgm:cxn modelId="{942FD4A7-BD98-410A-861B-21D65643DB1C}" type="presParOf" srcId="{C08C834E-AD56-4C24-B735-36A3ABEAD479}" destId="{AF24FFD3-8CE9-42BA-BF5D-F45DD6A554AB}" srcOrd="2" destOrd="0" presId="urn:diagrams.loki3.com/BracketList+Icon"/>
    <dgm:cxn modelId="{F7213E82-28C3-4135-9521-7A5B1EA34D48}" type="presParOf" srcId="{AF24FFD3-8CE9-42BA-BF5D-F45DD6A554AB}" destId="{F17A0B29-E750-407C-B6BB-3AE44831B389}" srcOrd="0" destOrd="0" presId="urn:diagrams.loki3.com/BracketList+Icon"/>
    <dgm:cxn modelId="{25C62DC4-E5CF-4B11-A1CD-9E106B1D83F7}" type="presParOf" srcId="{AF24FFD3-8CE9-42BA-BF5D-F45DD6A554AB}" destId="{09EFC267-56EE-4DB3-ACE0-363B0B1FED62}" srcOrd="1" destOrd="0" presId="urn:diagrams.loki3.com/BracketList+Icon"/>
    <dgm:cxn modelId="{DD7B786F-B0FD-4D1F-97F9-A0D094B12075}" type="presParOf" srcId="{AF24FFD3-8CE9-42BA-BF5D-F45DD6A554AB}" destId="{2C8A7A1B-D330-467F-9AD0-1E2FDA30529B}" srcOrd="2" destOrd="0" presId="urn:diagrams.loki3.com/BracketList+Icon"/>
    <dgm:cxn modelId="{67B5E796-6152-49C5-BE23-28A51D073E04}" type="presParOf" srcId="{AF24FFD3-8CE9-42BA-BF5D-F45DD6A554AB}" destId="{9EC9C6EB-AA90-4E57-A883-E61B3FB0D50E}" srcOrd="3" destOrd="0" presId="urn:diagrams.loki3.com/BracketList+Icon"/>
    <dgm:cxn modelId="{FE57582B-ED4B-4BD7-B473-7EEB0980A0DE}" type="presParOf" srcId="{C08C834E-AD56-4C24-B735-36A3ABEAD479}" destId="{38AABDE5-A05E-4688-A7E7-F02DEC06FF60}" srcOrd="3" destOrd="0" presId="urn:diagrams.loki3.com/BracketList+Icon"/>
    <dgm:cxn modelId="{32D99D85-EB68-4598-8416-3ACBACDD4468}" type="presParOf" srcId="{C08C834E-AD56-4C24-B735-36A3ABEAD479}" destId="{4421008C-9248-4B7B-93E4-60BACD08ACE1}" srcOrd="4" destOrd="0" presId="urn:diagrams.loki3.com/BracketList+Icon"/>
    <dgm:cxn modelId="{D633CD99-3ED4-4759-9C90-6397E2402E75}" type="presParOf" srcId="{4421008C-9248-4B7B-93E4-60BACD08ACE1}" destId="{5693E1AF-34EF-4678-90A2-FCD9A78BCDE4}" srcOrd="0" destOrd="0" presId="urn:diagrams.loki3.com/BracketList+Icon"/>
    <dgm:cxn modelId="{BA791238-907F-4B59-AABD-1BCC34E0E89B}" type="presParOf" srcId="{4421008C-9248-4B7B-93E4-60BACD08ACE1}" destId="{8015A3F3-3FE3-4011-B36B-38BFF7630E93}" srcOrd="1" destOrd="0" presId="urn:diagrams.loki3.com/BracketList+Icon"/>
    <dgm:cxn modelId="{1A8A94D4-FBB3-41FE-B2CE-AD35D7908495}" type="presParOf" srcId="{4421008C-9248-4B7B-93E4-60BACD08ACE1}" destId="{7924D6F2-5738-4172-93E7-CE520F23B4C7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15BC4-6863-4079-9966-D97C043CE2D0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4DDBA92-22C4-430A-8B5B-D1462BE784BB}">
      <dgm:prSet phldrT="[Szöveg]" custT="1"/>
      <dgm:spPr/>
      <dgm:t>
        <a:bodyPr/>
        <a:lstStyle/>
        <a:p>
          <a:pPr algn="ctr"/>
          <a:r>
            <a:rPr lang="hu-HU" sz="1600" b="1" smtClean="0"/>
            <a:t>Széchenyi</a:t>
          </a:r>
          <a:r>
            <a:rPr lang="hu-HU" sz="1600" smtClean="0"/>
            <a:t> </a:t>
          </a:r>
          <a:r>
            <a:rPr lang="hu-HU" sz="1600" b="1" smtClean="0"/>
            <a:t>Kártya</a:t>
          </a:r>
          <a:r>
            <a:rPr lang="hu-HU" sz="1600" smtClean="0"/>
            <a:t> </a:t>
          </a:r>
          <a:r>
            <a:rPr lang="hu-HU" sz="1600" b="1" smtClean="0"/>
            <a:t>konstrukciók</a:t>
          </a:r>
          <a:endParaRPr lang="hu-HU" sz="1600" b="1" dirty="0"/>
        </a:p>
      </dgm:t>
    </dgm:pt>
    <dgm:pt modelId="{813BE3AB-9B12-467B-BBE1-2C535BBBF431}" type="par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66E657AE-EBA6-44F3-AEFE-9BE6B8968527}" type="sibTrans" cxnId="{AFEDE239-715F-4BB2-BAA8-2974B5BC6EDA}">
      <dgm:prSet/>
      <dgm:spPr/>
      <dgm:t>
        <a:bodyPr/>
        <a:lstStyle/>
        <a:p>
          <a:pPr algn="ctr"/>
          <a:endParaRPr lang="hu-HU"/>
        </a:p>
      </dgm:t>
    </dgm:pt>
    <dgm:pt modelId="{80E7370A-12C9-4322-A985-6E8482E2769D}">
      <dgm:prSet phldrT="[Szöveg]" custT="1"/>
      <dgm:spPr/>
      <dgm:t>
        <a:bodyPr/>
        <a:lstStyle/>
        <a:p>
          <a:pPr algn="ctr"/>
          <a:r>
            <a:rPr lang="hu-HU" sz="1600" b="1" smtClean="0"/>
            <a:t>Forgóeszközhitel</a:t>
          </a:r>
          <a:endParaRPr lang="hu-HU" sz="1600" b="1" dirty="0"/>
        </a:p>
      </dgm:t>
    </dgm:pt>
    <dgm:pt modelId="{170CB2E6-A7AC-4215-A913-9285EE13A24D}" type="par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896228EE-C540-4738-A0EB-BBA8A014B45A}" type="sibTrans" cxnId="{01EA5EEB-1CCC-4285-BEE9-4E7B20B04D76}">
      <dgm:prSet/>
      <dgm:spPr/>
      <dgm:t>
        <a:bodyPr/>
        <a:lstStyle/>
        <a:p>
          <a:pPr algn="ctr"/>
          <a:endParaRPr lang="hu-HU"/>
        </a:p>
      </dgm:t>
    </dgm:pt>
    <dgm:pt modelId="{EDDE9152-8BAF-47D7-981A-E8B53F374F70}">
      <dgm:prSet phldrT="[Szöveg]" custT="1"/>
      <dgm:spPr/>
      <dgm:t>
        <a:bodyPr/>
        <a:lstStyle/>
        <a:p>
          <a:pPr algn="ctr"/>
          <a:r>
            <a:rPr lang="hu-HU" sz="1600" b="1" smtClean="0"/>
            <a:t>Beruházási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0B83D74F-F111-484A-9184-CFE1B20BCF3D}" type="par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FEA8B121-5075-4EC7-9704-DD8FF6D1919C}" type="sibTrans" cxnId="{F12D656F-BAB8-4B35-9485-F4C83415D9E3}">
      <dgm:prSet/>
      <dgm:spPr/>
      <dgm:t>
        <a:bodyPr/>
        <a:lstStyle/>
        <a:p>
          <a:pPr algn="ctr"/>
          <a:endParaRPr lang="hu-HU"/>
        </a:p>
      </dgm:t>
    </dgm:pt>
    <dgm:pt modelId="{2F5E68D4-BE18-4472-A6CF-6D514D403CE9}">
      <dgm:prSet phldrT="[Szöveg]" custT="1"/>
      <dgm:spPr/>
      <dgm:t>
        <a:bodyPr/>
        <a:lstStyle/>
        <a:p>
          <a:pPr algn="ctr"/>
          <a:r>
            <a:rPr lang="hu-HU" sz="1600" b="1" smtClean="0"/>
            <a:t>Önerő</a:t>
          </a:r>
          <a:r>
            <a:rPr lang="hu-HU" sz="1200" smtClean="0"/>
            <a:t> </a:t>
          </a:r>
          <a:r>
            <a:rPr lang="hu-HU" sz="1600" b="1" smtClean="0"/>
            <a:t>Kiegészítő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ED5D42D9-98A7-4A5D-A6EE-BEB3CAAEF160}" type="par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AEFEFFC2-B94C-447D-BE49-77EE560AA65D}" type="sibTrans" cxnId="{0EC78558-0C57-414E-BDF0-8EA489B2D4FF}">
      <dgm:prSet/>
      <dgm:spPr/>
      <dgm:t>
        <a:bodyPr/>
        <a:lstStyle/>
        <a:p>
          <a:pPr algn="ctr"/>
          <a:endParaRPr lang="hu-HU"/>
        </a:p>
      </dgm:t>
    </dgm:pt>
    <dgm:pt modelId="{81373611-A728-4B74-8802-3ADC7EBD02C9}">
      <dgm:prSet phldrT="[Szöveg]" custT="1"/>
      <dgm:spPr/>
      <dgm:t>
        <a:bodyPr/>
        <a:lstStyle/>
        <a:p>
          <a:pPr algn="ctr"/>
          <a:r>
            <a:rPr lang="hu-HU" sz="1600" b="1" smtClean="0"/>
            <a:t>Támogatást</a:t>
          </a:r>
          <a:r>
            <a:rPr lang="hu-HU" sz="1200" smtClean="0"/>
            <a:t> </a:t>
          </a:r>
          <a:r>
            <a:rPr lang="hu-HU" sz="1600" b="1" smtClean="0"/>
            <a:t>megelőlegező</a:t>
          </a:r>
          <a:r>
            <a:rPr lang="hu-HU" sz="1200" smtClean="0"/>
            <a:t> </a:t>
          </a:r>
          <a:r>
            <a:rPr lang="hu-HU" sz="1600" b="1" smtClean="0"/>
            <a:t>hitel</a:t>
          </a:r>
          <a:endParaRPr lang="hu-HU" sz="1600" b="1" dirty="0"/>
        </a:p>
      </dgm:t>
    </dgm:pt>
    <dgm:pt modelId="{DC42AA13-40EE-4A1C-AD68-A25DBFC7B087}" type="par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911B302D-0CE0-491B-B1CF-1551C0BDE745}" type="sibTrans" cxnId="{1AC67606-3E9F-4B61-8B16-47FED5203391}">
      <dgm:prSet/>
      <dgm:spPr/>
      <dgm:t>
        <a:bodyPr/>
        <a:lstStyle/>
        <a:p>
          <a:pPr algn="ctr"/>
          <a:endParaRPr lang="hu-HU"/>
        </a:p>
      </dgm:t>
    </dgm:pt>
    <dgm:pt modelId="{51042EE2-981E-4BEF-A981-187046625D9B}">
      <dgm:prSet custT="1"/>
      <dgm:spPr/>
      <dgm:t>
        <a:bodyPr/>
        <a:lstStyle/>
        <a:p>
          <a:pPr algn="ctr"/>
          <a:r>
            <a:rPr lang="hu-HU" sz="1600" b="1" smtClean="0"/>
            <a:t>Folyószámlahitel</a:t>
          </a:r>
          <a:endParaRPr lang="hu-HU" sz="1600" b="1" dirty="0"/>
        </a:p>
      </dgm:t>
    </dgm:pt>
    <dgm:pt modelId="{558FB65E-D436-470F-B24D-887C2ABA70CD}" type="par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EFACA0A0-40ED-4CBD-AD20-8010B527D61B}" type="sibTrans" cxnId="{97ACC161-07A7-4348-AB21-BA83613C3C8F}">
      <dgm:prSet/>
      <dgm:spPr/>
      <dgm:t>
        <a:bodyPr/>
        <a:lstStyle/>
        <a:p>
          <a:pPr algn="ctr"/>
          <a:endParaRPr lang="hu-HU"/>
        </a:p>
      </dgm:t>
    </dgm:pt>
    <dgm:pt modelId="{503FDBC5-4F24-4280-A302-C682E65BE7ED}">
      <dgm:prSet custT="1"/>
      <dgm:spPr/>
      <dgm:t>
        <a:bodyPr/>
        <a:lstStyle/>
        <a:p>
          <a:pPr algn="ctr"/>
          <a:r>
            <a:rPr lang="hu-HU" sz="1600" b="1" smtClean="0"/>
            <a:t>Agrárhitel</a:t>
          </a:r>
          <a:endParaRPr lang="hu-HU" sz="1600" b="1" dirty="0"/>
        </a:p>
      </dgm:t>
    </dgm:pt>
    <dgm:pt modelId="{E36F88D6-66F5-4803-8737-D30D44A03019}" type="par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28E6A5E-AF76-4FB9-8CFC-188077697A0E}" type="sibTrans" cxnId="{55760014-8626-4991-9338-AE562556E9DE}">
      <dgm:prSet/>
      <dgm:spPr/>
      <dgm:t>
        <a:bodyPr/>
        <a:lstStyle/>
        <a:p>
          <a:pPr algn="ctr"/>
          <a:endParaRPr lang="hu-HU"/>
        </a:p>
      </dgm:t>
    </dgm:pt>
    <dgm:pt modelId="{67DBDA21-29AF-4C2E-B5DD-FFBA5E65558D}" type="pres">
      <dgm:prSet presAssocID="{0D615BC4-6863-4079-9966-D97C043CE2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C78EABA-FB56-4502-A026-EC5123CFAF86}" type="pres">
      <dgm:prSet presAssocID="{54DDBA92-22C4-430A-8B5B-D1462BE784BB}" presName="centerShape" presStyleLbl="node0" presStyleIdx="0" presStyleCnt="1" custScaleX="123379" custScaleY="121135"/>
      <dgm:spPr/>
      <dgm:t>
        <a:bodyPr/>
        <a:lstStyle/>
        <a:p>
          <a:endParaRPr lang="hu-HU"/>
        </a:p>
      </dgm:t>
    </dgm:pt>
    <dgm:pt modelId="{59CB8C33-6ED4-4477-8541-D4146A3E644B}" type="pres">
      <dgm:prSet presAssocID="{170CB2E6-A7AC-4215-A913-9285EE13A24D}" presName="Name9" presStyleLbl="parChTrans1D2" presStyleIdx="0" presStyleCnt="6"/>
      <dgm:spPr/>
      <dgm:t>
        <a:bodyPr/>
        <a:lstStyle/>
        <a:p>
          <a:endParaRPr lang="hu-HU"/>
        </a:p>
      </dgm:t>
    </dgm:pt>
    <dgm:pt modelId="{3322CF8E-1AC6-423D-8927-EAD270AB4D19}" type="pres">
      <dgm:prSet presAssocID="{170CB2E6-A7AC-4215-A913-9285EE13A24D}" presName="connTx" presStyleLbl="parChTrans1D2" presStyleIdx="0" presStyleCnt="6"/>
      <dgm:spPr/>
      <dgm:t>
        <a:bodyPr/>
        <a:lstStyle/>
        <a:p>
          <a:endParaRPr lang="hu-HU"/>
        </a:p>
      </dgm:t>
    </dgm:pt>
    <dgm:pt modelId="{42B0B535-8A5E-4E15-96A9-73EB00F06494}" type="pres">
      <dgm:prSet presAssocID="{80E7370A-12C9-4322-A985-6E8482E2769D}" presName="node" presStyleLbl="node1" presStyleIdx="0" presStyleCnt="6" custScaleX="1196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92855D-BFF8-437A-A707-5FBC2E8A7360}" type="pres">
      <dgm:prSet presAssocID="{0B83D74F-F111-484A-9184-CFE1B20BCF3D}" presName="Name9" presStyleLbl="parChTrans1D2" presStyleIdx="1" presStyleCnt="6"/>
      <dgm:spPr/>
      <dgm:t>
        <a:bodyPr/>
        <a:lstStyle/>
        <a:p>
          <a:endParaRPr lang="hu-HU"/>
        </a:p>
      </dgm:t>
    </dgm:pt>
    <dgm:pt modelId="{1CD24B6F-4A77-46F1-9F4F-ACF8B14F629E}" type="pres">
      <dgm:prSet presAssocID="{0B83D74F-F111-484A-9184-CFE1B20BCF3D}" presName="connTx" presStyleLbl="parChTrans1D2" presStyleIdx="1" presStyleCnt="6"/>
      <dgm:spPr/>
      <dgm:t>
        <a:bodyPr/>
        <a:lstStyle/>
        <a:p>
          <a:endParaRPr lang="hu-HU"/>
        </a:p>
      </dgm:t>
    </dgm:pt>
    <dgm:pt modelId="{E635617D-346C-4253-BDD1-6E619F6830E7}" type="pres">
      <dgm:prSet presAssocID="{EDDE9152-8BAF-47D7-981A-E8B53F374F70}" presName="node" presStyleLbl="node1" presStyleIdx="1" presStyleCnt="6" custScaleX="11578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0A8F0D-4702-4827-84A1-C803BB6D4CAC}" type="pres">
      <dgm:prSet presAssocID="{ED5D42D9-98A7-4A5D-A6EE-BEB3CAAEF160}" presName="Name9" presStyleLbl="parChTrans1D2" presStyleIdx="2" presStyleCnt="6"/>
      <dgm:spPr/>
      <dgm:t>
        <a:bodyPr/>
        <a:lstStyle/>
        <a:p>
          <a:endParaRPr lang="hu-HU"/>
        </a:p>
      </dgm:t>
    </dgm:pt>
    <dgm:pt modelId="{E27EB9CF-954B-49AC-9151-68BDBCC2D774}" type="pres">
      <dgm:prSet presAssocID="{ED5D42D9-98A7-4A5D-A6EE-BEB3CAAEF160}" presName="connTx" presStyleLbl="parChTrans1D2" presStyleIdx="2" presStyleCnt="6"/>
      <dgm:spPr/>
      <dgm:t>
        <a:bodyPr/>
        <a:lstStyle/>
        <a:p>
          <a:endParaRPr lang="hu-HU"/>
        </a:p>
      </dgm:t>
    </dgm:pt>
    <dgm:pt modelId="{2539AC0A-CE48-4710-8267-14580B2F6639}" type="pres">
      <dgm:prSet presAssocID="{2F5E68D4-BE18-4472-A6CF-6D514D403CE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2AE9B6-A37E-4175-88C6-1E34088B7DEE}" type="pres">
      <dgm:prSet presAssocID="{DC42AA13-40EE-4A1C-AD68-A25DBFC7B087}" presName="Name9" presStyleLbl="parChTrans1D2" presStyleIdx="3" presStyleCnt="6"/>
      <dgm:spPr/>
      <dgm:t>
        <a:bodyPr/>
        <a:lstStyle/>
        <a:p>
          <a:endParaRPr lang="hu-HU"/>
        </a:p>
      </dgm:t>
    </dgm:pt>
    <dgm:pt modelId="{A2ECE0BE-E8E7-4BE3-954F-A4DA5C5B4D15}" type="pres">
      <dgm:prSet presAssocID="{DC42AA13-40EE-4A1C-AD68-A25DBFC7B087}" presName="connTx" presStyleLbl="parChTrans1D2" presStyleIdx="3" presStyleCnt="6"/>
      <dgm:spPr/>
      <dgm:t>
        <a:bodyPr/>
        <a:lstStyle/>
        <a:p>
          <a:endParaRPr lang="hu-HU"/>
        </a:p>
      </dgm:t>
    </dgm:pt>
    <dgm:pt modelId="{205C0F41-62D4-4235-A8C4-0B82CC36517C}" type="pres">
      <dgm:prSet presAssocID="{81373611-A728-4B74-8802-3ADC7EBD02C9}" presName="node" presStyleLbl="node1" presStyleIdx="3" presStyleCnt="6" custScaleX="1385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CDA32C-BF3B-4CC3-9B14-96D6437D429D}" type="pres">
      <dgm:prSet presAssocID="{558FB65E-D436-470F-B24D-887C2ABA70CD}" presName="Name9" presStyleLbl="parChTrans1D2" presStyleIdx="4" presStyleCnt="6"/>
      <dgm:spPr/>
      <dgm:t>
        <a:bodyPr/>
        <a:lstStyle/>
        <a:p>
          <a:endParaRPr lang="hu-HU"/>
        </a:p>
      </dgm:t>
    </dgm:pt>
    <dgm:pt modelId="{56B59675-2A29-4A57-82F0-D5391EA95C43}" type="pres">
      <dgm:prSet presAssocID="{558FB65E-D436-470F-B24D-887C2ABA70CD}" presName="connTx" presStyleLbl="parChTrans1D2" presStyleIdx="4" presStyleCnt="6"/>
      <dgm:spPr/>
      <dgm:t>
        <a:bodyPr/>
        <a:lstStyle/>
        <a:p>
          <a:endParaRPr lang="hu-HU"/>
        </a:p>
      </dgm:t>
    </dgm:pt>
    <dgm:pt modelId="{29B96319-8CC8-4FEC-8B52-8BA14B5998D7}" type="pres">
      <dgm:prSet presAssocID="{51042EE2-981E-4BEF-A981-187046625D9B}" presName="node" presStyleLbl="node1" presStyleIdx="4" presStyleCnt="6" custScaleX="1189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B83109-697B-4F64-9E21-29D9EF675545}" type="pres">
      <dgm:prSet presAssocID="{E36F88D6-66F5-4803-8737-D30D44A03019}" presName="Name9" presStyleLbl="parChTrans1D2" presStyleIdx="5" presStyleCnt="6"/>
      <dgm:spPr/>
      <dgm:t>
        <a:bodyPr/>
        <a:lstStyle/>
        <a:p>
          <a:endParaRPr lang="hu-HU"/>
        </a:p>
      </dgm:t>
    </dgm:pt>
    <dgm:pt modelId="{C1412D94-FFA4-4B1B-8ED3-A28776644B8B}" type="pres">
      <dgm:prSet presAssocID="{E36F88D6-66F5-4803-8737-D30D44A03019}" presName="connTx" presStyleLbl="parChTrans1D2" presStyleIdx="5" presStyleCnt="6"/>
      <dgm:spPr/>
      <dgm:t>
        <a:bodyPr/>
        <a:lstStyle/>
        <a:p>
          <a:endParaRPr lang="hu-HU"/>
        </a:p>
      </dgm:t>
    </dgm:pt>
    <dgm:pt modelId="{92A20A37-324B-4A06-83E2-330C377A9CC7}" type="pres">
      <dgm:prSet presAssocID="{503FDBC5-4F24-4280-A302-C682E65BE7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EDE239-715F-4BB2-BAA8-2974B5BC6EDA}" srcId="{0D615BC4-6863-4079-9966-D97C043CE2D0}" destId="{54DDBA92-22C4-430A-8B5B-D1462BE784BB}" srcOrd="0" destOrd="0" parTransId="{813BE3AB-9B12-467B-BBE1-2C535BBBF431}" sibTransId="{66E657AE-EBA6-44F3-AEFE-9BE6B8968527}"/>
    <dgm:cxn modelId="{6FFEC30E-A243-49BE-8CBC-FC4B14411F81}" type="presOf" srcId="{51042EE2-981E-4BEF-A981-187046625D9B}" destId="{29B96319-8CC8-4FEC-8B52-8BA14B5998D7}" srcOrd="0" destOrd="0" presId="urn:microsoft.com/office/officeart/2005/8/layout/radial1"/>
    <dgm:cxn modelId="{C1829EB6-8DEC-433F-985E-08568E4EE5C5}" type="presOf" srcId="{80E7370A-12C9-4322-A985-6E8482E2769D}" destId="{42B0B535-8A5E-4E15-96A9-73EB00F06494}" srcOrd="0" destOrd="0" presId="urn:microsoft.com/office/officeart/2005/8/layout/radial1"/>
    <dgm:cxn modelId="{8AF13AC5-2DF7-4146-B05C-2F8313CDA48B}" type="presOf" srcId="{E36F88D6-66F5-4803-8737-D30D44A03019}" destId="{76B83109-697B-4F64-9E21-29D9EF675545}" srcOrd="0" destOrd="0" presId="urn:microsoft.com/office/officeart/2005/8/layout/radial1"/>
    <dgm:cxn modelId="{AB5B8B67-B167-45EF-ACF5-ADC616FBA575}" type="presOf" srcId="{E36F88D6-66F5-4803-8737-D30D44A03019}" destId="{C1412D94-FFA4-4B1B-8ED3-A28776644B8B}" srcOrd="1" destOrd="0" presId="urn:microsoft.com/office/officeart/2005/8/layout/radial1"/>
    <dgm:cxn modelId="{9D143374-01D9-4711-A26F-A936A56ACEC2}" type="presOf" srcId="{170CB2E6-A7AC-4215-A913-9285EE13A24D}" destId="{59CB8C33-6ED4-4477-8541-D4146A3E644B}" srcOrd="0" destOrd="0" presId="urn:microsoft.com/office/officeart/2005/8/layout/radial1"/>
    <dgm:cxn modelId="{086942A3-EC63-4E3B-86EF-93668ED5856A}" type="presOf" srcId="{558FB65E-D436-470F-B24D-887C2ABA70CD}" destId="{56B59675-2A29-4A57-82F0-D5391EA95C43}" srcOrd="1" destOrd="0" presId="urn:microsoft.com/office/officeart/2005/8/layout/radial1"/>
    <dgm:cxn modelId="{55760014-8626-4991-9338-AE562556E9DE}" srcId="{54DDBA92-22C4-430A-8B5B-D1462BE784BB}" destId="{503FDBC5-4F24-4280-A302-C682E65BE7ED}" srcOrd="5" destOrd="0" parTransId="{E36F88D6-66F5-4803-8737-D30D44A03019}" sibTransId="{628E6A5E-AF76-4FB9-8CFC-188077697A0E}"/>
    <dgm:cxn modelId="{B923619C-6DD0-4CA8-A49A-61B366FC14C4}" type="presOf" srcId="{ED5D42D9-98A7-4A5D-A6EE-BEB3CAAEF160}" destId="{E27EB9CF-954B-49AC-9151-68BDBCC2D774}" srcOrd="1" destOrd="0" presId="urn:microsoft.com/office/officeart/2005/8/layout/radial1"/>
    <dgm:cxn modelId="{842CEB16-3482-4A2E-8CE2-6CE9BB096B27}" type="presOf" srcId="{EDDE9152-8BAF-47D7-981A-E8B53F374F70}" destId="{E635617D-346C-4253-BDD1-6E619F6830E7}" srcOrd="0" destOrd="0" presId="urn:microsoft.com/office/officeart/2005/8/layout/radial1"/>
    <dgm:cxn modelId="{0DDABC6E-4CEE-4421-BB81-E938D8E492E8}" type="presOf" srcId="{ED5D42D9-98A7-4A5D-A6EE-BEB3CAAEF160}" destId="{510A8F0D-4702-4827-84A1-C803BB6D4CAC}" srcOrd="0" destOrd="0" presId="urn:microsoft.com/office/officeart/2005/8/layout/radial1"/>
    <dgm:cxn modelId="{0E7DDBA6-4E6A-438D-A690-29B47950B907}" type="presOf" srcId="{DC42AA13-40EE-4A1C-AD68-A25DBFC7B087}" destId="{642AE9B6-A37E-4175-88C6-1E34088B7DEE}" srcOrd="0" destOrd="0" presId="urn:microsoft.com/office/officeart/2005/8/layout/radial1"/>
    <dgm:cxn modelId="{E9B4746C-6E40-4D80-BDDF-0BB6C7D786AC}" type="presOf" srcId="{503FDBC5-4F24-4280-A302-C682E65BE7ED}" destId="{92A20A37-324B-4A06-83E2-330C377A9CC7}" srcOrd="0" destOrd="0" presId="urn:microsoft.com/office/officeart/2005/8/layout/radial1"/>
    <dgm:cxn modelId="{3CD7F543-E0DE-46CB-B9BA-A068304B51DC}" type="presOf" srcId="{558FB65E-D436-470F-B24D-887C2ABA70CD}" destId="{CACDA32C-BF3B-4CC3-9B14-96D6437D429D}" srcOrd="0" destOrd="0" presId="urn:microsoft.com/office/officeart/2005/8/layout/radial1"/>
    <dgm:cxn modelId="{86B270F0-FE0D-40AE-AABD-E3A7891D4FF1}" type="presOf" srcId="{54DDBA92-22C4-430A-8B5B-D1462BE784BB}" destId="{FC78EABA-FB56-4502-A026-EC5123CFAF86}" srcOrd="0" destOrd="0" presId="urn:microsoft.com/office/officeart/2005/8/layout/radial1"/>
    <dgm:cxn modelId="{F12D656F-BAB8-4B35-9485-F4C83415D9E3}" srcId="{54DDBA92-22C4-430A-8B5B-D1462BE784BB}" destId="{EDDE9152-8BAF-47D7-981A-E8B53F374F70}" srcOrd="1" destOrd="0" parTransId="{0B83D74F-F111-484A-9184-CFE1B20BCF3D}" sibTransId="{FEA8B121-5075-4EC7-9704-DD8FF6D1919C}"/>
    <dgm:cxn modelId="{A5A8CCA6-7C32-4599-8D4F-9A527236D025}" type="presOf" srcId="{170CB2E6-A7AC-4215-A913-9285EE13A24D}" destId="{3322CF8E-1AC6-423D-8927-EAD270AB4D19}" srcOrd="1" destOrd="0" presId="urn:microsoft.com/office/officeart/2005/8/layout/radial1"/>
    <dgm:cxn modelId="{1AC67606-3E9F-4B61-8B16-47FED5203391}" srcId="{54DDBA92-22C4-430A-8B5B-D1462BE784BB}" destId="{81373611-A728-4B74-8802-3ADC7EBD02C9}" srcOrd="3" destOrd="0" parTransId="{DC42AA13-40EE-4A1C-AD68-A25DBFC7B087}" sibTransId="{911B302D-0CE0-491B-B1CF-1551C0BDE745}"/>
    <dgm:cxn modelId="{01EA5EEB-1CCC-4285-BEE9-4E7B20B04D76}" srcId="{54DDBA92-22C4-430A-8B5B-D1462BE784BB}" destId="{80E7370A-12C9-4322-A985-6E8482E2769D}" srcOrd="0" destOrd="0" parTransId="{170CB2E6-A7AC-4215-A913-9285EE13A24D}" sibTransId="{896228EE-C540-4738-A0EB-BBA8A014B45A}"/>
    <dgm:cxn modelId="{C1FDC437-DF97-42E9-90BE-F25E590E60AD}" type="presOf" srcId="{0B83D74F-F111-484A-9184-CFE1B20BCF3D}" destId="{4292855D-BFF8-437A-A707-5FBC2E8A7360}" srcOrd="0" destOrd="0" presId="urn:microsoft.com/office/officeart/2005/8/layout/radial1"/>
    <dgm:cxn modelId="{B3C4DDD8-3383-4720-A6EF-C7C77A00AD23}" type="presOf" srcId="{2F5E68D4-BE18-4472-A6CF-6D514D403CE9}" destId="{2539AC0A-CE48-4710-8267-14580B2F6639}" srcOrd="0" destOrd="0" presId="urn:microsoft.com/office/officeart/2005/8/layout/radial1"/>
    <dgm:cxn modelId="{4FBB8B93-52A4-4852-82A3-BC8F44EB043F}" type="presOf" srcId="{DC42AA13-40EE-4A1C-AD68-A25DBFC7B087}" destId="{A2ECE0BE-E8E7-4BE3-954F-A4DA5C5B4D15}" srcOrd="1" destOrd="0" presId="urn:microsoft.com/office/officeart/2005/8/layout/radial1"/>
    <dgm:cxn modelId="{97ACC161-07A7-4348-AB21-BA83613C3C8F}" srcId="{54DDBA92-22C4-430A-8B5B-D1462BE784BB}" destId="{51042EE2-981E-4BEF-A981-187046625D9B}" srcOrd="4" destOrd="0" parTransId="{558FB65E-D436-470F-B24D-887C2ABA70CD}" sibTransId="{EFACA0A0-40ED-4CBD-AD20-8010B527D61B}"/>
    <dgm:cxn modelId="{7798AEC9-5AAC-4FBC-AB5C-036FB6D5ED35}" type="presOf" srcId="{0B83D74F-F111-484A-9184-CFE1B20BCF3D}" destId="{1CD24B6F-4A77-46F1-9F4F-ACF8B14F629E}" srcOrd="1" destOrd="0" presId="urn:microsoft.com/office/officeart/2005/8/layout/radial1"/>
    <dgm:cxn modelId="{323B07C3-E4B3-431E-B960-AA257682778D}" type="presOf" srcId="{81373611-A728-4B74-8802-3ADC7EBD02C9}" destId="{205C0F41-62D4-4235-A8C4-0B82CC36517C}" srcOrd="0" destOrd="0" presId="urn:microsoft.com/office/officeart/2005/8/layout/radial1"/>
    <dgm:cxn modelId="{50C047D3-9638-4628-9901-CEFE2901449A}" type="presOf" srcId="{0D615BC4-6863-4079-9966-D97C043CE2D0}" destId="{67DBDA21-29AF-4C2E-B5DD-FFBA5E65558D}" srcOrd="0" destOrd="0" presId="urn:microsoft.com/office/officeart/2005/8/layout/radial1"/>
    <dgm:cxn modelId="{0EC78558-0C57-414E-BDF0-8EA489B2D4FF}" srcId="{54DDBA92-22C4-430A-8B5B-D1462BE784BB}" destId="{2F5E68D4-BE18-4472-A6CF-6D514D403CE9}" srcOrd="2" destOrd="0" parTransId="{ED5D42D9-98A7-4A5D-A6EE-BEB3CAAEF160}" sibTransId="{AEFEFFC2-B94C-447D-BE49-77EE560AA65D}"/>
    <dgm:cxn modelId="{CF9D9F07-96BB-41EC-BD42-61E1F365C6D4}" type="presParOf" srcId="{67DBDA21-29AF-4C2E-B5DD-FFBA5E65558D}" destId="{FC78EABA-FB56-4502-A026-EC5123CFAF86}" srcOrd="0" destOrd="0" presId="urn:microsoft.com/office/officeart/2005/8/layout/radial1"/>
    <dgm:cxn modelId="{C63DFA6E-4AEE-4D87-B7AB-9B0FC3516419}" type="presParOf" srcId="{67DBDA21-29AF-4C2E-B5DD-FFBA5E65558D}" destId="{59CB8C33-6ED4-4477-8541-D4146A3E644B}" srcOrd="1" destOrd="0" presId="urn:microsoft.com/office/officeart/2005/8/layout/radial1"/>
    <dgm:cxn modelId="{BEB693AA-24EF-4024-A4DA-182CF22941C7}" type="presParOf" srcId="{59CB8C33-6ED4-4477-8541-D4146A3E644B}" destId="{3322CF8E-1AC6-423D-8927-EAD270AB4D19}" srcOrd="0" destOrd="0" presId="urn:microsoft.com/office/officeart/2005/8/layout/radial1"/>
    <dgm:cxn modelId="{C8D5D2D0-1061-4163-84DF-8455C6122598}" type="presParOf" srcId="{67DBDA21-29AF-4C2E-B5DD-FFBA5E65558D}" destId="{42B0B535-8A5E-4E15-96A9-73EB00F06494}" srcOrd="2" destOrd="0" presId="urn:microsoft.com/office/officeart/2005/8/layout/radial1"/>
    <dgm:cxn modelId="{DE60E7F9-8908-462E-B195-92B0718DE52E}" type="presParOf" srcId="{67DBDA21-29AF-4C2E-B5DD-FFBA5E65558D}" destId="{4292855D-BFF8-437A-A707-5FBC2E8A7360}" srcOrd="3" destOrd="0" presId="urn:microsoft.com/office/officeart/2005/8/layout/radial1"/>
    <dgm:cxn modelId="{7E71B3F2-32FA-4273-8344-9955F5B90F12}" type="presParOf" srcId="{4292855D-BFF8-437A-A707-5FBC2E8A7360}" destId="{1CD24B6F-4A77-46F1-9F4F-ACF8B14F629E}" srcOrd="0" destOrd="0" presId="urn:microsoft.com/office/officeart/2005/8/layout/radial1"/>
    <dgm:cxn modelId="{D252B89E-B59D-4CD0-AEB4-3BEFC344D071}" type="presParOf" srcId="{67DBDA21-29AF-4C2E-B5DD-FFBA5E65558D}" destId="{E635617D-346C-4253-BDD1-6E619F6830E7}" srcOrd="4" destOrd="0" presId="urn:microsoft.com/office/officeart/2005/8/layout/radial1"/>
    <dgm:cxn modelId="{75615D65-B745-47CC-9E9E-AF74829093C2}" type="presParOf" srcId="{67DBDA21-29AF-4C2E-B5DD-FFBA5E65558D}" destId="{510A8F0D-4702-4827-84A1-C803BB6D4CAC}" srcOrd="5" destOrd="0" presId="urn:microsoft.com/office/officeart/2005/8/layout/radial1"/>
    <dgm:cxn modelId="{B856914A-E629-46E4-BE11-C04FF63882D7}" type="presParOf" srcId="{510A8F0D-4702-4827-84A1-C803BB6D4CAC}" destId="{E27EB9CF-954B-49AC-9151-68BDBCC2D774}" srcOrd="0" destOrd="0" presId="urn:microsoft.com/office/officeart/2005/8/layout/radial1"/>
    <dgm:cxn modelId="{F21310EB-E96D-4EEB-AD76-2B32C32FC2F9}" type="presParOf" srcId="{67DBDA21-29AF-4C2E-B5DD-FFBA5E65558D}" destId="{2539AC0A-CE48-4710-8267-14580B2F6639}" srcOrd="6" destOrd="0" presId="urn:microsoft.com/office/officeart/2005/8/layout/radial1"/>
    <dgm:cxn modelId="{5FEDC7CD-03AC-4AE7-B063-05C9D6170341}" type="presParOf" srcId="{67DBDA21-29AF-4C2E-B5DD-FFBA5E65558D}" destId="{642AE9B6-A37E-4175-88C6-1E34088B7DEE}" srcOrd="7" destOrd="0" presId="urn:microsoft.com/office/officeart/2005/8/layout/radial1"/>
    <dgm:cxn modelId="{57C88688-AD37-4F9A-9281-D2D7E5521923}" type="presParOf" srcId="{642AE9B6-A37E-4175-88C6-1E34088B7DEE}" destId="{A2ECE0BE-E8E7-4BE3-954F-A4DA5C5B4D15}" srcOrd="0" destOrd="0" presId="urn:microsoft.com/office/officeart/2005/8/layout/radial1"/>
    <dgm:cxn modelId="{9E78FDB1-4116-4E77-AFBA-83EFA6F64794}" type="presParOf" srcId="{67DBDA21-29AF-4C2E-B5DD-FFBA5E65558D}" destId="{205C0F41-62D4-4235-A8C4-0B82CC36517C}" srcOrd="8" destOrd="0" presId="urn:microsoft.com/office/officeart/2005/8/layout/radial1"/>
    <dgm:cxn modelId="{D477C89E-0AD3-453B-99EB-2929B22D2FAF}" type="presParOf" srcId="{67DBDA21-29AF-4C2E-B5DD-FFBA5E65558D}" destId="{CACDA32C-BF3B-4CC3-9B14-96D6437D429D}" srcOrd="9" destOrd="0" presId="urn:microsoft.com/office/officeart/2005/8/layout/radial1"/>
    <dgm:cxn modelId="{FC408DA3-B589-443B-8062-2B4A9183E961}" type="presParOf" srcId="{CACDA32C-BF3B-4CC3-9B14-96D6437D429D}" destId="{56B59675-2A29-4A57-82F0-D5391EA95C43}" srcOrd="0" destOrd="0" presId="urn:microsoft.com/office/officeart/2005/8/layout/radial1"/>
    <dgm:cxn modelId="{BF5278E3-22D2-4F6E-BF55-81492354ED1B}" type="presParOf" srcId="{67DBDA21-29AF-4C2E-B5DD-FFBA5E65558D}" destId="{29B96319-8CC8-4FEC-8B52-8BA14B5998D7}" srcOrd="10" destOrd="0" presId="urn:microsoft.com/office/officeart/2005/8/layout/radial1"/>
    <dgm:cxn modelId="{E356953D-0B3F-4029-8C5C-82D7AF88B321}" type="presParOf" srcId="{67DBDA21-29AF-4C2E-B5DD-FFBA5E65558D}" destId="{76B83109-697B-4F64-9E21-29D9EF675545}" srcOrd="11" destOrd="0" presId="urn:microsoft.com/office/officeart/2005/8/layout/radial1"/>
    <dgm:cxn modelId="{D2B7129E-DEC7-495C-979A-646B90A9C954}" type="presParOf" srcId="{76B83109-697B-4F64-9E21-29D9EF675545}" destId="{C1412D94-FFA4-4B1B-8ED3-A28776644B8B}" srcOrd="0" destOrd="0" presId="urn:microsoft.com/office/officeart/2005/8/layout/radial1"/>
    <dgm:cxn modelId="{1583743B-6AB5-468F-9D05-AE90B125A97F}" type="presParOf" srcId="{67DBDA21-29AF-4C2E-B5DD-FFBA5E65558D}" destId="{92A20A37-324B-4A06-83E2-330C377A9CC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4B87C-8DDF-46EC-8290-8871DF32CF1D}">
      <dsp:nvSpPr>
        <dsp:cNvPr id="0" name=""/>
        <dsp:cNvSpPr/>
      </dsp:nvSpPr>
      <dsp:spPr>
        <a:xfrm>
          <a:off x="0" y="389160"/>
          <a:ext cx="70858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001BDB-29DF-4883-80B2-98A5BB9783A6}">
      <dsp:nvSpPr>
        <dsp:cNvPr id="0" name=""/>
        <dsp:cNvSpPr/>
      </dsp:nvSpPr>
      <dsp:spPr>
        <a:xfrm>
          <a:off x="354291" y="108720"/>
          <a:ext cx="4960081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479" tIns="0" rIns="1874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Országos Mikrohitel  (OMA) </a:t>
          </a:r>
          <a:endParaRPr lang="hu-HU" sz="1800" kern="1200" dirty="0"/>
        </a:p>
      </dsp:txBody>
      <dsp:txXfrm>
        <a:off x="381671" y="136100"/>
        <a:ext cx="4905321" cy="506120"/>
      </dsp:txXfrm>
    </dsp:sp>
    <dsp:sp modelId="{668647FA-3A59-450D-A4B8-CAED57C4FB67}">
      <dsp:nvSpPr>
        <dsp:cNvPr id="0" name=""/>
        <dsp:cNvSpPr/>
      </dsp:nvSpPr>
      <dsp:spPr>
        <a:xfrm>
          <a:off x="0" y="1251000"/>
          <a:ext cx="70858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B7EB68-8EB8-464E-B783-188F1810F3D9}">
      <dsp:nvSpPr>
        <dsp:cNvPr id="0" name=""/>
        <dsp:cNvSpPr/>
      </dsp:nvSpPr>
      <dsp:spPr>
        <a:xfrm>
          <a:off x="334801" y="970301"/>
          <a:ext cx="4960081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479" tIns="0" rIns="1874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Helyi Mikrohitel Alap (HMA)</a:t>
          </a:r>
          <a:endParaRPr lang="hu-HU" sz="1800" kern="1200" dirty="0"/>
        </a:p>
      </dsp:txBody>
      <dsp:txXfrm>
        <a:off x="362181" y="997681"/>
        <a:ext cx="4905321" cy="506120"/>
      </dsp:txXfrm>
    </dsp:sp>
    <dsp:sp modelId="{14E62560-772F-494A-96FF-C6D11ABD43C9}">
      <dsp:nvSpPr>
        <dsp:cNvPr id="0" name=""/>
        <dsp:cNvSpPr/>
      </dsp:nvSpPr>
      <dsp:spPr>
        <a:xfrm>
          <a:off x="0" y="2112840"/>
          <a:ext cx="70858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F78A09-C5AE-4EAA-A0BF-B277FCC9C27F}">
      <dsp:nvSpPr>
        <dsp:cNvPr id="0" name=""/>
        <dsp:cNvSpPr/>
      </dsp:nvSpPr>
      <dsp:spPr>
        <a:xfrm>
          <a:off x="354291" y="1832400"/>
          <a:ext cx="4960081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479" tIns="0" rIns="1874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Fürge Hitel Program </a:t>
          </a:r>
          <a:endParaRPr lang="hu-HU" sz="1800" kern="1200" dirty="0"/>
        </a:p>
      </dsp:txBody>
      <dsp:txXfrm>
        <a:off x="381671" y="1859780"/>
        <a:ext cx="4905321" cy="506120"/>
      </dsp:txXfrm>
    </dsp:sp>
    <dsp:sp modelId="{308BD44F-F717-4E0B-8CE2-C3888816A38C}">
      <dsp:nvSpPr>
        <dsp:cNvPr id="0" name=""/>
        <dsp:cNvSpPr/>
      </dsp:nvSpPr>
      <dsp:spPr>
        <a:xfrm>
          <a:off x="0" y="2974680"/>
          <a:ext cx="70858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52E1FA-B468-4C31-9343-CAFC7A91D3C8}">
      <dsp:nvSpPr>
        <dsp:cNvPr id="0" name=""/>
        <dsp:cNvSpPr/>
      </dsp:nvSpPr>
      <dsp:spPr>
        <a:xfrm>
          <a:off x="354291" y="2694240"/>
          <a:ext cx="4960081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479" tIns="0" rIns="1874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Saját Forrásból Finanszírozott Helyi Mikrohitel Alap (SFFHP) </a:t>
          </a:r>
          <a:endParaRPr lang="hu-HU" sz="1800" kern="1200" dirty="0" smtClean="0"/>
        </a:p>
      </dsp:txBody>
      <dsp:txXfrm>
        <a:off x="381671" y="2721620"/>
        <a:ext cx="4905321" cy="506120"/>
      </dsp:txXfrm>
    </dsp:sp>
    <dsp:sp modelId="{ABF94BF2-0D33-4C09-B772-0E4059636431}">
      <dsp:nvSpPr>
        <dsp:cNvPr id="0" name=""/>
        <dsp:cNvSpPr/>
      </dsp:nvSpPr>
      <dsp:spPr>
        <a:xfrm>
          <a:off x="0" y="3836520"/>
          <a:ext cx="708583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273613-522B-4FEE-B6F6-03555AC4F91A}">
      <dsp:nvSpPr>
        <dsp:cNvPr id="0" name=""/>
        <dsp:cNvSpPr/>
      </dsp:nvSpPr>
      <dsp:spPr>
        <a:xfrm>
          <a:off x="354291" y="3556080"/>
          <a:ext cx="4960081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7479" tIns="0" rIns="1874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smtClean="0"/>
            <a:t>Széchenyi Kártya (SZK) programok VOSZ pontként</a:t>
          </a:r>
          <a:endParaRPr lang="hu-HU" sz="1800" kern="1200" dirty="0" smtClean="0"/>
        </a:p>
      </dsp:txBody>
      <dsp:txXfrm>
        <a:off x="381671" y="3583460"/>
        <a:ext cx="4905321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BE1AA-6635-4D20-B79D-CD3CFF437F87}">
      <dsp:nvSpPr>
        <dsp:cNvPr id="0" name=""/>
        <dsp:cNvSpPr/>
      </dsp:nvSpPr>
      <dsp:spPr>
        <a:xfrm>
          <a:off x="204021" y="144019"/>
          <a:ext cx="1866711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>
              <a:effectLst/>
            </a:rPr>
            <a:t>Beruházási hitel</a:t>
          </a:r>
          <a:endParaRPr lang="hu-HU" sz="2300" b="1" kern="1200" dirty="0">
            <a:effectLst/>
          </a:endParaRPr>
        </a:p>
      </dsp:txBody>
      <dsp:txXfrm>
        <a:off x="204021" y="144019"/>
        <a:ext cx="1866711" cy="801900"/>
      </dsp:txXfrm>
    </dsp:sp>
    <dsp:sp modelId="{FF7FF2FF-6553-416E-823C-DAC397AA7088}">
      <dsp:nvSpPr>
        <dsp:cNvPr id="0" name=""/>
        <dsp:cNvSpPr/>
      </dsp:nvSpPr>
      <dsp:spPr>
        <a:xfrm>
          <a:off x="2091376" y="72010"/>
          <a:ext cx="419601" cy="104539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8F5B0-7D23-463F-80C0-DD61FBE0267E}">
      <dsp:nvSpPr>
        <dsp:cNvPr id="0" name=""/>
        <dsp:cNvSpPr/>
      </dsp:nvSpPr>
      <dsp:spPr>
        <a:xfrm>
          <a:off x="2736264" y="72006"/>
          <a:ext cx="5400619" cy="1211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üzleti célú ingatlan vásárlás, felújítás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gépek, berendezések,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 smtClean="0"/>
            <a:t> járművek vásárlása</a:t>
          </a:r>
          <a:endParaRPr lang="hu-HU" sz="1600" kern="1200" dirty="0"/>
        </a:p>
      </dsp:txBody>
      <dsp:txXfrm>
        <a:off x="2736264" y="72006"/>
        <a:ext cx="5400619" cy="1211104"/>
      </dsp:txXfrm>
    </dsp:sp>
    <dsp:sp modelId="{F17A0B29-E750-407C-B6BB-3AE44831B389}">
      <dsp:nvSpPr>
        <dsp:cNvPr id="0" name=""/>
        <dsp:cNvSpPr/>
      </dsp:nvSpPr>
      <dsp:spPr>
        <a:xfrm>
          <a:off x="54047" y="1512173"/>
          <a:ext cx="1884120" cy="80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/>
            <a:t>Forgóeszköz hitel</a:t>
          </a:r>
          <a:endParaRPr lang="hu-HU" sz="2300" b="1" kern="1200" dirty="0"/>
        </a:p>
      </dsp:txBody>
      <dsp:txXfrm>
        <a:off x="54047" y="1512173"/>
        <a:ext cx="1884120" cy="801900"/>
      </dsp:txXfrm>
    </dsp:sp>
    <dsp:sp modelId="{09EFC267-56EE-4DB3-ACE0-363B0B1FED62}">
      <dsp:nvSpPr>
        <dsp:cNvPr id="0" name=""/>
        <dsp:cNvSpPr/>
      </dsp:nvSpPr>
      <dsp:spPr>
        <a:xfrm>
          <a:off x="2004219" y="1453680"/>
          <a:ext cx="442416" cy="107458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9C6EB-AA90-4E57-A883-E61B3FB0D50E}">
      <dsp:nvSpPr>
        <dsp:cNvPr id="0" name=""/>
        <dsp:cNvSpPr/>
      </dsp:nvSpPr>
      <dsp:spPr>
        <a:xfrm>
          <a:off x="2716444" y="3096349"/>
          <a:ext cx="5504471" cy="13184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smtClean="0"/>
            <a:t>Gazdasági tevékenység elindításához, tevékenység bővítéshez, eszközvásárláshoz vagy beruházáshoz kapcsolódó finanszírozások (A hitelt ÁFA és az államháztartással szembeni egyéb járulékok finanszírozására nem lehet fordítani</a:t>
          </a:r>
          <a:endParaRPr lang="hu-HU" sz="1800" i="1" kern="1200" dirty="0"/>
        </a:p>
      </dsp:txBody>
      <dsp:txXfrm>
        <a:off x="2716444" y="3096349"/>
        <a:ext cx="5504471" cy="1318465"/>
      </dsp:txXfrm>
    </dsp:sp>
    <dsp:sp modelId="{5693E1AF-34EF-4678-90A2-FCD9A78BCDE4}">
      <dsp:nvSpPr>
        <dsp:cNvPr id="0" name=""/>
        <dsp:cNvSpPr/>
      </dsp:nvSpPr>
      <dsp:spPr>
        <a:xfrm>
          <a:off x="38349" y="3096345"/>
          <a:ext cx="1915522" cy="1037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b="1" kern="1200" dirty="0" smtClean="0"/>
            <a:t>Vállalkozás-finanszírozás</a:t>
          </a:r>
          <a:endParaRPr lang="hu-HU" sz="1900" b="1" kern="1200" dirty="0"/>
        </a:p>
      </dsp:txBody>
      <dsp:txXfrm>
        <a:off x="38349" y="3096345"/>
        <a:ext cx="1915522" cy="1037024"/>
      </dsp:txXfrm>
    </dsp:sp>
    <dsp:sp modelId="{8015A3F3-3FE3-4011-B36B-38BFF7630E93}">
      <dsp:nvSpPr>
        <dsp:cNvPr id="0" name=""/>
        <dsp:cNvSpPr/>
      </dsp:nvSpPr>
      <dsp:spPr>
        <a:xfrm>
          <a:off x="2004218" y="3024339"/>
          <a:ext cx="411158" cy="1296856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8EABA-FB56-4502-A026-EC5123CFAF86}">
      <dsp:nvSpPr>
        <dsp:cNvPr id="0" name=""/>
        <dsp:cNvSpPr/>
      </dsp:nvSpPr>
      <dsp:spPr>
        <a:xfrm>
          <a:off x="2588415" y="1572030"/>
          <a:ext cx="1601627" cy="15724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Széchenyi</a:t>
          </a:r>
          <a:r>
            <a:rPr lang="hu-HU" sz="1600" kern="1200" smtClean="0"/>
            <a:t> </a:t>
          </a:r>
          <a:r>
            <a:rPr lang="hu-HU" sz="1600" b="1" kern="1200" smtClean="0"/>
            <a:t>Kártya</a:t>
          </a:r>
          <a:r>
            <a:rPr lang="hu-HU" sz="1600" kern="1200" smtClean="0"/>
            <a:t> </a:t>
          </a:r>
          <a:r>
            <a:rPr lang="hu-HU" sz="1600" b="1" kern="1200" smtClean="0"/>
            <a:t>konstrukciók</a:t>
          </a:r>
          <a:endParaRPr lang="hu-HU" sz="1600" b="1" kern="1200" dirty="0"/>
        </a:p>
      </dsp:txBody>
      <dsp:txXfrm>
        <a:off x="2822968" y="1802317"/>
        <a:ext cx="1132521" cy="1111922"/>
      </dsp:txXfrm>
    </dsp:sp>
    <dsp:sp modelId="{59CB8C33-6ED4-4477-8541-D4146A3E644B}">
      <dsp:nvSpPr>
        <dsp:cNvPr id="0" name=""/>
        <dsp:cNvSpPr/>
      </dsp:nvSpPr>
      <dsp:spPr>
        <a:xfrm rot="16200000">
          <a:off x="3262111" y="1427624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1438556"/>
        <a:ext cx="12711" cy="12711"/>
      </dsp:txXfrm>
    </dsp:sp>
    <dsp:sp modelId="{42B0B535-8A5E-4E15-96A9-73EB00F06494}">
      <dsp:nvSpPr>
        <dsp:cNvPr id="0" name=""/>
        <dsp:cNvSpPr/>
      </dsp:nvSpPr>
      <dsp:spPr>
        <a:xfrm>
          <a:off x="2612918" y="19658"/>
          <a:ext cx="1552622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Forgóeszközhitel</a:t>
          </a:r>
          <a:endParaRPr lang="hu-HU" sz="1600" b="1" kern="1200" dirty="0"/>
        </a:p>
      </dsp:txBody>
      <dsp:txXfrm>
        <a:off x="2840294" y="209765"/>
        <a:ext cx="1097870" cy="917921"/>
      </dsp:txXfrm>
    </dsp:sp>
    <dsp:sp modelId="{4292855D-BFF8-437A-A707-5FBC2E8A7360}">
      <dsp:nvSpPr>
        <dsp:cNvPr id="0" name=""/>
        <dsp:cNvSpPr/>
      </dsp:nvSpPr>
      <dsp:spPr>
        <a:xfrm rot="19800000">
          <a:off x="4068077" y="1899681"/>
          <a:ext cx="171043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71043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49322" y="1912693"/>
        <a:ext cx="8552" cy="8552"/>
      </dsp:txXfrm>
    </dsp:sp>
    <dsp:sp modelId="{E635617D-346C-4253-BDD1-6E619F6830E7}">
      <dsp:nvSpPr>
        <dsp:cNvPr id="0" name=""/>
        <dsp:cNvSpPr/>
      </dsp:nvSpPr>
      <dsp:spPr>
        <a:xfrm>
          <a:off x="4100933" y="864434"/>
          <a:ext cx="1502981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Beruházási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21039" y="1054541"/>
        <a:ext cx="1062769" cy="917921"/>
      </dsp:txXfrm>
    </dsp:sp>
    <dsp:sp modelId="{510A8F0D-4702-4827-84A1-C803BB6D4CAC}">
      <dsp:nvSpPr>
        <dsp:cNvPr id="0" name=""/>
        <dsp:cNvSpPr/>
      </dsp:nvSpPr>
      <dsp:spPr>
        <a:xfrm rot="1800000">
          <a:off x="4063231" y="2800386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4178840" y="2811589"/>
        <a:ext cx="12169" cy="12169"/>
      </dsp:txXfrm>
    </dsp:sp>
    <dsp:sp modelId="{2539AC0A-CE48-4710-8267-14580B2F6639}">
      <dsp:nvSpPr>
        <dsp:cNvPr id="0" name=""/>
        <dsp:cNvSpPr/>
      </dsp:nvSpPr>
      <dsp:spPr>
        <a:xfrm>
          <a:off x="4203356" y="2553987"/>
          <a:ext cx="1298135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Önerő</a:t>
          </a:r>
          <a:r>
            <a:rPr lang="hu-HU" sz="1200" kern="1200" smtClean="0"/>
            <a:t> </a:t>
          </a:r>
          <a:r>
            <a:rPr lang="hu-HU" sz="1600" b="1" kern="1200" smtClean="0"/>
            <a:t>Kiegészítő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4393463" y="2744094"/>
        <a:ext cx="917921" cy="917921"/>
      </dsp:txXfrm>
    </dsp:sp>
    <dsp:sp modelId="{642AE9B6-A37E-4175-88C6-1E34088B7DEE}">
      <dsp:nvSpPr>
        <dsp:cNvPr id="0" name=""/>
        <dsp:cNvSpPr/>
      </dsp:nvSpPr>
      <dsp:spPr>
        <a:xfrm rot="5400000">
          <a:off x="3262111" y="3254357"/>
          <a:ext cx="254236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54236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382873" y="3265289"/>
        <a:ext cx="12711" cy="12711"/>
      </dsp:txXfrm>
    </dsp:sp>
    <dsp:sp modelId="{205C0F41-62D4-4235-A8C4-0B82CC36517C}">
      <dsp:nvSpPr>
        <dsp:cNvPr id="0" name=""/>
        <dsp:cNvSpPr/>
      </dsp:nvSpPr>
      <dsp:spPr>
        <a:xfrm>
          <a:off x="2489731" y="3398763"/>
          <a:ext cx="1798995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Támogatást</a:t>
          </a:r>
          <a:r>
            <a:rPr lang="hu-HU" sz="1200" kern="1200" smtClean="0"/>
            <a:t> </a:t>
          </a:r>
          <a:r>
            <a:rPr lang="hu-HU" sz="1600" b="1" kern="1200" smtClean="0"/>
            <a:t>megelőlegező</a:t>
          </a:r>
          <a:r>
            <a:rPr lang="hu-HU" sz="1200" kern="1200" smtClean="0"/>
            <a:t> </a:t>
          </a:r>
          <a:r>
            <a:rPr lang="hu-HU" sz="1600" b="1" kern="1200" smtClean="0"/>
            <a:t>hitel</a:t>
          </a:r>
          <a:endParaRPr lang="hu-HU" sz="1600" b="1" kern="1200" dirty="0"/>
        </a:p>
      </dsp:txBody>
      <dsp:txXfrm>
        <a:off x="2753188" y="3588870"/>
        <a:ext cx="1272081" cy="917921"/>
      </dsp:txXfrm>
    </dsp:sp>
    <dsp:sp modelId="{CACDA32C-BF3B-4CC3-9B14-96D6437D429D}">
      <dsp:nvSpPr>
        <dsp:cNvPr id="0" name=""/>
        <dsp:cNvSpPr/>
      </dsp:nvSpPr>
      <dsp:spPr>
        <a:xfrm rot="9000000">
          <a:off x="2551890" y="2778936"/>
          <a:ext cx="1575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1575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626745" y="2792284"/>
        <a:ext cx="7879" cy="7879"/>
      </dsp:txXfrm>
    </dsp:sp>
    <dsp:sp modelId="{29B96319-8CC8-4FEC-8B52-8BA14B5998D7}">
      <dsp:nvSpPr>
        <dsp:cNvPr id="0" name=""/>
        <dsp:cNvSpPr/>
      </dsp:nvSpPr>
      <dsp:spPr>
        <a:xfrm>
          <a:off x="1154006" y="2553987"/>
          <a:ext cx="1544054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Folyószámlahitel</a:t>
          </a:r>
          <a:endParaRPr lang="hu-HU" sz="1600" b="1" kern="1200" dirty="0"/>
        </a:p>
      </dsp:txBody>
      <dsp:txXfrm>
        <a:off x="1380127" y="2744094"/>
        <a:ext cx="1091812" cy="917921"/>
      </dsp:txXfrm>
    </dsp:sp>
    <dsp:sp modelId="{76B83109-697B-4F64-9E21-29D9EF675545}">
      <dsp:nvSpPr>
        <dsp:cNvPr id="0" name=""/>
        <dsp:cNvSpPr/>
      </dsp:nvSpPr>
      <dsp:spPr>
        <a:xfrm rot="12600000">
          <a:off x="2471839" y="1881595"/>
          <a:ext cx="243388" cy="34576"/>
        </a:xfrm>
        <a:custGeom>
          <a:avLst/>
          <a:gdLst/>
          <a:ahLst/>
          <a:cxnLst/>
          <a:rect l="0" t="0" r="0" b="0"/>
          <a:pathLst>
            <a:path>
              <a:moveTo>
                <a:pt x="0" y="17288"/>
              </a:moveTo>
              <a:lnTo>
                <a:pt x="243388" y="17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 rot="10800000">
        <a:off x="2587448" y="1892799"/>
        <a:ext cx="12169" cy="12169"/>
      </dsp:txXfrm>
    </dsp:sp>
    <dsp:sp modelId="{92A20A37-324B-4A06-83E2-330C377A9CC7}">
      <dsp:nvSpPr>
        <dsp:cNvPr id="0" name=""/>
        <dsp:cNvSpPr/>
      </dsp:nvSpPr>
      <dsp:spPr>
        <a:xfrm>
          <a:off x="1276965" y="864434"/>
          <a:ext cx="1298135" cy="1298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smtClean="0"/>
            <a:t>Agrárhitel</a:t>
          </a:r>
          <a:endParaRPr lang="hu-HU" sz="1600" b="1" kern="1200" dirty="0"/>
        </a:p>
      </dsp:txBody>
      <dsp:txXfrm>
        <a:off x="1467072" y="1054541"/>
        <a:ext cx="917921" cy="917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Függőleges, zárójeles lista"/>
  <dgm:desc val="Egymáshoz kapcsolódó információcsoportok ábrázolása.  Jól használható nagy mennyiségű 2. szintű felirattal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F04E2-40ED-48AB-BAA6-6F7F13C21C4B}" type="datetimeFigureOut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72BD-D5DD-4676-90C8-336192C5F9E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45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5910-38CD-40DC-981D-66BCA423BC46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90B8-B442-4293-8EE0-09A140BC8C30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4816-90FE-4E18-83B3-D5838648FDE9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9228-D776-4D15-A401-4F7C23DC6A42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65F0-06D7-4E67-880A-D830CEDD162B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CAAE-F5C4-4302-8F05-C0D7C2A0DF09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EB18-25A4-4077-B42D-907684C152DE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4669-CE33-4FB2-A2DD-18FAF783D380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EFE6-3DEE-4212-943D-77F215006044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3EF8-E8B2-47D6-A375-2479A83E4E27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286-0B46-4D1A-B2E3-CEC8C7C04250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16E1-B836-4C7B-B68E-BCDA0893466F}" type="datetime1">
              <a:rPr lang="hu-HU" smtClean="0"/>
              <a:pPr/>
              <a:t>2019. 01. 29.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772A-1113-49E8-B486-F2E6EED35DD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>
                <a:solidFill>
                  <a:schemeClr val="bg1"/>
                </a:solidFill>
                <a:cs typeface="Times New Roman" pitchFamily="18" charset="0"/>
              </a:rPr>
              <a:t>ZALA MEGYEI VÁLLALKOZÁSFEJLESZTÉSI ALAPÍTVÁNY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15616" y="2643182"/>
            <a:ext cx="6400800" cy="2928958"/>
          </a:xfrm>
        </p:spPr>
        <p:txBody>
          <a:bodyPr>
            <a:normAutofit fontScale="85000" lnSpcReduction="20000"/>
          </a:bodyPr>
          <a:lstStyle/>
          <a:p>
            <a:r>
              <a:rPr lang="hu-HU" sz="4400" dirty="0" smtClean="0">
                <a:solidFill>
                  <a:schemeClr val="bg1"/>
                </a:solidFill>
              </a:rPr>
              <a:t>Vállalkozásfinanszírozási lehetőségek a </a:t>
            </a:r>
            <a:r>
              <a:rPr lang="hu-HU" sz="4400" dirty="0" err="1" smtClean="0">
                <a:solidFill>
                  <a:schemeClr val="bg1"/>
                </a:solidFill>
              </a:rPr>
              <a:t>ZMVA-nál</a:t>
            </a:r>
            <a:endParaRPr lang="hu-HU" sz="4400" dirty="0" smtClean="0">
              <a:solidFill>
                <a:schemeClr val="bg1"/>
              </a:solidFill>
            </a:endParaRPr>
          </a:p>
          <a:p>
            <a:endParaRPr lang="hu-HU" sz="44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chemeClr val="bg1"/>
                </a:solidFill>
              </a:rPr>
              <a:t>Kókai Miklós</a:t>
            </a:r>
          </a:p>
          <a:p>
            <a:pPr>
              <a:spcBef>
                <a:spcPts val="0"/>
              </a:spcBef>
            </a:pPr>
            <a:r>
              <a:rPr lang="hu-HU" dirty="0" smtClean="0">
                <a:solidFill>
                  <a:schemeClr val="bg1"/>
                </a:solidFill>
              </a:rPr>
              <a:t>Hitelmenedzser</a:t>
            </a:r>
          </a:p>
          <a:p>
            <a:pPr>
              <a:spcBef>
                <a:spcPts val="0"/>
              </a:spcBef>
            </a:pPr>
            <a:endParaRPr lang="hu-HU" dirty="0" smtClean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</a:pPr>
            <a:r>
              <a:rPr lang="hu-HU" sz="1200" dirty="0" smtClean="0">
                <a:solidFill>
                  <a:schemeClr val="bg1"/>
                </a:solidFill>
              </a:rPr>
              <a:t>Zalaegerszeg, 2019. január 24.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375" y="116632"/>
            <a:ext cx="82296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Széchenyi Kártya Program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15032633"/>
              </p:ext>
            </p:extLst>
          </p:nvPr>
        </p:nvGraphicFramePr>
        <p:xfrm>
          <a:off x="1196214" y="1484784"/>
          <a:ext cx="6757922" cy="4716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Kép 2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0577" y="1714488"/>
            <a:ext cx="1333423" cy="106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9" name="Picture 2" descr="C:\Users\Felhasználó\AppData\Local\Microsoft\Windows\Temporary Internet Files\Content.IE5\S2BGGLUN\MC90041153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4293096"/>
            <a:ext cx="1215330" cy="139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doboz 9"/>
          <p:cNvSpPr txBox="1"/>
          <p:nvPr/>
        </p:nvSpPr>
        <p:spPr>
          <a:xfrm>
            <a:off x="1719263" y="6430963"/>
            <a:ext cx="62371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000" b="1" spc="13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legnagyobb magyar KKV finanszírozási program!</a:t>
            </a:r>
            <a:endParaRPr lang="hu-HU" sz="2000" b="1" spc="13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6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187624" y="42850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Forgóeszköz és Beruházási hitel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203665" y="1340768"/>
            <a:ext cx="8496300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Forgóeszköz hitel</a:t>
            </a: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vállalkozás tevékenységéhez szükséges forgóeszközök beszerzésére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100 </a:t>
            </a:r>
            <a:r>
              <a:rPr kumimoji="0" lang="hu-HU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3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3 év futamidő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kötelező számlaforgalom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hu-HU" sz="23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Kamat: bruttó 2-3% között mozog</a:t>
            </a:r>
            <a:r>
              <a:rPr lang="hu-HU" sz="24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 </a:t>
            </a:r>
            <a:r>
              <a:rPr lang="hu-HU" sz="1400" i="1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(BUROR függvénye)</a:t>
            </a:r>
            <a:endParaRPr kumimoji="0" lang="hu-HU" sz="1400" b="0" i="1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3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SZK Beruházási Hitel</a:t>
            </a: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ingatlan építése, vásárlása, fejlesztése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új/ használt gép, berendezés, egyéb tárgyi eszköz beszerzése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 – </a:t>
            </a:r>
            <a:r>
              <a:rPr lang="hu-HU" sz="23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100</a:t>
            </a: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 </a:t>
            </a:r>
            <a:r>
              <a:rPr kumimoji="0" lang="hu-HU" sz="2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mFt</a:t>
            </a:r>
            <a:endParaRPr kumimoji="0" lang="hu-HU" sz="23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13 hónap – 10 év futamidő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hu-HU" sz="2300" dirty="0">
                <a:solidFill>
                  <a:srgbClr val="000099"/>
                </a:solidFill>
                <a:cs typeface="Times New Roman" pitchFamily="18" charset="0"/>
              </a:rPr>
              <a:t>Kamat: bruttó 1</a:t>
            </a:r>
            <a:r>
              <a:rPr lang="hu-HU" sz="2300" dirty="0" smtClean="0">
                <a:solidFill>
                  <a:srgbClr val="000099"/>
                </a:solidFill>
                <a:cs typeface="Times New Roman" pitchFamily="18" charset="0"/>
              </a:rPr>
              <a:t>% alatt mozog</a:t>
            </a:r>
            <a:r>
              <a:rPr lang="hu-HU" sz="2400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hu-HU" sz="1400" i="1" dirty="0">
                <a:solidFill>
                  <a:srgbClr val="000099"/>
                </a:solidFill>
                <a:cs typeface="Times New Roman" pitchFamily="18" charset="0"/>
              </a:rPr>
              <a:t>(BUROR függvénye)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</p:txBody>
      </p:sp>
      <p:sp>
        <p:nvSpPr>
          <p:cNvPr id="8" name="Ellipszis buborék 4"/>
          <p:cNvSpPr/>
          <p:nvPr/>
        </p:nvSpPr>
        <p:spPr>
          <a:xfrm>
            <a:off x="6084168" y="5736854"/>
            <a:ext cx="2420961" cy="881046"/>
          </a:xfrm>
          <a:prstGeom prst="wedgeEllipseCallout">
            <a:avLst>
              <a:gd name="adj1" fmla="val -74841"/>
              <a:gd name="adj2" fmla="val -57774"/>
            </a:avLst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1 éves vállalkozói múlt </a:t>
            </a:r>
          </a:p>
        </p:txBody>
      </p:sp>
      <p:sp>
        <p:nvSpPr>
          <p:cNvPr id="9" name="Ellipszis buborék 5"/>
          <p:cNvSpPr/>
          <p:nvPr/>
        </p:nvSpPr>
        <p:spPr>
          <a:xfrm>
            <a:off x="5834212" y="2276872"/>
            <a:ext cx="2420962" cy="862014"/>
          </a:xfrm>
          <a:prstGeom prst="wedgeEllipseCallout">
            <a:avLst>
              <a:gd name="adj1" fmla="val -63192"/>
              <a:gd name="adj2" fmla="val 49612"/>
            </a:avLst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u-HU" sz="1600" b="1" dirty="0" smtClean="0">
                <a:solidFill>
                  <a:schemeClr val="tx1"/>
                </a:solidFill>
              </a:rPr>
              <a:t>25 </a:t>
            </a:r>
            <a:r>
              <a:rPr lang="hu-HU" sz="1600" b="1" dirty="0" err="1" smtClean="0">
                <a:solidFill>
                  <a:schemeClr val="tx1"/>
                </a:solidFill>
              </a:rPr>
              <a:t>mFt-tól</a:t>
            </a:r>
            <a:r>
              <a:rPr lang="hu-HU" sz="1600" b="1" dirty="0" smtClean="0">
                <a:solidFill>
                  <a:schemeClr val="tx1"/>
                </a:solidFill>
              </a:rPr>
              <a:t> 2 </a:t>
            </a:r>
            <a:r>
              <a:rPr lang="hu-HU" sz="1600" b="1" dirty="0">
                <a:solidFill>
                  <a:schemeClr val="tx1"/>
                </a:solidFill>
              </a:rPr>
              <a:t>év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9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115616" y="14275"/>
            <a:ext cx="71215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Önerő Kiegészítő és Támogatást Megelőlegező hitel az elnyert támogatásokhoz</a:t>
            </a:r>
          </a:p>
        </p:txBody>
      </p:sp>
      <p:graphicFrame>
        <p:nvGraphicFramePr>
          <p:cNvPr id="6" name="Tartalom hely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513628"/>
              </p:ext>
            </p:extLst>
          </p:nvPr>
        </p:nvGraphicFramePr>
        <p:xfrm>
          <a:off x="179512" y="1640346"/>
          <a:ext cx="8641904" cy="485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/>
                        <a:t>Széchenyi Önerő Kiegészítő hitel</a:t>
                      </a:r>
                      <a:endParaRPr lang="hu-HU" sz="1800" dirty="0" smtClean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Széchenyi Támogatást Megelőlegező hitel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8729">
                <a:tc>
                  <a:txBody>
                    <a:bodyPr/>
                    <a:lstStyle/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az EU-s </a:t>
                      </a:r>
                      <a:r>
                        <a:rPr lang="hu-HU" sz="1800" u="sng" dirty="0" smtClean="0"/>
                        <a:t>pályázati források </a:t>
                      </a:r>
                      <a:r>
                        <a:rPr lang="hu-HU" sz="1800" dirty="0" smtClean="0"/>
                        <a:t>sikeres felhasználását segíti azzal, hogy a megalapozott üzleti és fejlesztési tervekkel rendelkező KKV-k elegendő </a:t>
                      </a:r>
                      <a:r>
                        <a:rPr lang="hu-HU" sz="1800" u="sng" dirty="0" smtClean="0"/>
                        <a:t>önrész</a:t>
                      </a:r>
                      <a:r>
                        <a:rPr lang="hu-HU" sz="1800" dirty="0" smtClean="0"/>
                        <a:t> hiányában is belevághatnak beruházási céljaik megvalósításába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célja a pályázatok céljainak megfelelő lehet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</a:t>
                      </a:r>
                      <a:r>
                        <a:rPr lang="hu-HU" sz="1800" i="1" dirty="0" smtClean="0"/>
                        <a:t>(amennyiben ÁFA visszaigénylésre nem jogosult) 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baseline="0" dirty="0" smtClean="0"/>
                        <a:t> – 100 </a:t>
                      </a:r>
                      <a:r>
                        <a:rPr lang="hu-HU" sz="1800" baseline="0" dirty="0" err="1" smtClean="0"/>
                        <a:t>mFt</a:t>
                      </a:r>
                      <a:endParaRPr lang="hu-HU" sz="1800" baseline="0" dirty="0" smtClean="0"/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13 hónap – 10 év futamidő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saját erő </a:t>
                      </a:r>
                      <a:r>
                        <a:rPr lang="hu-HU" sz="1800" i="1" baseline="0" dirty="0" smtClean="0"/>
                        <a:t>(tervezett beruházási összköltség) </a:t>
                      </a:r>
                      <a:r>
                        <a:rPr lang="hu-HU" sz="1800" baseline="0" dirty="0" smtClean="0"/>
                        <a:t>20%</a:t>
                      </a:r>
                    </a:p>
                    <a:p>
                      <a:pPr marL="377825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 smtClean="0"/>
                        <a:t>kamat: 1% alatt </a:t>
                      </a:r>
                      <a:r>
                        <a:rPr lang="hu-HU" sz="1200" i="1" baseline="0" dirty="0" smtClean="0"/>
                        <a:t>(BUBOR </a:t>
                      </a:r>
                      <a:r>
                        <a:rPr lang="hu-HU" sz="1200" i="1" baseline="0" dirty="0" err="1" smtClean="0"/>
                        <a:t>függvénnye</a:t>
                      </a:r>
                      <a:r>
                        <a:rPr lang="hu-HU" sz="1200" i="1" baseline="0" dirty="0" smtClean="0"/>
                        <a:t>)</a:t>
                      </a:r>
                      <a:endParaRPr lang="hu-HU" sz="1800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jellemzően a </a:t>
                      </a:r>
                      <a:r>
                        <a:rPr lang="hu-HU" sz="1800" u="sng" dirty="0" smtClean="0"/>
                        <a:t>projekt befejezését követően </a:t>
                      </a:r>
                      <a:r>
                        <a:rPr lang="hu-HU" sz="1800" dirty="0" smtClean="0"/>
                        <a:t>folyósított </a:t>
                      </a:r>
                      <a:r>
                        <a:rPr lang="hu-HU" sz="1800" u="sng" dirty="0" smtClean="0"/>
                        <a:t>vissza nem térítendő</a:t>
                      </a:r>
                      <a:r>
                        <a:rPr lang="hu-HU" sz="1800" dirty="0" smtClean="0"/>
                        <a:t> állami támogatások </a:t>
                      </a:r>
                      <a:r>
                        <a:rPr lang="hu-HU" sz="1800" u="sng" dirty="0" smtClean="0"/>
                        <a:t>előfinanszírozására</a:t>
                      </a:r>
                      <a:r>
                        <a:rPr lang="hu-HU" sz="1800" dirty="0" smtClean="0"/>
                        <a:t> szolgál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ÁFA finanszírozásra is alkalmas </a:t>
                      </a:r>
                      <a:r>
                        <a:rPr lang="hu-HU" sz="1800" i="1" dirty="0" smtClean="0"/>
                        <a:t>(amennyiben az ÁFA visszaigénylésre nem jogosult)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500 </a:t>
                      </a:r>
                      <a:r>
                        <a:rPr lang="hu-HU" sz="1800" dirty="0" err="1" smtClean="0"/>
                        <a:t>eFt</a:t>
                      </a:r>
                      <a:r>
                        <a:rPr lang="hu-HU" sz="1800" dirty="0" smtClean="0"/>
                        <a:t> – 100 </a:t>
                      </a:r>
                      <a:r>
                        <a:rPr lang="hu-HU" sz="1800" dirty="0" err="1" smtClean="0"/>
                        <a:t>mFt</a:t>
                      </a:r>
                      <a:r>
                        <a:rPr lang="hu-HU" sz="1800" dirty="0" smtClean="0"/>
                        <a:t> </a:t>
                      </a:r>
                      <a:r>
                        <a:rPr lang="hu-HU" sz="1800" i="1" dirty="0" smtClean="0"/>
                        <a:t>(</a:t>
                      </a:r>
                      <a:r>
                        <a:rPr lang="hu-HU" sz="1800" i="1" dirty="0" err="1" smtClean="0"/>
                        <a:t>max</a:t>
                      </a:r>
                      <a:r>
                        <a:rPr lang="hu-HU" sz="1800" i="1" dirty="0" smtClean="0"/>
                        <a:t>. az elnyert támogatás összege)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12 hónaptól – 5 év futamidő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u-HU" sz="1800" dirty="0" smtClean="0"/>
                        <a:t>az igénylőnek csupán a projekt által előírt saját erővel szükséges rendelkeznie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 smtClean="0"/>
                        <a:t>kamat: 0% körül </a:t>
                      </a:r>
                      <a:r>
                        <a:rPr lang="hu-HU" sz="1200" i="1" dirty="0" smtClean="0"/>
                        <a:t>(BUBOR függvénye)</a:t>
                      </a:r>
                      <a:endParaRPr lang="hu-HU" sz="1800" i="1" dirty="0">
                        <a:solidFill>
                          <a:srgbClr val="000099"/>
                        </a:solidFill>
                      </a:endParaRPr>
                    </a:p>
                  </a:txBody>
                  <a:tcPr marL="91450" marR="91450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88224" y="6461216"/>
            <a:ext cx="2133600" cy="365125"/>
          </a:xfrm>
        </p:spPr>
        <p:txBody>
          <a:bodyPr/>
          <a:lstStyle/>
          <a:p>
            <a:fld id="{A0B9772A-1113-49E8-B486-F2E6EED35DD3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259632" y="951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Széchenyi Kártya Folyószámlahitel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365134" y="1556792"/>
            <a:ext cx="8301038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vállalkozás átmeneti likviditási problémáinak áthidalása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 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vállalkozás érdekében felmerülő 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és </a:t>
            </a:r>
            <a:r>
              <a:rPr kumimoji="0" lang="hu-HU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az adó és számviteli  jogszabályok szerint – 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elszámolható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kiadásra felhasználható vásárlás, készpénzfelvétel, átutalás, beszedés útján vagy egyéb módon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500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eFt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– </a:t>
            </a:r>
            <a:r>
              <a:rPr lang="hu-HU" sz="2400" noProof="0" dirty="0" smtClean="0">
                <a:solidFill>
                  <a:srgbClr val="000099"/>
                </a:solidFill>
              </a:rPr>
              <a:t>10</a:t>
            </a:r>
            <a:r>
              <a:rPr lang="hu-HU" sz="2400" dirty="0" smtClean="0">
                <a:solidFill>
                  <a:srgbClr val="000099"/>
                </a:solidFill>
              </a:rPr>
              <a:t>0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mFt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25%-a)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1+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1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év futamidő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400" dirty="0">
                <a:solidFill>
                  <a:srgbClr val="000099"/>
                </a:solidFill>
              </a:rPr>
              <a:t>K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ötelező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számlaforgalom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Szabad felhasználású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solidFill>
                  <a:srgbClr val="000099"/>
                </a:solidFill>
                <a:cs typeface="Times New Roman" pitchFamily="18" charset="0"/>
              </a:rPr>
              <a:t>Kamat: bruttó </a:t>
            </a:r>
            <a:r>
              <a:rPr lang="hu-HU" sz="2400" dirty="0" smtClean="0">
                <a:solidFill>
                  <a:srgbClr val="000099"/>
                </a:solidFill>
                <a:cs typeface="Times New Roman" pitchFamily="18" charset="0"/>
              </a:rPr>
              <a:t>3-4% </a:t>
            </a:r>
            <a:r>
              <a:rPr lang="hu-HU" sz="2400" dirty="0">
                <a:solidFill>
                  <a:srgbClr val="000099"/>
                </a:solidFill>
                <a:cs typeface="Times New Roman" pitchFamily="18" charset="0"/>
              </a:rPr>
              <a:t>között mozog </a:t>
            </a:r>
            <a:r>
              <a:rPr lang="hu-HU" sz="2400" i="1" dirty="0">
                <a:solidFill>
                  <a:srgbClr val="000099"/>
                </a:solidFill>
                <a:cs typeface="Times New Roman" pitchFamily="18" charset="0"/>
              </a:rPr>
              <a:t>(BUROR függvénye)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</a:endParaRPr>
          </a:p>
        </p:txBody>
      </p:sp>
      <p:sp>
        <p:nvSpPr>
          <p:cNvPr id="7" name="Ellipszis buborék 5"/>
          <p:cNvSpPr/>
          <p:nvPr/>
        </p:nvSpPr>
        <p:spPr>
          <a:xfrm>
            <a:off x="6084168" y="4869160"/>
            <a:ext cx="2665412" cy="1008062"/>
          </a:xfrm>
          <a:prstGeom prst="wedgeEllipseCallout">
            <a:avLst>
              <a:gd name="adj1" fmla="val -47444"/>
              <a:gd name="adj2" fmla="val -117222"/>
            </a:avLst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25 </a:t>
            </a:r>
            <a:r>
              <a:rPr lang="hu-HU" sz="1600" b="1" dirty="0" err="1">
                <a:solidFill>
                  <a:schemeClr val="tx1"/>
                </a:solidFill>
              </a:rPr>
              <a:t>mFt-tól</a:t>
            </a:r>
            <a:r>
              <a:rPr lang="hu-HU" sz="16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294" y="2241755"/>
            <a:ext cx="2411412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331640" y="14273"/>
            <a:ext cx="715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Agrár Széchenyi Kártya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43175" y="1916832"/>
            <a:ext cx="5616575" cy="44395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mezőgazdasági és halászati  vállalkozások számára nyújtott szabad felhasználású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1-3 éves lejáratú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rulírozó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folyószámlahitel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hu-HU" altLang="hu-HU" sz="3200" noProof="0" dirty="0" smtClean="0">
                <a:solidFill>
                  <a:srgbClr val="000099"/>
                </a:solidFill>
              </a:rPr>
              <a:t>10</a:t>
            </a:r>
            <a:r>
              <a:rPr lang="hu-HU" altLang="hu-HU" sz="3200" dirty="0" smtClean="0">
                <a:solidFill>
                  <a:srgbClr val="000099"/>
                </a:solidFill>
              </a:rPr>
              <a:t>0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mFt</a:t>
            </a:r>
            <a:r>
              <a:rPr kumimoji="0" lang="hu-HU" alt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alt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(árbevétel 35%-a)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ü"/>
              <a:defRPr/>
            </a:pPr>
            <a:r>
              <a:rPr lang="hu-HU" sz="2600" dirty="0">
                <a:solidFill>
                  <a:srgbClr val="000099"/>
                </a:solidFill>
                <a:cs typeface="Times New Roman" pitchFamily="18" charset="0"/>
              </a:rPr>
              <a:t>Kamat: bruttó </a:t>
            </a:r>
            <a:r>
              <a:rPr lang="hu-HU" sz="2600" dirty="0" smtClean="0">
                <a:solidFill>
                  <a:srgbClr val="000099"/>
                </a:solidFill>
                <a:cs typeface="Times New Roman" pitchFamily="18" charset="0"/>
              </a:rPr>
              <a:t>1% alatt mozog </a:t>
            </a:r>
          </a:p>
          <a:p>
            <a:pPr>
              <a:lnSpc>
                <a:spcPct val="110000"/>
              </a:lnSpc>
              <a:defRPr/>
            </a:pPr>
            <a:r>
              <a:rPr lang="hu-HU" sz="2600" i="1" dirty="0" smtClean="0">
                <a:solidFill>
                  <a:srgbClr val="000099"/>
                </a:solidFill>
                <a:cs typeface="Times New Roman" pitchFamily="18" charset="0"/>
              </a:rPr>
              <a:t>                              </a:t>
            </a:r>
            <a:r>
              <a:rPr lang="hu-HU" sz="1400" i="1" dirty="0" smtClean="0">
                <a:solidFill>
                  <a:srgbClr val="000099"/>
                </a:solidFill>
                <a:cs typeface="Times New Roman" pitchFamily="18" charset="0"/>
              </a:rPr>
              <a:t>(</a:t>
            </a:r>
            <a:r>
              <a:rPr lang="hu-HU" sz="1400" i="1" dirty="0">
                <a:solidFill>
                  <a:srgbClr val="000099"/>
                </a:solidFill>
                <a:cs typeface="Times New Roman" pitchFamily="18" charset="0"/>
              </a:rPr>
              <a:t>BUROR függvénye)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hu-HU" altLang="hu-H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llipszis buborék 5"/>
          <p:cNvSpPr/>
          <p:nvPr/>
        </p:nvSpPr>
        <p:spPr>
          <a:xfrm>
            <a:off x="4882848" y="5712203"/>
            <a:ext cx="2535370" cy="973971"/>
          </a:xfrm>
          <a:prstGeom prst="wedgeEllipseCallout">
            <a:avLst>
              <a:gd name="adj1" fmla="val -50629"/>
              <a:gd name="adj2" fmla="val -77750"/>
            </a:avLst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u-HU" sz="1600" b="1" dirty="0">
                <a:solidFill>
                  <a:schemeClr val="tx1"/>
                </a:solidFill>
              </a:rPr>
              <a:t>25 </a:t>
            </a:r>
            <a:r>
              <a:rPr lang="hu-HU" sz="1600" b="1" dirty="0" err="1">
                <a:solidFill>
                  <a:schemeClr val="tx1"/>
                </a:solidFill>
              </a:rPr>
              <a:t>mFt-ig</a:t>
            </a:r>
            <a:r>
              <a:rPr lang="hu-HU" sz="1600" b="1" dirty="0">
                <a:solidFill>
                  <a:schemeClr val="tx1"/>
                </a:solidFill>
              </a:rPr>
              <a:t> 1 lezárt év, 25-100 </a:t>
            </a:r>
            <a:r>
              <a:rPr lang="hu-HU" sz="1600" b="1" dirty="0" err="1">
                <a:solidFill>
                  <a:schemeClr val="tx1"/>
                </a:solidFill>
              </a:rPr>
              <a:t>mFt</a:t>
            </a:r>
            <a:r>
              <a:rPr lang="hu-HU" sz="1600" b="1" dirty="0">
                <a:solidFill>
                  <a:schemeClr val="tx1"/>
                </a:solidFill>
              </a:rPr>
              <a:t> 2 év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5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755576" y="0"/>
            <a:ext cx="715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ATM </a:t>
            </a:r>
            <a:r>
              <a:rPr kumimoji="0" lang="hu-HU" altLang="hu-H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hu-HU" alt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altLang="hu-H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SMEs</a:t>
            </a:r>
            <a:endParaRPr kumimoji="0" lang="hu-HU" altLang="hu-H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15</a:t>
            </a:fld>
            <a:endParaRPr lang="hu-HU"/>
          </a:p>
        </p:txBody>
      </p:sp>
      <p:pic>
        <p:nvPicPr>
          <p:cNvPr id="10" name="Kép 9" descr="Displaying ATM for SME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8874" y="1268760"/>
            <a:ext cx="3058795" cy="118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églalap 1"/>
          <p:cNvSpPr/>
          <p:nvPr/>
        </p:nvSpPr>
        <p:spPr>
          <a:xfrm>
            <a:off x="467544" y="1635522"/>
            <a:ext cx="59661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0099"/>
                </a:solidFill>
              </a:rPr>
              <a:t>Az „ATM </a:t>
            </a:r>
            <a:r>
              <a:rPr lang="hu-HU" sz="2000" dirty="0" err="1">
                <a:solidFill>
                  <a:srgbClr val="000099"/>
                </a:solidFill>
              </a:rPr>
              <a:t>for</a:t>
            </a:r>
            <a:r>
              <a:rPr lang="hu-HU" sz="2000" dirty="0">
                <a:solidFill>
                  <a:srgbClr val="000099"/>
                </a:solidFill>
              </a:rPr>
              <a:t> </a:t>
            </a:r>
            <a:r>
              <a:rPr lang="hu-HU" sz="2000" dirty="0" err="1">
                <a:solidFill>
                  <a:srgbClr val="000099"/>
                </a:solidFill>
              </a:rPr>
              <a:t>SMEs</a:t>
            </a:r>
            <a:r>
              <a:rPr lang="hu-HU" sz="2000" dirty="0">
                <a:solidFill>
                  <a:srgbClr val="000099"/>
                </a:solidFill>
              </a:rPr>
              <a:t>” program célja a kis- és középvállalkozások </a:t>
            </a:r>
            <a:r>
              <a:rPr lang="hu-HU" sz="2000" dirty="0" err="1">
                <a:solidFill>
                  <a:srgbClr val="000099"/>
                </a:solidFill>
              </a:rPr>
              <a:t>mikrofinanszírozásának</a:t>
            </a:r>
            <a:r>
              <a:rPr lang="hu-HU" sz="2000" dirty="0">
                <a:solidFill>
                  <a:srgbClr val="000099"/>
                </a:solidFill>
              </a:rPr>
              <a:t> javítása és fejlesztése a partnerségben részt vevő országokban és régiókban innovatív megoldásokon, helyi tudás megosztásán </a:t>
            </a:r>
            <a:r>
              <a:rPr lang="hu-HU" sz="2000" dirty="0" smtClean="0">
                <a:solidFill>
                  <a:srgbClr val="000099"/>
                </a:solidFill>
              </a:rPr>
              <a:t>keresztül.</a:t>
            </a:r>
            <a:endParaRPr lang="hu-HU" sz="2000" dirty="0">
              <a:solidFill>
                <a:srgbClr val="000099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95536" y="3429000"/>
            <a:ext cx="8075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Partnerek </a:t>
            </a:r>
            <a:r>
              <a:rPr lang="hu-HU" sz="2000" dirty="0">
                <a:solidFill>
                  <a:srgbClr val="000099"/>
                </a:solidFill>
              </a:rPr>
              <a:t>száma: </a:t>
            </a:r>
            <a:r>
              <a:rPr lang="hu-HU" sz="2000" dirty="0" smtClean="0">
                <a:solidFill>
                  <a:srgbClr val="000099"/>
                </a:solidFill>
              </a:rPr>
              <a:t>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0099"/>
                </a:solidFill>
              </a:rPr>
              <a:t>Résztvevő országok: Magyarország, Németország, Lengyelország, Olaszország, Spanyolország, Norvégia, Horvátország, </a:t>
            </a:r>
            <a:r>
              <a:rPr lang="hu-HU" sz="2000" dirty="0" smtClean="0">
                <a:solidFill>
                  <a:srgbClr val="000099"/>
                </a:solidFill>
              </a:rPr>
              <a:t>Belgium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0099"/>
                </a:solidFill>
              </a:rPr>
              <a:t>Főbb kimenetek: 9 regionális akcióterv, 6 tanulmányi út, 9 átdolgozott politika, 6 újonnan létrehozott </a:t>
            </a:r>
            <a:r>
              <a:rPr lang="hu-HU" sz="2000" dirty="0" smtClean="0">
                <a:solidFill>
                  <a:srgbClr val="000099"/>
                </a:solidFill>
              </a:rPr>
              <a:t>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0009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00099"/>
                </a:solidFill>
              </a:rPr>
              <a:t>A projekt futamideje: 2016. április – 2021. március</a:t>
            </a:r>
          </a:p>
        </p:txBody>
      </p:sp>
    </p:spTree>
    <p:extLst>
      <p:ext uri="{BB962C8B-B14F-4D97-AF65-F5344CB8AC3E}">
        <p14:creationId xmlns:p14="http://schemas.microsoft.com/office/powerpoint/2010/main" val="18293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6"/>
          <p:cNvSpPr>
            <a:spLocks noChangeArrowheads="1"/>
          </p:cNvSpPr>
          <p:nvPr/>
        </p:nvSpPr>
        <p:spPr bwMode="auto">
          <a:xfrm>
            <a:off x="539750" y="332656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Köszönjük 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a figyelmet!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www.zmva.hu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hu-HU" altLang="hu-HU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H-8900 Zalaegerszeg, Köztársaság út 17.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tel.: +36 92 316 033, +36 92 310 800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e-mail: 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infozmva</a:t>
            </a:r>
            <a:r>
              <a:rPr lang="hu-HU" altLang="hu-HU" sz="3200" b="1" dirty="0">
                <a:solidFill>
                  <a:schemeClr val="bg1"/>
                </a:solidFill>
                <a:latin typeface="Calibri" pitchFamily="34" charset="0"/>
              </a:rPr>
              <a:t>@</a:t>
            </a:r>
            <a:r>
              <a:rPr lang="hu-HU" altLang="hu-HU" sz="3200" b="1" dirty="0" err="1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0" hangingPunct="0">
              <a:spcBef>
                <a:spcPct val="20000"/>
              </a:spcBef>
              <a:defRPr/>
            </a:pP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	      mikrohitel@</a:t>
            </a:r>
            <a:r>
              <a:rPr lang="hu-HU" altLang="hu-HU" sz="3200" b="1" dirty="0" err="1" smtClean="0">
                <a:solidFill>
                  <a:schemeClr val="bg1"/>
                </a:solidFill>
                <a:latin typeface="Calibri" pitchFamily="34" charset="0"/>
              </a:rPr>
              <a:t>zmva.hu</a:t>
            </a:r>
            <a:r>
              <a:rPr lang="hu-HU" altLang="hu-HU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hu-HU" altLang="hu-HU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85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1115616" y="11663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ZMVA Hitel Konstrukciók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79653404"/>
              </p:ext>
            </p:extLst>
          </p:nvPr>
        </p:nvGraphicFramePr>
        <p:xfrm>
          <a:off x="611560" y="1700808"/>
          <a:ext cx="7085831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2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57031484"/>
              </p:ext>
            </p:extLst>
          </p:nvPr>
        </p:nvGraphicFramePr>
        <p:xfrm>
          <a:off x="107504" y="1556792"/>
          <a:ext cx="8856984" cy="4799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88224" y="6356349"/>
            <a:ext cx="2133600" cy="365125"/>
          </a:xfrm>
        </p:spPr>
        <p:txBody>
          <a:bodyPr/>
          <a:lstStyle/>
          <a:p>
            <a:fld id="{A0B9772A-1113-49E8-B486-F2E6EED35DD3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1115616" y="116632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ZMVA Hitel Konstrukciók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71800" y="2996952"/>
            <a:ext cx="5544616" cy="1323163"/>
          </a:xfrm>
          <a:prstGeom prst="rect">
            <a:avLst/>
          </a:prstGeom>
        </p:spPr>
      </p:pic>
      <p:pic>
        <p:nvPicPr>
          <p:cNvPr id="7" name="Kép 5"/>
          <p:cNvPicPr>
            <a:picLocks noChangeAspect="1"/>
          </p:cNvPicPr>
          <p:nvPr/>
        </p:nvPicPr>
        <p:blipFill>
          <a:blip r:embed="rId9"/>
          <a:srcRect l="6047" t="5882" r="5663" b="6828"/>
          <a:stretch>
            <a:fillRect/>
          </a:stretch>
        </p:blipFill>
        <p:spPr bwMode="auto">
          <a:xfrm>
            <a:off x="655145" y="5742369"/>
            <a:ext cx="920942" cy="7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2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11993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Országos </a:t>
            </a:r>
            <a:r>
              <a:rPr lang="hu-HU" sz="3600" dirty="0" err="1" smtClean="0">
                <a:solidFill>
                  <a:schemeClr val="bg1"/>
                </a:solidFill>
              </a:rPr>
              <a:t>Mikrohitel</a:t>
            </a:r>
            <a:r>
              <a:rPr lang="hu-HU" sz="3600" dirty="0" smtClean="0">
                <a:solidFill>
                  <a:schemeClr val="bg1"/>
                </a:solidFill>
              </a:rPr>
              <a:t> Alap – (OMA)</a:t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altLang="hu-H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267633" y="1597808"/>
            <a:ext cx="8447088" cy="5071552"/>
          </a:xfrm>
        </p:spPr>
        <p:txBody>
          <a:bodyPr>
            <a:normAutofit/>
          </a:bodyPr>
          <a:lstStyle/>
          <a:p>
            <a:pPr marL="0" lvl="3" indent="0">
              <a:buNone/>
            </a:pPr>
            <a:endParaRPr lang="hu-HU" altLang="hu-HU" sz="2600" b="1" u="sng" dirty="0" smtClean="0">
              <a:solidFill>
                <a:srgbClr val="000099"/>
              </a:solidFill>
            </a:endParaRPr>
          </a:p>
          <a:p>
            <a:pPr marL="0" lvl="3" indent="0">
              <a:buNone/>
            </a:pPr>
            <a:endParaRPr lang="hu-HU" altLang="hu-HU" sz="2600" b="1" u="sng" dirty="0" smtClean="0">
              <a:solidFill>
                <a:srgbClr val="000099"/>
              </a:solidFill>
            </a:endParaRP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Hitelfelvevők köre: </a:t>
            </a:r>
            <a:r>
              <a:rPr lang="hu-HU" altLang="hu-HU" sz="26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mikrovállalkozások</a:t>
            </a:r>
            <a:endParaRPr lang="hu-HU" altLang="hu-HU" sz="26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Hitelösszeg: 1.000.000.- - 10.000.000.- Ft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Futamidő: 1-10 év; Türelmi idő: 1-12 hónap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Kamat: fix évi 3,9 %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altLang="hu-HU" sz="2600" u="sng" dirty="0" smtClean="0">
                <a:solidFill>
                  <a:srgbClr val="000099"/>
                </a:solidFill>
              </a:rPr>
              <a:t>Kezdő vállalkozás </a:t>
            </a:r>
            <a:r>
              <a:rPr lang="hu-HU" altLang="hu-HU" sz="2600" dirty="0" smtClean="0">
                <a:solidFill>
                  <a:srgbClr val="000099"/>
                </a:solidFill>
              </a:rPr>
              <a:t>is igénybe veheti</a:t>
            </a:r>
          </a:p>
          <a:p>
            <a:pPr>
              <a:spcBef>
                <a:spcPts val="1800"/>
              </a:spcBef>
            </a:pPr>
            <a:endParaRPr lang="hu-HU" altLang="hu-HU" sz="1700" dirty="0" smtClean="0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Készfizető kezességvállalás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Ingatlan fedezet szükséges</a:t>
            </a:r>
          </a:p>
          <a:p>
            <a:endParaRPr lang="hu-HU" altLang="hu-HU" sz="2600" dirty="0" smtClean="0"/>
          </a:p>
          <a:p>
            <a:endParaRPr lang="hu-HU" altLang="hu-HU" sz="2600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3" name="Kettős hullám 2"/>
          <p:cNvSpPr/>
          <p:nvPr/>
        </p:nvSpPr>
        <p:spPr>
          <a:xfrm>
            <a:off x="267632" y="1411685"/>
            <a:ext cx="5456495" cy="720080"/>
          </a:xfrm>
          <a:prstGeom prst="doubleWav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Hitelcél: beruházás és forgóeszköz hitel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2" t="9735" r="13979" b="18884"/>
          <a:stretch/>
        </p:blipFill>
        <p:spPr>
          <a:xfrm>
            <a:off x="6876256" y="4149080"/>
            <a:ext cx="792088" cy="82980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674561"/>
            <a:ext cx="905359" cy="905359"/>
          </a:xfrm>
          <a:prstGeom prst="rect">
            <a:avLst/>
          </a:prstGeom>
        </p:spPr>
      </p:pic>
      <p:sp>
        <p:nvSpPr>
          <p:cNvPr id="10" name="Felhő 9"/>
          <p:cNvSpPr/>
          <p:nvPr/>
        </p:nvSpPr>
        <p:spPr>
          <a:xfrm>
            <a:off x="7345502" y="1575664"/>
            <a:ext cx="1381794" cy="865187"/>
          </a:xfrm>
          <a:prstGeom prst="cloudCallout">
            <a:avLst>
              <a:gd name="adj1" fmla="val -88863"/>
              <a:gd name="adj2" fmla="val 71390"/>
            </a:avLst>
          </a:prstGeom>
          <a:solidFill>
            <a:srgbClr val="00B050"/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nerő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119937" cy="1143000"/>
          </a:xfrm>
          <a:effectLst/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Helyi </a:t>
            </a:r>
            <a:r>
              <a:rPr lang="hu-HU" sz="3600" dirty="0" err="1" smtClean="0">
                <a:solidFill>
                  <a:schemeClr val="bg1"/>
                </a:solidFill>
              </a:rPr>
              <a:t>Mikrohitel</a:t>
            </a:r>
            <a:r>
              <a:rPr lang="hu-HU" sz="3600" dirty="0" smtClean="0">
                <a:solidFill>
                  <a:schemeClr val="bg1"/>
                </a:solidFill>
              </a:rPr>
              <a:t> Alap – (HMA)</a:t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altLang="hu-H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264864" y="1798831"/>
            <a:ext cx="8879136" cy="4708326"/>
          </a:xfrm>
        </p:spPr>
        <p:txBody>
          <a:bodyPr>
            <a:normAutofit/>
          </a:bodyPr>
          <a:lstStyle/>
          <a:p>
            <a:pPr marL="0" lvl="3" indent="0">
              <a:buNone/>
            </a:pPr>
            <a:endParaRPr lang="hu-HU" altLang="hu-HU" sz="2400" dirty="0" smtClean="0">
              <a:solidFill>
                <a:srgbClr val="000099"/>
              </a:solidFill>
            </a:endParaRP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400" dirty="0" smtClean="0">
                <a:solidFill>
                  <a:srgbClr val="000099"/>
                </a:solidFill>
              </a:rPr>
              <a:t>Hitelfelvevők köre: </a:t>
            </a:r>
            <a:r>
              <a:rPr lang="hu-HU" altLang="hu-H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KKV-k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400" dirty="0" smtClean="0">
                <a:solidFill>
                  <a:srgbClr val="000099"/>
                </a:solidFill>
              </a:rPr>
              <a:t>Hitelösszeg: 1.000.000. - 10.000.000.- Ft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400" dirty="0" smtClean="0">
                <a:solidFill>
                  <a:srgbClr val="000099"/>
                </a:solidFill>
              </a:rPr>
              <a:t>Futamidő: 1-10 év; Türelmi idő: 1-12 hónap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400" dirty="0" smtClean="0">
                <a:solidFill>
                  <a:srgbClr val="000099"/>
                </a:solidFill>
              </a:rPr>
              <a:t>Kamat: változó, évi 3,9 % - 4,5 % </a:t>
            </a:r>
            <a:r>
              <a:rPr lang="hu-HU" altLang="hu-HU" sz="2400" i="1" dirty="0" smtClean="0">
                <a:solidFill>
                  <a:srgbClr val="000099"/>
                </a:solidFill>
              </a:rPr>
              <a:t>(</a:t>
            </a:r>
            <a:r>
              <a:rPr lang="hu-HU" altLang="hu-HU" sz="2400" i="1" dirty="0" err="1" smtClean="0">
                <a:solidFill>
                  <a:srgbClr val="000099"/>
                </a:solidFill>
              </a:rPr>
              <a:t>max</a:t>
            </a:r>
            <a:r>
              <a:rPr lang="hu-HU" altLang="hu-HU" sz="2400" i="1" dirty="0" smtClean="0">
                <a:solidFill>
                  <a:srgbClr val="000099"/>
                </a:solidFill>
              </a:rPr>
              <a:t>. évi 6,5%)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altLang="hu-HU" sz="2400" u="sng" dirty="0" smtClean="0">
                <a:solidFill>
                  <a:srgbClr val="000099"/>
                </a:solidFill>
              </a:rPr>
              <a:t>Kezdő vállalkozás </a:t>
            </a:r>
            <a:r>
              <a:rPr lang="hu-HU" altLang="hu-HU" sz="2400" dirty="0" smtClean="0">
                <a:solidFill>
                  <a:srgbClr val="000099"/>
                </a:solidFill>
              </a:rPr>
              <a:t>is igénybe veheti</a:t>
            </a:r>
          </a:p>
          <a:p>
            <a:pPr>
              <a:spcBef>
                <a:spcPts val="1800"/>
              </a:spcBef>
            </a:pPr>
            <a:endParaRPr lang="hu-HU" altLang="hu-HU" sz="1200" dirty="0" smtClean="0">
              <a:solidFill>
                <a:srgbClr val="000099"/>
              </a:solidFill>
            </a:endParaRPr>
          </a:p>
          <a:p>
            <a:pPr>
              <a:spcBef>
                <a:spcPts val="1800"/>
              </a:spcBef>
            </a:pPr>
            <a:r>
              <a:rPr lang="hu-HU" altLang="hu-HU" sz="2400" dirty="0" smtClean="0">
                <a:solidFill>
                  <a:srgbClr val="000099"/>
                </a:solidFill>
              </a:rPr>
              <a:t>10 % önerő bemutatása szükséges</a:t>
            </a:r>
          </a:p>
          <a:p>
            <a:r>
              <a:rPr lang="hu-HU" altLang="hu-HU" sz="2400" dirty="0" smtClean="0">
                <a:solidFill>
                  <a:srgbClr val="000099"/>
                </a:solidFill>
              </a:rPr>
              <a:t>Készfizető kezességvállalás </a:t>
            </a:r>
          </a:p>
          <a:p>
            <a:r>
              <a:rPr lang="hu-HU" altLang="hu-HU" sz="2400" dirty="0" smtClean="0">
                <a:solidFill>
                  <a:srgbClr val="000099"/>
                </a:solidFill>
              </a:rPr>
              <a:t>Ingatlan fedezet szükséges</a:t>
            </a:r>
          </a:p>
          <a:p>
            <a:endParaRPr lang="hu-HU" altLang="hu-HU" sz="2400" dirty="0" smtClean="0"/>
          </a:p>
          <a:p>
            <a:endParaRPr lang="hu-HU" altLang="hu-HU" sz="2400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Kettős hullám 4"/>
          <p:cNvSpPr/>
          <p:nvPr/>
        </p:nvSpPr>
        <p:spPr>
          <a:xfrm>
            <a:off x="267632" y="1411685"/>
            <a:ext cx="5456495" cy="720080"/>
          </a:xfrm>
          <a:prstGeom prst="doubleWav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Hitelcél: beruházás és forgóeszköz hitel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2" t="9735" r="13979" b="18884"/>
          <a:stretch/>
        </p:blipFill>
        <p:spPr>
          <a:xfrm>
            <a:off x="7380312" y="4077072"/>
            <a:ext cx="792088" cy="82980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708957"/>
            <a:ext cx="905359" cy="905359"/>
          </a:xfrm>
          <a:prstGeom prst="rect">
            <a:avLst/>
          </a:prstGeom>
        </p:spPr>
      </p:pic>
      <p:sp>
        <p:nvSpPr>
          <p:cNvPr id="12" name="Felhő 11"/>
          <p:cNvSpPr/>
          <p:nvPr/>
        </p:nvSpPr>
        <p:spPr>
          <a:xfrm>
            <a:off x="7285923" y="1396125"/>
            <a:ext cx="1381794" cy="865187"/>
          </a:xfrm>
          <a:prstGeom prst="cloudCallout">
            <a:avLst>
              <a:gd name="adj1" fmla="val -109890"/>
              <a:gd name="adj2" fmla="val 88182"/>
            </a:avLst>
          </a:prstGeom>
          <a:solidFill>
            <a:srgbClr val="00B050"/>
          </a:solidFill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ö</a:t>
            </a:r>
            <a:r>
              <a:rPr lang="hu-HU" dirty="0" smtClean="0"/>
              <a:t>nerő 10%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043608" y="188640"/>
            <a:ext cx="70675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Fürge </a:t>
            </a:r>
            <a:r>
              <a:rPr lang="hu-HU" altLang="hu-HU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</a:t>
            </a:r>
            <a:r>
              <a:rPr lang="hu-HU" altLang="hu-HU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itel Program</a:t>
            </a:r>
            <a:endParaRPr kumimoji="0" lang="hu-HU" altLang="hu-H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04503" y="2420888"/>
            <a:ext cx="38164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200" b="1" dirty="0" smtClean="0">
                <a:solidFill>
                  <a:srgbClr val="000099"/>
                </a:solidFill>
              </a:rPr>
              <a:t>A ZMVA 2017. októberében 3 új hitelterméket vezetett be </a:t>
            </a:r>
            <a:r>
              <a:rPr lang="hu-HU" sz="2200" b="1" dirty="0" err="1" smtClean="0">
                <a:solidFill>
                  <a:srgbClr val="000099"/>
                </a:solidFill>
              </a:rPr>
              <a:t>mikrovállalkozások</a:t>
            </a:r>
            <a:r>
              <a:rPr lang="hu-HU" sz="2200" b="1" dirty="0" smtClean="0">
                <a:solidFill>
                  <a:srgbClr val="000099"/>
                </a:solidFill>
              </a:rPr>
              <a:t> részére a </a:t>
            </a:r>
            <a:r>
              <a:rPr lang="hu-HU" sz="2200" b="1" dirty="0" err="1" smtClean="0">
                <a:solidFill>
                  <a:srgbClr val="000099"/>
                </a:solidFill>
              </a:rPr>
              <a:t>Garantiqa</a:t>
            </a:r>
            <a:r>
              <a:rPr lang="hu-HU" sz="2200" b="1" dirty="0" smtClean="0">
                <a:solidFill>
                  <a:srgbClr val="000099"/>
                </a:solidFill>
              </a:rPr>
              <a:t> Hitelgarancia Zrt. kezességvállalással, így akár ingatlan fedezet nélkül kis értékű hitelhez juthat a vállalkozás.</a:t>
            </a:r>
          </a:p>
          <a:p>
            <a:pPr marL="457200" indent="-457200" algn="just">
              <a:buFontTx/>
              <a:buChar char="-"/>
            </a:pPr>
            <a:endParaRPr lang="hu-HU" b="1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felhasználó\Documents\A-gyorskolc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927" y="2437656"/>
            <a:ext cx="4495665" cy="323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71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11993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FÜRGE HITEL Program</a:t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altLang="hu-HU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267633" y="201991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Hitelösszeg: 1.000.000.– 3.000.000.- Ft </a:t>
            </a:r>
            <a:r>
              <a:rPr lang="hu-HU" sz="1600" dirty="0" smtClean="0">
                <a:solidFill>
                  <a:srgbClr val="000099"/>
                </a:solidFill>
              </a:rPr>
              <a:t>(előző éves árbevétel </a:t>
            </a:r>
            <a:r>
              <a:rPr lang="hu-HU" sz="1600" dirty="0" err="1" smtClean="0">
                <a:solidFill>
                  <a:srgbClr val="000099"/>
                </a:solidFill>
              </a:rPr>
              <a:t>max</a:t>
            </a:r>
            <a:r>
              <a:rPr lang="hu-HU" sz="1600" dirty="0" smtClean="0">
                <a:solidFill>
                  <a:srgbClr val="000099"/>
                </a:solidFill>
              </a:rPr>
              <a:t>. 25%-a)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Hitelcél: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rgbClr val="000099"/>
                </a:solidFill>
              </a:rPr>
              <a:t>g</a:t>
            </a:r>
            <a:r>
              <a:rPr lang="hu-HU" sz="2400" dirty="0" smtClean="0">
                <a:solidFill>
                  <a:srgbClr val="000099"/>
                </a:solidFill>
              </a:rPr>
              <a:t>azdasági tevékenység elindítása, tevékenység bővítés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rgbClr val="000099"/>
                </a:solidFill>
              </a:rPr>
              <a:t>e</a:t>
            </a:r>
            <a:r>
              <a:rPr lang="hu-HU" sz="2400" dirty="0" smtClean="0">
                <a:solidFill>
                  <a:srgbClr val="000099"/>
                </a:solidFill>
              </a:rPr>
              <a:t>szköz vásárlás, beruházás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Futamidő: 12-36 hónap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Türelmi idő: </a:t>
            </a:r>
            <a:r>
              <a:rPr lang="hu-HU" sz="2400" dirty="0" err="1" smtClean="0">
                <a:solidFill>
                  <a:srgbClr val="000099"/>
                </a:solidFill>
              </a:rPr>
              <a:t>max</a:t>
            </a:r>
            <a:r>
              <a:rPr lang="hu-HU" sz="2400" dirty="0" smtClean="0">
                <a:solidFill>
                  <a:srgbClr val="000099"/>
                </a:solidFill>
              </a:rPr>
              <a:t>. 6 hónap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Kamat: 4,5%, illetve 5,5%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rgbClr val="000099"/>
                </a:solidFill>
              </a:rPr>
              <a:t>Biztosíték: a beruházás tárgya, vagy egyéb dologi fedezet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hu-H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vállalkozók hitelhez jutását a </a:t>
            </a:r>
            <a:r>
              <a:rPr lang="hu-HU" sz="24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Garantiqa</a:t>
            </a:r>
            <a:r>
              <a:rPr lang="hu-H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Hitelgarancia </a:t>
            </a:r>
            <a:r>
              <a:rPr lang="hu-HU" sz="24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Zrt</a:t>
            </a:r>
            <a:r>
              <a:rPr lang="hu-HU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kezességvállalása is segíti.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b="1" dirty="0"/>
          </a:p>
        </p:txBody>
      </p:sp>
      <p:sp>
        <p:nvSpPr>
          <p:cNvPr id="5" name="Kettős hullám 4"/>
          <p:cNvSpPr/>
          <p:nvPr/>
        </p:nvSpPr>
        <p:spPr>
          <a:xfrm>
            <a:off x="275689" y="1275775"/>
            <a:ext cx="2864208" cy="720080"/>
          </a:xfrm>
          <a:prstGeom prst="doubleWav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Beruházási célra:</a:t>
            </a:r>
            <a:endParaRPr lang="hu-HU" dirty="0"/>
          </a:p>
        </p:txBody>
      </p:sp>
      <p:sp>
        <p:nvSpPr>
          <p:cNvPr id="6" name="Felhő 5"/>
          <p:cNvSpPr/>
          <p:nvPr/>
        </p:nvSpPr>
        <p:spPr>
          <a:xfrm>
            <a:off x="6012160" y="1332876"/>
            <a:ext cx="1381794" cy="865187"/>
          </a:xfrm>
          <a:prstGeom prst="cloudCallout">
            <a:avLst>
              <a:gd name="adj1" fmla="val -128444"/>
              <a:gd name="adj2" fmla="val 18052"/>
            </a:avLst>
          </a:prstGeom>
          <a:solidFill>
            <a:srgbClr val="00B05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ö</a:t>
            </a:r>
            <a:r>
              <a:rPr lang="hu-HU" dirty="0" smtClean="0"/>
              <a:t>nerő 10%</a:t>
            </a:r>
            <a:endParaRPr lang="hu-HU" dirty="0"/>
          </a:p>
        </p:txBody>
      </p:sp>
      <p:pic>
        <p:nvPicPr>
          <p:cNvPr id="1026" name="Picture 2" descr="KÃ©ptalÃ¡lat a kÃ¶vetkezÅre: âhand shake vector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31" y="6096562"/>
            <a:ext cx="600537" cy="6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Csoportba foglalás 9"/>
          <p:cNvGrpSpPr/>
          <p:nvPr/>
        </p:nvGrpSpPr>
        <p:grpSpPr>
          <a:xfrm>
            <a:off x="6252931" y="3650527"/>
            <a:ext cx="2233721" cy="1186464"/>
            <a:chOff x="4714189" y="4889502"/>
            <a:chExt cx="2285877" cy="137163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1" name="Felhő 10"/>
            <p:cNvSpPr/>
            <p:nvPr/>
          </p:nvSpPr>
          <p:spPr>
            <a:xfrm>
              <a:off x="4714189" y="4889502"/>
              <a:ext cx="2039414" cy="1371637"/>
            </a:xfrm>
            <a:prstGeom prst="cloudCallout">
              <a:avLst>
                <a:gd name="adj1" fmla="val -126594"/>
                <a:gd name="adj2" fmla="val 32354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4897410" y="5178934"/>
              <a:ext cx="2102656" cy="604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>
                  <a:solidFill>
                    <a:srgbClr val="000099"/>
                  </a:solidFill>
                </a:rPr>
                <a:t>Kamattámogatás </a:t>
              </a:r>
              <a:r>
                <a:rPr lang="hu-HU" sz="1200" i="1" dirty="0">
                  <a:solidFill>
                    <a:srgbClr val="000099"/>
                  </a:solidFill>
                </a:rPr>
                <a:t>(székhely</a:t>
              </a:r>
              <a:r>
                <a:rPr lang="hu-HU" sz="1200" i="1" dirty="0" smtClean="0">
                  <a:solidFill>
                    <a:srgbClr val="000099"/>
                  </a:solidFill>
                </a:rPr>
                <a:t>: </a:t>
              </a:r>
              <a:r>
                <a:rPr lang="hu-HU" sz="1200" i="1" dirty="0">
                  <a:solidFill>
                    <a:srgbClr val="000099"/>
                  </a:solidFill>
                </a:rPr>
                <a:t>Zalaegerszeg</a:t>
              </a:r>
              <a:r>
                <a:rPr lang="hu-HU" sz="1200" dirty="0">
                  <a:solidFill>
                    <a:srgbClr val="000099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11993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sz="3600" dirty="0" smtClean="0">
                <a:solidFill>
                  <a:schemeClr val="bg1"/>
                </a:solidFill>
              </a:rPr>
              <a:t>FÜRGE HITEL Program</a:t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altLang="hu-H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42910" y="1747664"/>
            <a:ext cx="8286808" cy="4589462"/>
          </a:xfrm>
        </p:spPr>
        <p:txBody>
          <a:bodyPr>
            <a:normAutofit/>
          </a:bodyPr>
          <a:lstStyle/>
          <a:p>
            <a:endParaRPr lang="hu-HU" altLang="hu-HU" sz="2600" dirty="0" smtClean="0">
              <a:solidFill>
                <a:srgbClr val="000099"/>
              </a:solidFill>
            </a:endParaRPr>
          </a:p>
          <a:p>
            <a:endParaRPr lang="hu-HU" altLang="hu-HU" sz="2600" dirty="0" smtClean="0"/>
          </a:p>
          <a:p>
            <a:endParaRPr lang="hu-HU" altLang="hu-HU" sz="2600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79512" y="2054344"/>
            <a:ext cx="850728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Hitelösszeg: 500.000.– 3.000.000.- Ft </a:t>
            </a:r>
            <a:r>
              <a:rPr lang="hu-HU" i="1" dirty="0" smtClean="0">
                <a:solidFill>
                  <a:srgbClr val="000099"/>
                </a:solidFill>
              </a:rPr>
              <a:t>(előző éves árbevétel </a:t>
            </a:r>
            <a:r>
              <a:rPr lang="hu-HU" i="1" dirty="0" err="1" smtClean="0">
                <a:solidFill>
                  <a:srgbClr val="000099"/>
                </a:solidFill>
              </a:rPr>
              <a:t>max</a:t>
            </a:r>
            <a:r>
              <a:rPr lang="hu-HU" i="1" dirty="0" smtClean="0">
                <a:solidFill>
                  <a:srgbClr val="000099"/>
                </a:solidFill>
              </a:rPr>
              <a:t>. 25%-a)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Hitelcél: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hu-HU" sz="2250" dirty="0">
                <a:solidFill>
                  <a:srgbClr val="000099"/>
                </a:solidFill>
              </a:rPr>
              <a:t>f</a:t>
            </a:r>
            <a:r>
              <a:rPr lang="hu-HU" sz="2250" dirty="0" smtClean="0">
                <a:solidFill>
                  <a:srgbClr val="000099"/>
                </a:solidFill>
              </a:rPr>
              <a:t>orgóeszköz finanszírozás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hu-HU" sz="2250" dirty="0">
                <a:solidFill>
                  <a:srgbClr val="000099"/>
                </a:solidFill>
              </a:rPr>
              <a:t>l</a:t>
            </a:r>
            <a:r>
              <a:rPr lang="hu-HU" sz="2250" dirty="0" smtClean="0">
                <a:solidFill>
                  <a:srgbClr val="000099"/>
                </a:solidFill>
              </a:rPr>
              <a:t>ikviditás menedzselése </a:t>
            </a:r>
            <a:r>
              <a:rPr lang="hu-HU" sz="2250" i="1" dirty="0" smtClean="0">
                <a:solidFill>
                  <a:srgbClr val="000099"/>
                </a:solidFill>
              </a:rPr>
              <a:t>(pl. szállítói és szolgáltatói számlák kiegyenlítése, bérleti díj megfizetése, üzemagyag vásárlás)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Futamidő: </a:t>
            </a:r>
            <a:r>
              <a:rPr lang="hu-HU" sz="2250" dirty="0" err="1" smtClean="0">
                <a:solidFill>
                  <a:srgbClr val="000099"/>
                </a:solidFill>
              </a:rPr>
              <a:t>max</a:t>
            </a:r>
            <a:r>
              <a:rPr lang="hu-HU" sz="2250" dirty="0" smtClean="0">
                <a:solidFill>
                  <a:srgbClr val="000099"/>
                </a:solidFill>
              </a:rPr>
              <a:t>. 12 hónap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Türelmi idő: </a:t>
            </a:r>
            <a:r>
              <a:rPr lang="hu-HU" sz="2250" dirty="0" err="1" smtClean="0">
                <a:solidFill>
                  <a:srgbClr val="000099"/>
                </a:solidFill>
              </a:rPr>
              <a:t>max</a:t>
            </a:r>
            <a:r>
              <a:rPr lang="hu-HU" sz="2250" dirty="0" smtClean="0">
                <a:solidFill>
                  <a:srgbClr val="000099"/>
                </a:solidFill>
              </a:rPr>
              <a:t>. 12 hónap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Kamat: 4%, illetve 5%</a:t>
            </a:r>
          </a:p>
          <a:p>
            <a:pPr lvl="1" indent="-4572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2250" dirty="0" smtClean="0">
                <a:solidFill>
                  <a:srgbClr val="000099"/>
                </a:solidFill>
              </a:rPr>
              <a:t>Biztosíték: ingó-, ingatlan zálogjog, vagy természetes személy kezességvállalása</a:t>
            </a:r>
          </a:p>
          <a:p>
            <a:pPr marL="0" lvl="1" algn="ctr">
              <a:spcBef>
                <a:spcPts val="1200"/>
              </a:spcBef>
            </a:pPr>
            <a:r>
              <a:rPr lang="hu-HU" sz="225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vállalkozók hitelhez jutását a </a:t>
            </a:r>
            <a:r>
              <a:rPr lang="hu-HU" sz="225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Garantiqa</a:t>
            </a:r>
            <a:r>
              <a:rPr lang="hu-HU" sz="225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Hitelgarancia </a:t>
            </a:r>
            <a:r>
              <a:rPr lang="hu-HU" sz="225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Zrt</a:t>
            </a:r>
            <a:r>
              <a:rPr lang="hu-HU" sz="225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kezességvállalása segíti.</a:t>
            </a:r>
            <a:endParaRPr lang="hu-HU" sz="225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Kettős hullám 5"/>
          <p:cNvSpPr/>
          <p:nvPr/>
        </p:nvSpPr>
        <p:spPr>
          <a:xfrm>
            <a:off x="323528" y="1296570"/>
            <a:ext cx="5168464" cy="720080"/>
          </a:xfrm>
          <a:prstGeom prst="doubleWav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Forgóeszköz vagy vállalkozásfinanszírozási célra:</a:t>
            </a:r>
          </a:p>
        </p:txBody>
      </p:sp>
      <p:sp>
        <p:nvSpPr>
          <p:cNvPr id="10" name="Felhő 9"/>
          <p:cNvSpPr/>
          <p:nvPr/>
        </p:nvSpPr>
        <p:spPr>
          <a:xfrm>
            <a:off x="7164288" y="1326873"/>
            <a:ext cx="1381794" cy="865187"/>
          </a:xfrm>
          <a:prstGeom prst="cloudCallout">
            <a:avLst>
              <a:gd name="adj1" fmla="val -128444"/>
              <a:gd name="adj2" fmla="val 18052"/>
            </a:avLst>
          </a:prstGeom>
          <a:solidFill>
            <a:srgbClr val="00B05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nerő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KÃ©ptalÃ¡lat a kÃ¶vetkezÅre: âhand shake vectorâ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31" y="6082171"/>
            <a:ext cx="600537" cy="6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Csoportba foglalás 12"/>
          <p:cNvGrpSpPr/>
          <p:nvPr/>
        </p:nvGrpSpPr>
        <p:grpSpPr>
          <a:xfrm>
            <a:off x="6252931" y="3789040"/>
            <a:ext cx="2233721" cy="1186464"/>
            <a:chOff x="4714189" y="4889502"/>
            <a:chExt cx="2285877" cy="1371637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4" name="Felhő 13"/>
            <p:cNvSpPr/>
            <p:nvPr/>
          </p:nvSpPr>
          <p:spPr>
            <a:xfrm>
              <a:off x="4714189" y="4889502"/>
              <a:ext cx="2039414" cy="1371637"/>
            </a:xfrm>
            <a:prstGeom prst="cloudCallout">
              <a:avLst>
                <a:gd name="adj1" fmla="val -126594"/>
                <a:gd name="adj2" fmla="val 32354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4897410" y="5178934"/>
              <a:ext cx="2102656" cy="604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>
                  <a:solidFill>
                    <a:srgbClr val="000099"/>
                  </a:solidFill>
                </a:rPr>
                <a:t>Kamattámogatás </a:t>
              </a:r>
              <a:r>
                <a:rPr lang="hu-HU" sz="1200" i="1" dirty="0">
                  <a:solidFill>
                    <a:srgbClr val="000099"/>
                  </a:solidFill>
                </a:rPr>
                <a:t>(székhely</a:t>
              </a:r>
              <a:r>
                <a:rPr lang="hu-HU" sz="1200" i="1" dirty="0" smtClean="0">
                  <a:solidFill>
                    <a:srgbClr val="000099"/>
                  </a:solidFill>
                </a:rPr>
                <a:t>: </a:t>
              </a:r>
              <a:r>
                <a:rPr lang="hu-HU" sz="1200" i="1" dirty="0">
                  <a:solidFill>
                    <a:srgbClr val="000099"/>
                  </a:solidFill>
                </a:rPr>
                <a:t>Zalaegerszeg</a:t>
              </a:r>
              <a:r>
                <a:rPr lang="hu-HU" sz="1200" dirty="0">
                  <a:solidFill>
                    <a:srgbClr val="000099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119937" cy="1143000"/>
          </a:xfrm>
        </p:spPr>
        <p:txBody>
          <a:bodyPr>
            <a:normAutofit fontScale="90000"/>
          </a:bodyPr>
          <a:lstStyle/>
          <a:p>
            <a:r>
              <a:rPr lang="hu-HU" altLang="hu-HU" sz="3600" b="1" dirty="0" smtClean="0">
                <a:solidFill>
                  <a:schemeClr val="bg1"/>
                </a:solidFill>
              </a:rPr>
              <a:t>ZMVA Hitel Konstrukciók</a:t>
            </a:r>
            <a:br>
              <a:rPr lang="hu-HU" altLang="hu-HU" sz="3600" b="1" dirty="0" smtClean="0">
                <a:solidFill>
                  <a:schemeClr val="bg1"/>
                </a:solidFill>
              </a:rPr>
            </a:br>
            <a:r>
              <a:rPr lang="hu-HU" sz="2200" dirty="0" smtClean="0"/>
              <a:t> </a:t>
            </a:r>
            <a:r>
              <a:rPr lang="hu-HU" sz="2200" dirty="0" smtClean="0">
                <a:solidFill>
                  <a:schemeClr val="bg1"/>
                </a:solidFill>
              </a:rPr>
              <a:t>Saját Forrásból Finanszírozott Helyi </a:t>
            </a:r>
            <a:r>
              <a:rPr lang="hu-HU" sz="2200" dirty="0" err="1" smtClean="0">
                <a:solidFill>
                  <a:schemeClr val="bg1"/>
                </a:solidFill>
              </a:rPr>
              <a:t>Mikrohitel</a:t>
            </a:r>
            <a:r>
              <a:rPr lang="hu-HU" sz="2200" dirty="0" smtClean="0">
                <a:solidFill>
                  <a:schemeClr val="bg1"/>
                </a:solidFill>
              </a:rPr>
              <a:t> Alap (SFFHP) </a:t>
            </a:r>
            <a:r>
              <a:rPr lang="hu-HU" sz="3600" dirty="0" smtClean="0">
                <a:solidFill>
                  <a:schemeClr val="bg1"/>
                </a:solidFill>
              </a:rPr>
              <a:t/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altLang="hu-H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239712" y="2161341"/>
            <a:ext cx="8447088" cy="4589462"/>
          </a:xfrm>
        </p:spPr>
        <p:txBody>
          <a:bodyPr>
            <a:normAutofit/>
          </a:bodyPr>
          <a:lstStyle/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Hitelfelvevők köre: KKV-k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Hitelösszeg: 1.000.000.- 8.000.000.- Ft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Futamidő: 1-10 év; 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Türelmi idő: 1-12 hónap</a:t>
            </a:r>
          </a:p>
          <a:p>
            <a:pPr marL="457200" lvl="3" indent="-457200"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Kamat: fix kamatozású évi 3,9 % - 5 %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altLang="hu-HU" sz="2600" u="sng" dirty="0" smtClean="0">
                <a:solidFill>
                  <a:srgbClr val="000099"/>
                </a:solidFill>
              </a:rPr>
              <a:t>Kezdő vállalkozás </a:t>
            </a:r>
            <a:r>
              <a:rPr lang="hu-HU" altLang="hu-HU" sz="2600" dirty="0" smtClean="0">
                <a:solidFill>
                  <a:srgbClr val="000099"/>
                </a:solidFill>
              </a:rPr>
              <a:t>is igénybe veheti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altLang="hu-HU" sz="2600" dirty="0" smtClean="0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Készfizető kezességvállalás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altLang="hu-HU" sz="2600" dirty="0" smtClean="0">
                <a:solidFill>
                  <a:srgbClr val="000099"/>
                </a:solidFill>
              </a:rPr>
              <a:t>Ingatlan fedezet szükséges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altLang="hu-HU" sz="2600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altLang="hu-HU" sz="2600" dirty="0" smtClean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772A-1113-49E8-B486-F2E6EED35DD3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Kettős hullám 4"/>
          <p:cNvSpPr/>
          <p:nvPr/>
        </p:nvSpPr>
        <p:spPr>
          <a:xfrm>
            <a:off x="267632" y="1411685"/>
            <a:ext cx="5456495" cy="720080"/>
          </a:xfrm>
          <a:prstGeom prst="doubleWav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Hitelcél: beruházás és forgóeszköz hitel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2" t="9735" r="13979" b="18884"/>
          <a:stretch/>
        </p:blipFill>
        <p:spPr>
          <a:xfrm>
            <a:off x="7308304" y="4221088"/>
            <a:ext cx="792088" cy="82980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633671"/>
            <a:ext cx="905359" cy="905359"/>
          </a:xfrm>
          <a:prstGeom prst="rect">
            <a:avLst/>
          </a:prstGeom>
        </p:spPr>
      </p:pic>
      <p:sp>
        <p:nvSpPr>
          <p:cNvPr id="10" name="Felhő 9"/>
          <p:cNvSpPr/>
          <p:nvPr/>
        </p:nvSpPr>
        <p:spPr>
          <a:xfrm>
            <a:off x="7013451" y="2079773"/>
            <a:ext cx="1381794" cy="865187"/>
          </a:xfrm>
          <a:prstGeom prst="cloudCallout">
            <a:avLst>
              <a:gd name="adj1" fmla="val -96284"/>
              <a:gd name="adj2" fmla="val 72378"/>
            </a:avLst>
          </a:prstGeom>
          <a:solidFill>
            <a:srgbClr val="00B050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nerő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42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950</Words>
  <Application>Microsoft Office PowerPoint</Application>
  <PresentationFormat>Diavetítés a képernyőre (4:3 oldalarány)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Office-téma</vt:lpstr>
      <vt:lpstr>ZALA MEGYEI VÁLLALKOZÁSFEJLESZTÉSI ALAPÍTVÁNY</vt:lpstr>
      <vt:lpstr>PowerPoint-bemutató</vt:lpstr>
      <vt:lpstr>PowerPoint-bemutató</vt:lpstr>
      <vt:lpstr>ZMVA Hitel Konstrukciók Országos Mikrohitel Alap – (OMA) </vt:lpstr>
      <vt:lpstr>ZMVA Hitel Konstrukciók Helyi Mikrohitel Alap – (HMA) </vt:lpstr>
      <vt:lpstr>PowerPoint-bemutató</vt:lpstr>
      <vt:lpstr>ZMVA Hitel Konstrukciók FÜRGE HITEL Program </vt:lpstr>
      <vt:lpstr>ZMVA Hitel Konstrukciók FÜRGE HITEL Program </vt:lpstr>
      <vt:lpstr>ZMVA Hitel Konstrukciók  Saját Forrásból Finanszírozott Helyi Mikrohitel Alap (SFFHP)  </vt:lpstr>
      <vt:lpstr>Széchenyi Kártya Program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bolha</dc:creator>
  <cp:lastModifiedBy>Varga Diána</cp:lastModifiedBy>
  <cp:revision>163</cp:revision>
  <dcterms:created xsi:type="dcterms:W3CDTF">2015-02-04T08:04:04Z</dcterms:created>
  <dcterms:modified xsi:type="dcterms:W3CDTF">2019-01-29T12:40:00Z</dcterms:modified>
</cp:coreProperties>
</file>