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40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8" r:id="rId27"/>
    <p:sldId id="281" r:id="rId28"/>
    <p:sldId id="282" r:id="rId29"/>
    <p:sldId id="293" r:id="rId30"/>
    <p:sldId id="283" r:id="rId31"/>
    <p:sldId id="284" r:id="rId32"/>
    <p:sldId id="285" r:id="rId33"/>
    <p:sldId id="286" r:id="rId34"/>
    <p:sldId id="287" r:id="rId35"/>
    <p:sldId id="289" r:id="rId36"/>
    <p:sldId id="290" r:id="rId37"/>
    <p:sldId id="291" r:id="rId38"/>
    <p:sldId id="29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-7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00CD9-3C16-4B4E-8788-765DED7A7768}" type="datetimeFigureOut">
              <a:rPr lang="hu-HU" smtClean="0"/>
              <a:t>2020. 09. 09.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14127-DB89-4104-890C-11F5C659FC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045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14127-DB89-4104-890C-11F5C659FC62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028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14127-DB89-4104-890C-11F5C659FC62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8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B1F6-35D8-407C-B053-64FCE282342D}" type="datetimeFigureOut">
              <a:rPr lang="hu-HU" smtClean="0"/>
              <a:t>2020. 09. 09.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98FD-F898-44CF-BB18-77CAD40AF5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82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B1F6-35D8-407C-B053-64FCE282342D}" type="datetimeFigureOut">
              <a:rPr lang="hu-HU" smtClean="0"/>
              <a:t>2020. 09. 09.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98FD-F898-44CF-BB18-77CAD40AF5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00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B1F6-35D8-407C-B053-64FCE282342D}" type="datetimeFigureOut">
              <a:rPr lang="hu-HU" smtClean="0"/>
              <a:t>2020. 09. 09.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98FD-F898-44CF-BB18-77CAD40AF5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5127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B1F6-35D8-407C-B053-64FCE282342D}" type="datetimeFigureOut">
              <a:rPr lang="hu-HU" smtClean="0"/>
              <a:t>2020. 09. 09.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98FD-F898-44CF-BB18-77CAD40AF5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0596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B1F6-35D8-407C-B053-64FCE282342D}" type="datetimeFigureOut">
              <a:rPr lang="hu-HU" smtClean="0"/>
              <a:t>2020. 09. 09.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98FD-F898-44CF-BB18-77CAD40AF5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7937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B1F6-35D8-407C-B053-64FCE282342D}" type="datetimeFigureOut">
              <a:rPr lang="hu-HU" smtClean="0"/>
              <a:t>2020. 09. 09.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98FD-F898-44CF-BB18-77CAD40AF5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1388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B1F6-35D8-407C-B053-64FCE282342D}" type="datetimeFigureOut">
              <a:rPr lang="hu-HU" smtClean="0"/>
              <a:t>2020. 09. 09.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98FD-F898-44CF-BB18-77CAD40AF5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049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B1F6-35D8-407C-B053-64FCE282342D}" type="datetimeFigureOut">
              <a:rPr lang="hu-HU" smtClean="0"/>
              <a:t>2020. 09. 09.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98FD-F898-44CF-BB18-77CAD40AF5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66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B1F6-35D8-407C-B053-64FCE282342D}" type="datetimeFigureOut">
              <a:rPr lang="hu-HU" smtClean="0"/>
              <a:t>2020. 09. 09.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98FD-F898-44CF-BB18-77CAD40AF5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227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B1F6-35D8-407C-B053-64FCE282342D}" type="datetimeFigureOut">
              <a:rPr lang="hu-HU" smtClean="0"/>
              <a:t>2020. 09. 09.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98FD-F898-44CF-BB18-77CAD40AF5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42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B1F6-35D8-407C-B053-64FCE282342D}" type="datetimeFigureOut">
              <a:rPr lang="hu-HU" smtClean="0"/>
              <a:t>2020. 09. 09.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98FD-F898-44CF-BB18-77CAD40AF5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432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B1F6-35D8-407C-B053-64FCE282342D}" type="datetimeFigureOut">
              <a:rPr lang="hu-HU" smtClean="0"/>
              <a:t>2020. 09. 09.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98FD-F898-44CF-BB18-77CAD40AF5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536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B1F6-35D8-407C-B053-64FCE282342D}" type="datetimeFigureOut">
              <a:rPr lang="hu-HU" smtClean="0"/>
              <a:t>2020. 09. 09.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98FD-F898-44CF-BB18-77CAD40AF5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281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B1F6-35D8-407C-B053-64FCE282342D}" type="datetimeFigureOut">
              <a:rPr lang="hu-HU" smtClean="0"/>
              <a:t>2020. 09. 09.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98FD-F898-44CF-BB18-77CAD40AF5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118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B1F6-35D8-407C-B053-64FCE282342D}" type="datetimeFigureOut">
              <a:rPr lang="hu-HU" smtClean="0"/>
              <a:t>2020. 09. 09.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98FD-F898-44CF-BB18-77CAD40AF5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79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B1F6-35D8-407C-B053-64FCE282342D}" type="datetimeFigureOut">
              <a:rPr lang="hu-HU" smtClean="0"/>
              <a:t>2020. 09. 09.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98FD-F898-44CF-BB18-77CAD40AF5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481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530B1F6-35D8-407C-B053-64FCE282342D}" type="datetimeFigureOut">
              <a:rPr lang="hu-HU" smtClean="0"/>
              <a:t>2020. 09. 09.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DF098FD-F898-44CF-BB18-77CAD40AF5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602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530B1F6-35D8-407C-B053-64FCE282342D}" type="datetimeFigureOut">
              <a:rPr lang="hu-HU" smtClean="0"/>
              <a:t>2020. 09. 09.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DF098FD-F898-44CF-BB18-77CAD40AF5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5396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42220" y="1321778"/>
            <a:ext cx="8676222" cy="3200400"/>
          </a:xfrm>
        </p:spPr>
        <p:txBody>
          <a:bodyPr/>
          <a:lstStyle/>
          <a:p>
            <a:r>
              <a:rPr lang="hu-HU" b="1" dirty="0" smtClean="0"/>
              <a:t>Mi az a digitális jelenlét?</a:t>
            </a:r>
            <a:r>
              <a:rPr lang="en-US" b="1" dirty="0"/>
              <a:t/>
            </a:r>
            <a:br>
              <a:rPr lang="en-US" b="1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59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4842" y="232083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hu-HU" sz="9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?</a:t>
            </a:r>
            <a:endParaRPr lang="hu-HU" sz="96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5" y="0"/>
            <a:ext cx="10495128" cy="687430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2" y="510695"/>
            <a:ext cx="6459939" cy="645993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78" y="0"/>
            <a:ext cx="4826643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96787" y="2808067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Látható</a:t>
            </a:r>
            <a:br>
              <a:rPr lang="hu-HU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r>
              <a:rPr lang="hu-HU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tartalom</a:t>
            </a:r>
            <a:endParaRPr lang="hu-HU" dirty="0">
              <a:solidFill>
                <a:schemeClr val="bg1"/>
              </a:solidFill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00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70" y="1641996"/>
            <a:ext cx="3411940" cy="117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54"/>
            <a:ext cx="12192000" cy="631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1" y="2755710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A kép a minden, de Milyen kép?</a:t>
            </a:r>
            <a:endParaRPr lang="hu-HU" dirty="0">
              <a:solidFill>
                <a:schemeClr val="bg1"/>
              </a:solidFill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1" y="940558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Minőségileg is lehet rossz egy kép</a:t>
            </a:r>
            <a:endParaRPr lang="hu-HU" dirty="0">
              <a:solidFill>
                <a:schemeClr val="bg1"/>
              </a:solidFill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2" y="2082776"/>
            <a:ext cx="70389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0" y="313330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És tartalmilag is lehet rossz egy kép, hiába készült profi körülmények között</a:t>
            </a:r>
            <a:endParaRPr lang="hu-HU" dirty="0">
              <a:solidFill>
                <a:schemeClr val="bg1"/>
              </a:solidFill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70" y="1370747"/>
            <a:ext cx="4912057" cy="49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993" y="3030940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effectLst/>
                <a:latin typeface="Apercu Pro Medium" panose="02000606040000020004" pitchFamily="50" charset="-18"/>
              </a:rPr>
              <a:t>A </a:t>
            </a:r>
            <a:r>
              <a:rPr lang="hu-HU" sz="2800" b="1" dirty="0" err="1">
                <a:solidFill>
                  <a:schemeClr val="bg1"/>
                </a:solidFill>
                <a:effectLst/>
                <a:latin typeface="Apercu Pro Medium" panose="02000606040000020004" pitchFamily="50" charset="-18"/>
              </a:rPr>
              <a:t>stock</a:t>
            </a:r>
            <a:r>
              <a:rPr lang="hu-HU" sz="2800" b="1" dirty="0">
                <a:solidFill>
                  <a:schemeClr val="bg1"/>
                </a:solidFill>
                <a:effectLst/>
                <a:latin typeface="Apercu Pro Medium" panose="02000606040000020004" pitchFamily="50" charset="-18"/>
              </a:rPr>
              <a:t> fotók nagyszerűek, de van rendszer a megfelelő képek kiválasztásához. </a:t>
            </a:r>
            <a:r>
              <a:rPr lang="hu-HU" sz="2800" b="1" dirty="0" smtClean="0">
                <a:solidFill>
                  <a:schemeClr val="bg1"/>
                </a:solidFill>
                <a:effectLst/>
                <a:latin typeface="Apercu Pro Medium" panose="02000606040000020004" pitchFamily="50" charset="-18"/>
              </a:rPr>
              <a:t/>
            </a:r>
            <a:br>
              <a:rPr lang="hu-HU" sz="2800" b="1" dirty="0" smtClean="0">
                <a:solidFill>
                  <a:schemeClr val="bg1"/>
                </a:solidFill>
                <a:effectLst/>
                <a:latin typeface="Apercu Pro Medium" panose="02000606040000020004" pitchFamily="50" charset="-18"/>
              </a:rPr>
            </a:br>
            <a:r>
              <a:rPr lang="hu-HU" sz="2800" b="1" dirty="0" smtClean="0">
                <a:solidFill>
                  <a:schemeClr val="bg1"/>
                </a:solidFill>
                <a:effectLst/>
                <a:latin typeface="Apercu Pro Medium" panose="02000606040000020004" pitchFamily="50" charset="-18"/>
              </a:rPr>
              <a:t/>
            </a:r>
            <a:br>
              <a:rPr lang="hu-HU" sz="2800" b="1" dirty="0" smtClean="0">
                <a:solidFill>
                  <a:schemeClr val="bg1"/>
                </a:solidFill>
                <a:effectLst/>
                <a:latin typeface="Apercu Pro Medium" panose="02000606040000020004" pitchFamily="50" charset="-18"/>
              </a:rPr>
            </a:br>
            <a:r>
              <a:rPr lang="hu-HU" sz="2800" b="1" dirty="0" smtClean="0">
                <a:solidFill>
                  <a:schemeClr val="bg1"/>
                </a:solidFill>
                <a:effectLst/>
                <a:latin typeface="Apercu Pro Medium" panose="02000606040000020004" pitchFamily="50" charset="-18"/>
              </a:rPr>
              <a:t>Válasszon </a:t>
            </a:r>
            <a:r>
              <a:rPr lang="hu-HU" sz="2800" b="1" dirty="0">
                <a:solidFill>
                  <a:schemeClr val="bg1"/>
                </a:solidFill>
                <a:effectLst/>
                <a:latin typeface="Apercu Pro Medium" panose="02000606040000020004" pitchFamily="50" charset="-18"/>
              </a:rPr>
              <a:t>olyan </a:t>
            </a:r>
            <a:r>
              <a:rPr lang="hu-HU" sz="2800" b="1" dirty="0" err="1">
                <a:solidFill>
                  <a:schemeClr val="bg1"/>
                </a:solidFill>
                <a:effectLst/>
                <a:latin typeface="Apercu Pro Medium" panose="02000606040000020004" pitchFamily="50" charset="-18"/>
              </a:rPr>
              <a:t>stock</a:t>
            </a:r>
            <a:r>
              <a:rPr lang="hu-HU" sz="2800" b="1" dirty="0">
                <a:solidFill>
                  <a:schemeClr val="bg1"/>
                </a:solidFill>
                <a:effectLst/>
                <a:latin typeface="Apercu Pro Medium" panose="02000606040000020004" pitchFamily="50" charset="-18"/>
              </a:rPr>
              <a:t> fotókat, amelyek:</a:t>
            </a:r>
            <a:br>
              <a:rPr lang="hu-HU" sz="2800" b="1" dirty="0">
                <a:solidFill>
                  <a:schemeClr val="bg1"/>
                </a:solidFill>
                <a:effectLst/>
                <a:latin typeface="Apercu Pro Medium" panose="02000606040000020004" pitchFamily="50" charset="-18"/>
              </a:rPr>
            </a:br>
            <a:r>
              <a:rPr lang="hu-HU" sz="2800" b="1" dirty="0">
                <a:solidFill>
                  <a:schemeClr val="bg1"/>
                </a:solidFill>
                <a:effectLst/>
                <a:latin typeface="Apercu Pro Medium" panose="02000606040000020004" pitchFamily="50" charset="-1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471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1" y="1120253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valódi</a:t>
            </a:r>
            <a:r>
              <a:rPr lang="hu-HU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, nem pedig természetellenes </a:t>
            </a:r>
            <a:r>
              <a:rPr lang="hu-HU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póz, főleg ha </a:t>
            </a:r>
            <a:r>
              <a:rPr lang="hu-HU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emberek vannak rajta</a:t>
            </a:r>
            <a:r>
              <a:rPr lang="hu-HU" dirty="0">
                <a:effectLst/>
              </a:rPr>
              <a:t/>
            </a:r>
            <a:br>
              <a:rPr lang="hu-HU" dirty="0">
                <a:effectLst/>
              </a:rPr>
            </a:br>
            <a:endParaRPr lang="hu-HU" dirty="0">
              <a:solidFill>
                <a:schemeClr val="bg1"/>
              </a:solidFill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37" y="1887265"/>
            <a:ext cx="4655125" cy="49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4698" y="2482362"/>
            <a:ext cx="9905998" cy="1905000"/>
          </a:xfrm>
        </p:spPr>
        <p:txBody>
          <a:bodyPr>
            <a:noAutofit/>
          </a:bodyPr>
          <a:lstStyle/>
          <a:p>
            <a:pPr algn="ctr"/>
            <a:r>
              <a:rPr lang="hu-HU" sz="12000" dirty="0" smtClean="0"/>
              <a:t>70</a:t>
            </a:r>
            <a:r>
              <a:rPr lang="hu-HU" sz="12000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%</a:t>
            </a:r>
            <a:endParaRPr lang="hu-HU" sz="12000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93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1" y="790433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Megfelelőek a Közönségük számára</a:t>
            </a:r>
            <a:endParaRPr lang="hu-HU" dirty="0">
              <a:solidFill>
                <a:schemeClr val="bg1"/>
              </a:solidFill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1732"/>
            <a:ext cx="12192000" cy="464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1" y="1104331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nem </a:t>
            </a:r>
            <a:r>
              <a:rPr lang="hu-HU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elavultak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07" y="2506081"/>
            <a:ext cx="4587291" cy="374628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28" y="2482087"/>
            <a:ext cx="4616671" cy="377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1" y="3247030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A Jó KÉP:</a:t>
            </a:r>
            <a:br>
              <a:rPr lang="hu-HU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r>
              <a:rPr lang="hu-HU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/>
            </a:r>
            <a:br>
              <a:rPr lang="hu-HU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r>
              <a:rPr lang="hu-HU" dirty="0">
                <a:solidFill>
                  <a:schemeClr val="bg1"/>
                </a:solidFill>
                <a:effectLst/>
              </a:rPr>
              <a:t>A megfelelő kép fontos üzenetet hordoz.</a:t>
            </a:r>
            <a:br>
              <a:rPr lang="hu-HU" dirty="0">
                <a:solidFill>
                  <a:schemeClr val="bg1"/>
                </a:solidFill>
                <a:effectLst/>
              </a:rPr>
            </a:br>
            <a:r>
              <a:rPr lang="hu-HU" dirty="0">
                <a:solidFill>
                  <a:schemeClr val="bg1"/>
                </a:solidFill>
                <a:effectLst/>
              </a:rPr>
              <a:t/>
            </a:r>
            <a:br>
              <a:rPr lang="hu-HU" dirty="0">
                <a:solidFill>
                  <a:schemeClr val="bg1"/>
                </a:solidFill>
                <a:effectLst/>
              </a:rPr>
            </a:br>
            <a:r>
              <a:rPr lang="hu-HU" dirty="0">
                <a:solidFill>
                  <a:schemeClr val="bg1"/>
                </a:solidFill>
                <a:effectLst/>
              </a:rPr>
              <a:t>fel kell hívnia a látogató figyelmét, tájékoztatnia kell a nézőt és megkapónak kell lennie annyira, hogy a néző értékes fizető ügyféllé váljon.</a:t>
            </a:r>
            <a:br>
              <a:rPr lang="hu-HU" dirty="0">
                <a:solidFill>
                  <a:schemeClr val="bg1"/>
                </a:solidFill>
                <a:effectLst/>
              </a:rPr>
            </a:br>
            <a:r>
              <a:rPr lang="hu-HU" dirty="0">
                <a:solidFill>
                  <a:schemeClr val="bg1"/>
                </a:solidFill>
                <a:effectLst/>
              </a:rPr>
              <a:t> </a:t>
            </a:r>
            <a:br>
              <a:rPr lang="hu-HU" dirty="0">
                <a:solidFill>
                  <a:schemeClr val="bg1"/>
                </a:solidFill>
                <a:effectLst/>
              </a:rPr>
            </a:br>
            <a:r>
              <a:rPr lang="hu-HU" dirty="0">
                <a:solidFill>
                  <a:schemeClr val="bg1"/>
                </a:solidFill>
                <a:effectLst/>
              </a:rPr>
              <a:t>Szóval kell a jó kép, a jó </a:t>
            </a:r>
            <a:r>
              <a:rPr lang="hu-HU" dirty="0" err="1">
                <a:solidFill>
                  <a:schemeClr val="bg1"/>
                </a:solidFill>
                <a:effectLst/>
              </a:rPr>
              <a:t>jó</a:t>
            </a:r>
            <a:r>
              <a:rPr lang="hu-HU" dirty="0">
                <a:solidFill>
                  <a:schemeClr val="bg1"/>
                </a:solidFill>
                <a:effectLst/>
              </a:rPr>
              <a:t> kép, minőségi, de értelmes.</a:t>
            </a:r>
            <a:br>
              <a:rPr lang="hu-HU" dirty="0">
                <a:solidFill>
                  <a:schemeClr val="bg1"/>
                </a:solidFill>
                <a:effectLst/>
              </a:rPr>
            </a:br>
            <a:endParaRPr lang="hu-HU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46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2" y="2280028"/>
            <a:ext cx="4198393" cy="41983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21" y="2247046"/>
            <a:ext cx="4231375" cy="4231375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143001" y="1071348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2900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A </a:t>
            </a:r>
            <a:r>
              <a:rPr lang="hu-HU" sz="29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minőség</a:t>
            </a:r>
            <a:r>
              <a:rPr lang="hu-HU" sz="2900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:</a:t>
            </a:r>
            <a:br>
              <a:rPr lang="hu-HU" sz="2900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r>
              <a:rPr lang="hu-HU" sz="29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/>
            </a:r>
            <a:br>
              <a:rPr lang="hu-HU" sz="29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r>
              <a:rPr lang="hu-HU" sz="22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A rossz minőségű képek olcsóbbá teszik a márkádat, és közlik a fogyasztóval, hogy a márkád személytelen és megbízhatatlan.</a:t>
            </a:r>
            <a:r>
              <a:rPr lang="hu-HU" sz="29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/>
            </a:r>
            <a:br>
              <a:rPr lang="hu-HU" sz="29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endParaRPr lang="hu-HU" sz="2900" dirty="0">
              <a:solidFill>
                <a:schemeClr val="bg1"/>
              </a:solidFill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22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143001" y="1071348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2900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A </a:t>
            </a:r>
            <a:r>
              <a:rPr lang="hu-HU" sz="29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minőség</a:t>
            </a:r>
            <a:r>
              <a:rPr lang="hu-HU" sz="2900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:</a:t>
            </a:r>
            <a:br>
              <a:rPr lang="hu-HU" sz="2900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r>
              <a:rPr lang="hu-HU" sz="29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/>
            </a:r>
            <a:br>
              <a:rPr lang="hu-HU" sz="29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r>
              <a:rPr lang="hu-HU" sz="22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A rossz minőségű képek olcsóbbá teszik a márkádat, és közlik a fogyasztóval, hogy a márkád személytelen és megbízhatatlan.</a:t>
            </a:r>
            <a:r>
              <a:rPr lang="hu-HU" sz="29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/>
            </a:r>
            <a:br>
              <a:rPr lang="hu-HU" sz="29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endParaRPr lang="hu-HU" sz="2900" dirty="0">
              <a:solidFill>
                <a:schemeClr val="bg1"/>
              </a:solidFill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2233896"/>
            <a:ext cx="71437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47466" y="3852080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4000" b="1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Amit</a:t>
            </a:r>
            <a:r>
              <a:rPr lang="hu-HU" sz="4000" b="1" dirty="0" smtClean="0">
                <a:effectLst/>
              </a:rPr>
              <a:t> </a:t>
            </a:r>
            <a:r>
              <a:rPr lang="hu-HU" sz="4000" b="1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érdemes </a:t>
            </a:r>
            <a:r>
              <a:rPr lang="hu-HU" sz="4000" b="1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>csinálni ! IDÉN !</a:t>
            </a:r>
            <a:r>
              <a:rPr lang="hu-HU" sz="2900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/>
            </a:r>
            <a:br>
              <a:rPr lang="hu-HU" sz="2900" dirty="0" smtClean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r>
              <a:rPr lang="hu-HU" sz="29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/>
            </a:r>
            <a:br>
              <a:rPr lang="hu-HU" sz="29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r>
              <a:rPr lang="hu-HU" sz="2700" dirty="0">
                <a:solidFill>
                  <a:schemeClr val="bg1"/>
                </a:solidFill>
                <a:effectLst/>
              </a:rPr>
              <a:t>A képek az üzleti arzenál fontos részét képezik, és fontos üzleti eszköznek kell tekinteni őket. Nemcsak a jó képek birtoklása segíti az ügyfelek megnyerését, de egyúttal alkupozíciós eszközt is biztosít, amelyet más márkákkal és vállalkozásokkal való együttműködés során használhat.</a:t>
            </a:r>
            <a:br>
              <a:rPr lang="hu-HU" sz="2700" dirty="0">
                <a:solidFill>
                  <a:schemeClr val="bg1"/>
                </a:solidFill>
                <a:effectLst/>
              </a:rPr>
            </a:br>
            <a:r>
              <a:rPr lang="hu-HU" sz="2700" dirty="0">
                <a:solidFill>
                  <a:schemeClr val="bg1"/>
                </a:solidFill>
                <a:effectLst/>
              </a:rPr>
              <a:t> </a:t>
            </a:r>
            <a:br>
              <a:rPr lang="hu-HU" sz="2700" dirty="0">
                <a:solidFill>
                  <a:schemeClr val="bg1"/>
                </a:solidFill>
                <a:effectLst/>
              </a:rPr>
            </a:br>
            <a:r>
              <a:rPr lang="hu-HU" sz="2700" dirty="0">
                <a:solidFill>
                  <a:schemeClr val="bg1"/>
                </a:solidFill>
                <a:effectLst/>
              </a:rPr>
              <a:t>Például, ha meghívja a közösségi média befolyásolóit és </a:t>
            </a:r>
            <a:r>
              <a:rPr lang="hu-HU" sz="2700" dirty="0" err="1">
                <a:solidFill>
                  <a:schemeClr val="bg1"/>
                </a:solidFill>
                <a:effectLst/>
              </a:rPr>
              <a:t>bloggereit</a:t>
            </a:r>
            <a:r>
              <a:rPr lang="hu-HU" sz="2700" dirty="0">
                <a:solidFill>
                  <a:schemeClr val="bg1"/>
                </a:solidFill>
                <a:effectLst/>
              </a:rPr>
              <a:t>, hogy ingyen használják a képeit cserébe egy linket a webhelyére, bejövő linkeket hozhat létre, ami bevált módszer a keresési rangsor növelésére. </a:t>
            </a:r>
            <a:br>
              <a:rPr lang="hu-HU" sz="2700" dirty="0">
                <a:solidFill>
                  <a:schemeClr val="bg1"/>
                </a:solidFill>
                <a:effectLst/>
              </a:rPr>
            </a:br>
            <a:r>
              <a:rPr lang="hu-HU" sz="2700" dirty="0">
                <a:solidFill>
                  <a:schemeClr val="bg1"/>
                </a:solidFill>
                <a:effectLst/>
              </a:rPr>
              <a:t/>
            </a:r>
            <a:br>
              <a:rPr lang="hu-HU" sz="2700" dirty="0">
                <a:solidFill>
                  <a:schemeClr val="bg1"/>
                </a:solidFill>
                <a:effectLst/>
              </a:rPr>
            </a:br>
            <a:r>
              <a:rPr lang="hu-HU" sz="20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/>
            </a:r>
            <a:br>
              <a:rPr lang="hu-HU" sz="20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r>
              <a:rPr lang="hu-HU" sz="29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/>
            </a:r>
            <a:br>
              <a:rPr lang="hu-HU" sz="29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r>
              <a:rPr lang="hu-HU" sz="29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  <a:t/>
            </a:r>
            <a:br>
              <a:rPr lang="hu-HU" sz="2900" dirty="0">
                <a:solidFill>
                  <a:schemeClr val="bg1"/>
                </a:solidFill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endParaRPr lang="hu-HU" sz="2900" dirty="0">
              <a:solidFill>
                <a:schemeClr val="bg1"/>
              </a:solidFill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57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1" y="467436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effectLst/>
              </a:rPr>
              <a:t>Tartalom Másképp</a:t>
            </a:r>
            <a:endParaRPr lang="hu-HU" sz="4000" dirty="0">
              <a:solidFill>
                <a:schemeClr val="bg1"/>
              </a:solidFill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49" y="1512941"/>
            <a:ext cx="5021101" cy="50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33818" y="863220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  <a:t/>
            </a:r>
            <a:br>
              <a:rPr lang="hu-HU" sz="28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r>
              <a:rPr lang="hu-HU" sz="28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  <a:t/>
            </a:r>
            <a:br>
              <a:rPr lang="hu-HU" sz="28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r>
              <a:rPr lang="hu-HU" sz="28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  <a:t>Lehet </a:t>
            </a:r>
            <a:r>
              <a:rPr lang="hu-HU" sz="2800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  <a:t>használni </a:t>
            </a:r>
            <a:r>
              <a:rPr lang="hu-HU" sz="2800" b="1" dirty="0" err="1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  <a:t>stockot</a:t>
            </a:r>
            <a:r>
              <a:rPr lang="hu-HU" sz="2800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  <a:t> is, vagy lehet készíttetni személyes tartalmat:</a:t>
            </a:r>
            <a:br>
              <a:rPr lang="hu-HU" sz="2800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r>
              <a:rPr lang="hu-HU" sz="2800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  <a:t/>
            </a:r>
            <a:br>
              <a:rPr lang="hu-HU" sz="2800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r>
              <a:rPr lang="hu-HU" sz="2800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  <a:t/>
            </a:r>
            <a:br>
              <a:rPr lang="hu-HU" sz="2800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endParaRPr lang="hu-HU" sz="28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49" y="2273070"/>
            <a:ext cx="5578499" cy="40386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18" y="2273070"/>
            <a:ext cx="585216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33818" y="863220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  <a:t/>
            </a:r>
            <a:br>
              <a:rPr lang="hu-HU" sz="28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r>
              <a:rPr lang="hu-HU" sz="28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  <a:t/>
            </a:r>
            <a:br>
              <a:rPr lang="hu-HU" sz="28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r>
              <a:rPr lang="hu-HU" sz="28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  <a:t>Lehet </a:t>
            </a:r>
            <a:r>
              <a:rPr lang="hu-HU" sz="2800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  <a:t>használni </a:t>
            </a:r>
            <a:r>
              <a:rPr lang="hu-HU" sz="2800" b="1" dirty="0" err="1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  <a:t>stockot</a:t>
            </a:r>
            <a:r>
              <a:rPr lang="hu-HU" sz="2800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  <a:t> is, vagy lehet készíttetni személyes tartalmat:</a:t>
            </a:r>
            <a:br>
              <a:rPr lang="hu-HU" sz="2800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r>
              <a:rPr lang="hu-HU" sz="2800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  <a:t/>
            </a:r>
            <a:br>
              <a:rPr lang="hu-HU" sz="2800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r>
              <a:rPr lang="hu-HU" sz="2800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  <a:t/>
            </a:r>
            <a:br>
              <a:rPr lang="hu-HU" sz="2800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percu Pro Medium" panose="02000606040000020004" pitchFamily="50" charset="-18"/>
                <a:ea typeface="Adobe Fangsong Std R" panose="02020400000000000000" pitchFamily="18" charset="-128"/>
              </a:rPr>
            </a:br>
            <a:endParaRPr lang="hu-HU" sz="28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2" y="2121125"/>
            <a:ext cx="10768216" cy="40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1" y="259592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effectLst/>
              </a:rPr>
              <a:t>Szervezet, esemény és publikáció mint marketing</a:t>
            </a:r>
            <a:endParaRPr lang="hu-HU" sz="2800" dirty="0">
              <a:solidFill>
                <a:schemeClr val="bg1"/>
              </a:solidFill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1257300"/>
            <a:ext cx="43053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Leegyszerűsítve, a teljes arculat amit a céged online képvisel.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Ez olyan elemeket tartalmazhat, mint: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dirty="0"/>
              <a:t>    A vállalkozás weboldala</a:t>
            </a:r>
          </a:p>
          <a:p>
            <a:r>
              <a:rPr lang="hu-HU" dirty="0"/>
              <a:t>    A vállalkozás közösségi média fiókjai  (</a:t>
            </a:r>
            <a:r>
              <a:rPr lang="hu-HU" dirty="0" err="1"/>
              <a:t>facebook</a:t>
            </a:r>
            <a:r>
              <a:rPr lang="hu-HU" dirty="0"/>
              <a:t>, </a:t>
            </a:r>
            <a:r>
              <a:rPr lang="hu-HU" dirty="0" err="1"/>
              <a:t>instagram</a:t>
            </a:r>
            <a:r>
              <a:rPr lang="hu-HU" dirty="0"/>
              <a:t>) </a:t>
            </a:r>
          </a:p>
          <a:p>
            <a:r>
              <a:rPr lang="hu-HU" dirty="0"/>
              <a:t>   </a:t>
            </a:r>
            <a:r>
              <a:rPr lang="hu-HU" dirty="0" smtClean="0"/>
              <a:t> A </a:t>
            </a:r>
            <a:r>
              <a:rPr lang="hu-HU" dirty="0"/>
              <a:t>webhelyed a megjelenő keresések között</a:t>
            </a:r>
          </a:p>
          <a:p>
            <a:r>
              <a:rPr lang="hu-HU" dirty="0"/>
              <a:t>    </a:t>
            </a:r>
            <a:r>
              <a:rPr lang="hu-HU" dirty="0" smtClean="0"/>
              <a:t>Bármely </a:t>
            </a:r>
            <a:r>
              <a:rPr lang="hu-HU" dirty="0"/>
              <a:t>fizetett média vagy </a:t>
            </a:r>
            <a:r>
              <a:rPr lang="hu-HU" dirty="0" err="1"/>
              <a:t>pay</a:t>
            </a:r>
            <a:r>
              <a:rPr lang="hu-HU" dirty="0"/>
              <a:t>-per-</a:t>
            </a:r>
            <a:r>
              <a:rPr lang="hu-HU" dirty="0" err="1"/>
              <a:t>click</a:t>
            </a:r>
            <a:r>
              <a:rPr lang="hu-HU" dirty="0"/>
              <a:t> hirdetés</a:t>
            </a:r>
          </a:p>
          <a:p>
            <a:r>
              <a:rPr lang="hu-HU" dirty="0"/>
              <a:t>    </a:t>
            </a:r>
            <a:r>
              <a:rPr lang="hu-HU" dirty="0" smtClean="0"/>
              <a:t>Minden </a:t>
            </a:r>
            <a:r>
              <a:rPr lang="hu-HU" dirty="0"/>
              <a:t>olyan szervezet, esemény és publikáció, amelyben aktívan részt vesz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27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1" y="3319818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bg1"/>
                </a:solidFill>
                <a:effectLst/>
              </a:rPr>
              <a:t>Ha jó, kreatív, csúcsminőségű képekbe fektet be, azokat számos platformon felhasználhatja, beleértve a közösségi médiát, hírcikkeket, webhelyét, üzleti profilját, prospektusokat és még sok minden mást.</a:t>
            </a:r>
            <a:br>
              <a:rPr lang="hu-HU" dirty="0">
                <a:solidFill>
                  <a:schemeClr val="bg1"/>
                </a:solidFill>
                <a:effectLst/>
              </a:rPr>
            </a:br>
            <a:r>
              <a:rPr lang="hu-HU" dirty="0">
                <a:solidFill>
                  <a:schemeClr val="bg1"/>
                </a:solidFill>
                <a:effectLst/>
              </a:rPr>
              <a:t/>
            </a:r>
            <a:br>
              <a:rPr lang="hu-HU" dirty="0">
                <a:solidFill>
                  <a:schemeClr val="bg1"/>
                </a:solidFill>
                <a:effectLst/>
              </a:rPr>
            </a:br>
            <a:r>
              <a:rPr lang="hu-HU" b="1" dirty="0">
                <a:solidFill>
                  <a:schemeClr val="bg1"/>
                </a:solidFill>
                <a:effectLst/>
              </a:rPr>
              <a:t>Egyszer kell kifizetni, számtalanszor lehet használni.</a:t>
            </a:r>
            <a:br>
              <a:rPr lang="hu-HU" b="1" dirty="0">
                <a:solidFill>
                  <a:schemeClr val="bg1"/>
                </a:solidFill>
                <a:effectLst/>
              </a:rPr>
            </a:br>
            <a:r>
              <a:rPr lang="hu-HU" b="1" dirty="0">
                <a:solidFill>
                  <a:schemeClr val="bg1"/>
                </a:solidFill>
                <a:effectLst/>
              </a:rPr>
              <a:t/>
            </a:r>
            <a:br>
              <a:rPr lang="hu-HU" b="1" dirty="0">
                <a:solidFill>
                  <a:schemeClr val="bg1"/>
                </a:solidFill>
                <a:effectLst/>
              </a:rPr>
            </a:br>
            <a:r>
              <a:rPr lang="hu-HU" dirty="0">
                <a:solidFill>
                  <a:schemeClr val="bg1"/>
                </a:solidFill>
                <a:effectLst/>
              </a:rPr>
              <a:t>A megfelelő címkével ellátott képek több kattintást nyernek: </a:t>
            </a:r>
            <a:r>
              <a:rPr lang="hu-HU" i="1" dirty="0">
                <a:solidFill>
                  <a:schemeClr val="bg1"/>
                </a:solidFill>
                <a:effectLst/>
              </a:rPr>
              <a:t>Facebook </a:t>
            </a:r>
            <a:r>
              <a:rPr lang="hu-HU" i="1" dirty="0" err="1">
                <a:solidFill>
                  <a:schemeClr val="bg1"/>
                </a:solidFill>
                <a:effectLst/>
              </a:rPr>
              <a:t>insta</a:t>
            </a:r>
            <a:r>
              <a:rPr lang="hu-HU" i="1" dirty="0">
                <a:solidFill>
                  <a:schemeClr val="bg1"/>
                </a:solidFill>
                <a:effectLst/>
              </a:rPr>
              <a:t> hirdetés</a:t>
            </a:r>
            <a:r>
              <a:rPr lang="hu-HU" dirty="0">
                <a:solidFill>
                  <a:schemeClr val="bg1"/>
                </a:solidFill>
                <a:effectLst/>
              </a:rPr>
              <a:t/>
            </a:r>
            <a:br>
              <a:rPr lang="hu-HU" dirty="0">
                <a:solidFill>
                  <a:schemeClr val="bg1"/>
                </a:solidFill>
                <a:effectLst/>
              </a:rPr>
            </a:br>
            <a:endParaRPr lang="hu-HU" dirty="0">
              <a:solidFill>
                <a:schemeClr val="bg1"/>
              </a:solidFill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37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1" y="3319818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effectLst/>
              </a:rPr>
              <a:t>Használjunk Videó Tartalmat!</a:t>
            </a:r>
            <a:br>
              <a:rPr lang="hu-HU" sz="4000" b="1" dirty="0" smtClean="0">
                <a:solidFill>
                  <a:schemeClr val="bg1"/>
                </a:solidFill>
                <a:effectLst/>
              </a:rPr>
            </a:br>
            <a:r>
              <a:rPr lang="hu-HU" sz="4000" b="1" dirty="0">
                <a:solidFill>
                  <a:schemeClr val="bg1"/>
                </a:solidFill>
                <a:effectLst/>
              </a:rPr>
              <a:t/>
            </a:r>
            <a:br>
              <a:rPr lang="hu-HU" sz="4000" b="1" dirty="0">
                <a:solidFill>
                  <a:schemeClr val="bg1"/>
                </a:solidFill>
                <a:effectLst/>
              </a:rPr>
            </a:br>
            <a:endParaRPr lang="hu-HU" sz="4000" dirty="0">
              <a:solidFill>
                <a:schemeClr val="bg1"/>
              </a:solidFill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1" y="3319818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  <a:effectLst/>
              </a:rPr>
              <a:t>A legújabb tanulmányok szerint napjainkban körülbelül </a:t>
            </a:r>
            <a:r>
              <a:rPr lang="hu-HU" b="1" dirty="0" smtClean="0">
                <a:solidFill>
                  <a:schemeClr val="bg1"/>
                </a:solidFill>
                <a:effectLst/>
              </a:rPr>
              <a:t>egymilliárd órányi </a:t>
            </a:r>
            <a:r>
              <a:rPr lang="hu-HU" dirty="0" smtClean="0">
                <a:solidFill>
                  <a:schemeClr val="bg1"/>
                </a:solidFill>
                <a:effectLst/>
              </a:rPr>
              <a:t>videót nézünk </a:t>
            </a:r>
            <a:r>
              <a:rPr lang="hu-HU" b="1" dirty="0" smtClean="0">
                <a:solidFill>
                  <a:schemeClr val="bg1"/>
                </a:solidFill>
                <a:effectLst/>
              </a:rPr>
              <a:t>naponta</a:t>
            </a:r>
            <a:r>
              <a:rPr lang="hu-HU" dirty="0" smtClean="0">
                <a:solidFill>
                  <a:schemeClr val="bg1"/>
                </a:solidFill>
                <a:effectLst/>
              </a:rPr>
              <a:t> csak a </a:t>
            </a:r>
            <a:r>
              <a:rPr lang="hu-HU" dirty="0" err="1" smtClean="0">
                <a:solidFill>
                  <a:schemeClr val="bg1"/>
                </a:solidFill>
                <a:effectLst/>
              </a:rPr>
              <a:t>YouTube-on</a:t>
            </a:r>
            <a:r>
              <a:rPr lang="hu-HU" dirty="0" smtClean="0">
                <a:solidFill>
                  <a:schemeClr val="bg1"/>
                </a:solidFill>
                <a:effectLst/>
              </a:rPr>
              <a:t>. </a:t>
            </a:r>
            <a:br>
              <a:rPr lang="hu-HU" dirty="0" smtClean="0">
                <a:solidFill>
                  <a:schemeClr val="bg1"/>
                </a:solidFill>
                <a:effectLst/>
              </a:rPr>
            </a:br>
            <a:r>
              <a:rPr lang="hu-HU" dirty="0" smtClean="0">
                <a:solidFill>
                  <a:schemeClr val="bg1"/>
                </a:solidFill>
                <a:effectLst/>
              </a:rPr>
              <a:t/>
            </a:r>
            <a:br>
              <a:rPr lang="hu-HU" dirty="0" smtClean="0">
                <a:solidFill>
                  <a:schemeClr val="bg1"/>
                </a:solidFill>
                <a:effectLst/>
              </a:rPr>
            </a:br>
            <a:r>
              <a:rPr lang="hu-HU" dirty="0" smtClean="0">
                <a:solidFill>
                  <a:schemeClr val="bg1"/>
                </a:solidFill>
                <a:effectLst/>
              </a:rPr>
              <a:t>Legyen szó kedvenc macskás vagy kutyás videódról, legújabb filmelőzetesről, útmutatóról vagy virtuális bemutatóról egy népszerű üdülőhelyről, a videotartalom manapság sokkal többet nyújt számunkra.</a:t>
            </a:r>
            <a:r>
              <a:rPr lang="hu-HU" dirty="0" smtClean="0">
                <a:effectLst/>
              </a:rPr>
              <a:t/>
            </a:r>
            <a:br>
              <a:rPr lang="hu-HU" dirty="0" smtClean="0">
                <a:effectLst/>
              </a:rPr>
            </a:br>
            <a:endParaRPr lang="hu-HU" dirty="0">
              <a:solidFill>
                <a:schemeClr val="bg1"/>
              </a:solidFill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95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83" y="478846"/>
            <a:ext cx="7475544" cy="196410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82" y="2442951"/>
            <a:ext cx="7475544" cy="196410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82" y="4402576"/>
            <a:ext cx="7475544" cy="19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9228" y="3030940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/>
              </a:rPr>
              <a:t>HOL </a:t>
            </a:r>
            <a:r>
              <a:rPr lang="hu-HU" b="1" dirty="0">
                <a:solidFill>
                  <a:schemeClr val="bg1"/>
                </a:solidFill>
                <a:effectLst/>
              </a:rPr>
              <a:t>HASZNÁLHATÓ A </a:t>
            </a:r>
            <a:r>
              <a:rPr lang="hu-HU" b="1" dirty="0" smtClean="0">
                <a:solidFill>
                  <a:schemeClr val="bg1"/>
                </a:solidFill>
                <a:effectLst/>
              </a:rPr>
              <a:t>VIDEÓ?</a:t>
            </a:r>
            <a:endParaRPr lang="hu-HU" dirty="0">
              <a:solidFill>
                <a:schemeClr val="bg1"/>
              </a:solidFill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6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9228" y="3030940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/>
              </a:rPr>
              <a:t>A Weboldal első oldala illetve webhely elem</a:t>
            </a:r>
            <a:br>
              <a:rPr lang="hu-HU" b="1" dirty="0" smtClean="0">
                <a:solidFill>
                  <a:schemeClr val="bg1"/>
                </a:solidFill>
                <a:effectLst/>
              </a:rPr>
            </a:br>
            <a:r>
              <a:rPr lang="hu-HU" b="1" dirty="0">
                <a:solidFill>
                  <a:schemeClr val="bg1"/>
                </a:solidFill>
                <a:effectLst/>
              </a:rPr>
              <a:t/>
            </a:r>
            <a:br>
              <a:rPr lang="hu-HU" b="1" dirty="0">
                <a:solidFill>
                  <a:schemeClr val="bg1"/>
                </a:solidFill>
                <a:effectLst/>
              </a:rPr>
            </a:br>
            <a:r>
              <a:rPr lang="hu-HU" b="1" dirty="0" smtClean="0">
                <a:solidFill>
                  <a:schemeClr val="bg1"/>
                </a:solidFill>
                <a:effectLst/>
              </a:rPr>
              <a:t>Közösségi média: </a:t>
            </a:r>
            <a:r>
              <a:rPr lang="hu-HU" b="1" dirty="0" err="1" smtClean="0">
                <a:solidFill>
                  <a:schemeClr val="bg1"/>
                </a:solidFill>
                <a:effectLst/>
              </a:rPr>
              <a:t>Instavid</a:t>
            </a:r>
            <a:r>
              <a:rPr lang="hu-HU" b="1" dirty="0" smtClean="0">
                <a:solidFill>
                  <a:schemeClr val="bg1"/>
                </a:solidFill>
                <a:effectLst/>
              </a:rPr>
              <a:t> - story, </a:t>
            </a:r>
            <a:r>
              <a:rPr lang="hu-HU" b="1" dirty="0" err="1" smtClean="0">
                <a:solidFill>
                  <a:schemeClr val="bg1"/>
                </a:solidFill>
                <a:effectLst/>
              </a:rPr>
              <a:t>Youtube</a:t>
            </a:r>
            <a:r>
              <a:rPr lang="hu-HU" b="1" dirty="0" smtClean="0">
                <a:solidFill>
                  <a:schemeClr val="bg1"/>
                </a:solidFill>
                <a:effectLst/>
              </a:rPr>
              <a:t>, Facebook</a:t>
            </a:r>
            <a:br>
              <a:rPr lang="hu-HU" b="1" dirty="0" smtClean="0">
                <a:solidFill>
                  <a:schemeClr val="bg1"/>
                </a:solidFill>
                <a:effectLst/>
              </a:rPr>
            </a:br>
            <a:r>
              <a:rPr lang="hu-HU" b="1" dirty="0">
                <a:solidFill>
                  <a:schemeClr val="bg1"/>
                </a:solidFill>
                <a:effectLst/>
              </a:rPr>
              <a:t/>
            </a:r>
            <a:br>
              <a:rPr lang="hu-HU" b="1" dirty="0">
                <a:solidFill>
                  <a:schemeClr val="bg1"/>
                </a:solidFill>
                <a:effectLst/>
              </a:rPr>
            </a:br>
            <a:r>
              <a:rPr lang="hu-HU" b="1" dirty="0" smtClean="0">
                <a:solidFill>
                  <a:schemeClr val="bg1"/>
                </a:solidFill>
                <a:effectLst/>
              </a:rPr>
              <a:t>Egyéb vizuális felületek: TV Háttér</a:t>
            </a:r>
            <a:br>
              <a:rPr lang="hu-HU" b="1" dirty="0" smtClean="0">
                <a:solidFill>
                  <a:schemeClr val="bg1"/>
                </a:solidFill>
                <a:effectLst/>
              </a:rPr>
            </a:br>
            <a:endParaRPr lang="hu-HU" dirty="0">
              <a:solidFill>
                <a:schemeClr val="bg1"/>
              </a:solidFill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0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9228" y="3030940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/>
              </a:rPr>
              <a:t>Érdekességek</a:t>
            </a:r>
            <a:endParaRPr lang="hu-HU" dirty="0">
              <a:solidFill>
                <a:schemeClr val="bg1"/>
              </a:solidFill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92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9228" y="3030940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effectLst/>
              </a:rPr>
              <a:t>Tehát, ha még nem kezdték el, akkor 2020 az az év, amikor a profi képi és videotartalmak használatát érdemes </a:t>
            </a:r>
            <a:r>
              <a:rPr lang="hu-HU" b="1" dirty="0" err="1">
                <a:solidFill>
                  <a:schemeClr val="bg1"/>
                </a:solidFill>
                <a:effectLst/>
              </a:rPr>
              <a:t>elkedzenie</a:t>
            </a:r>
            <a:r>
              <a:rPr lang="hu-HU" b="1" dirty="0">
                <a:solidFill>
                  <a:schemeClr val="bg1"/>
                </a:solidFill>
                <a:effectLst/>
              </a:rPr>
              <a:t> vállalkozása számára.</a:t>
            </a:r>
            <a:r>
              <a:rPr lang="hu-HU" dirty="0">
                <a:solidFill>
                  <a:schemeClr val="bg1"/>
                </a:solidFill>
                <a:effectLst/>
              </a:rPr>
              <a:t/>
            </a:r>
            <a:br>
              <a:rPr lang="hu-HU" dirty="0">
                <a:solidFill>
                  <a:schemeClr val="bg1"/>
                </a:solidFill>
                <a:effectLst/>
              </a:rPr>
            </a:br>
            <a:endParaRPr lang="hu-HU" dirty="0">
              <a:solidFill>
                <a:schemeClr val="bg1"/>
              </a:solidFill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11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1" y="3808862"/>
            <a:ext cx="9905998" cy="7961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/>
              </a:rPr>
              <a:t>Köszönöm a Megtisztelő Figyelmet!</a:t>
            </a:r>
            <a:br>
              <a:rPr lang="hu-HU" b="1" dirty="0" smtClean="0">
                <a:solidFill>
                  <a:schemeClr val="bg1"/>
                </a:solidFill>
                <a:effectLst/>
              </a:rPr>
            </a:br>
            <a:r>
              <a:rPr lang="hu-HU" b="1" dirty="0">
                <a:solidFill>
                  <a:schemeClr val="bg1"/>
                </a:solidFill>
                <a:effectLst/>
              </a:rPr>
              <a:t/>
            </a:r>
            <a:br>
              <a:rPr lang="hu-HU" b="1" dirty="0">
                <a:solidFill>
                  <a:schemeClr val="bg1"/>
                </a:solidFill>
                <a:effectLst/>
              </a:rPr>
            </a:br>
            <a:r>
              <a:rPr lang="hu-HU" b="1" dirty="0" smtClean="0">
                <a:solidFill>
                  <a:schemeClr val="bg1"/>
                </a:solidFill>
                <a:effectLst/>
              </a:rPr>
              <a:t/>
            </a:r>
            <a:br>
              <a:rPr lang="hu-HU" b="1" dirty="0" smtClean="0">
                <a:solidFill>
                  <a:schemeClr val="bg1"/>
                </a:solidFill>
                <a:effectLst/>
              </a:rPr>
            </a:br>
            <a:r>
              <a:rPr lang="hu-HU" b="1" dirty="0">
                <a:solidFill>
                  <a:schemeClr val="bg1"/>
                </a:solidFill>
                <a:effectLst/>
              </a:rPr>
              <a:t/>
            </a:r>
            <a:br>
              <a:rPr lang="hu-HU" b="1" dirty="0">
                <a:solidFill>
                  <a:schemeClr val="bg1"/>
                </a:solidFill>
                <a:effectLst/>
              </a:rPr>
            </a:br>
            <a:r>
              <a:rPr lang="hu-HU" b="1" dirty="0" smtClean="0">
                <a:solidFill>
                  <a:schemeClr val="bg1"/>
                </a:solidFill>
                <a:effectLst/>
              </a:rPr>
              <a:t/>
            </a:r>
            <a:br>
              <a:rPr lang="hu-HU" b="1" dirty="0" smtClean="0">
                <a:solidFill>
                  <a:schemeClr val="bg1"/>
                </a:solidFill>
                <a:effectLst/>
              </a:rPr>
            </a:br>
            <a:r>
              <a:rPr lang="hu-HU" b="1" dirty="0" smtClean="0">
                <a:solidFill>
                  <a:schemeClr val="bg1"/>
                </a:solidFill>
                <a:effectLst/>
              </a:rPr>
              <a:t>Végh </a:t>
            </a:r>
            <a:r>
              <a:rPr lang="hu-HU" b="1" dirty="0" err="1" smtClean="0">
                <a:solidFill>
                  <a:schemeClr val="bg1"/>
                </a:solidFill>
                <a:effectLst/>
              </a:rPr>
              <a:t>ÁDám</a:t>
            </a:r>
            <a:endParaRPr lang="hu-HU" dirty="0">
              <a:solidFill>
                <a:schemeClr val="bg1"/>
              </a:solidFill>
              <a:latin typeface="Apercu Pro Medium" panose="02000606040000020004" pitchFamily="50" charset="-1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3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Ezek az elemek együttesen alkotják az Ön digitális jelenlétének alapját. Ez jó és rossz.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/>
            </a:r>
            <a:br>
              <a:rPr lang="hu-HU" dirty="0"/>
            </a:br>
            <a:r>
              <a:rPr lang="hu-HU" dirty="0"/>
              <a:t>Jó, mert rengeteg eszköz </a:t>
            </a:r>
            <a:r>
              <a:rPr lang="hu-HU" dirty="0" smtClean="0"/>
              <a:t>áll a rendelkezésünkre. </a:t>
            </a:r>
            <a:r>
              <a:rPr lang="hu-HU" dirty="0"/>
              <a:t>Ez a történelem egyik legegyszerűbb ideje, hogy széles közönséget érjen el szolgáltatásaival. De van egy probléma a digitális jelenléttel is.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A digitális jelenlét olyan hatalmas és nagy horderejű, hogy szinte </a:t>
            </a:r>
            <a:r>
              <a:rPr lang="hu-HU" dirty="0" smtClean="0"/>
              <a:t>lehetetlen következetesen </a:t>
            </a:r>
            <a:r>
              <a:rPr lang="hu-HU" dirty="0"/>
              <a:t>és </a:t>
            </a:r>
            <a:r>
              <a:rPr lang="hu-HU" dirty="0" smtClean="0"/>
              <a:t>hatékonyan menedzselni. Rapid változásoknak van kitéve.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9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Térjünk vissza egy percre a számokhoz.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Azt </a:t>
            </a:r>
            <a:r>
              <a:rPr lang="hu-HU" dirty="0"/>
              <a:t>mondtuk, hogy a kisvállalkozások 70% -a kudarcot vall az első 10 évben. Miért történik ez?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Sokkoló de </a:t>
            </a:r>
            <a:r>
              <a:rPr lang="hu-HU" dirty="0"/>
              <a:t>82</a:t>
            </a:r>
            <a:r>
              <a:rPr lang="hu-HU" dirty="0" smtClean="0"/>
              <a:t>%-</a:t>
            </a:r>
            <a:r>
              <a:rPr lang="hu-HU" dirty="0" err="1" smtClean="0"/>
              <a:t>uk</a:t>
            </a:r>
            <a:r>
              <a:rPr lang="hu-HU" dirty="0" smtClean="0"/>
              <a:t> cash </a:t>
            </a:r>
            <a:r>
              <a:rPr lang="hu-HU" dirty="0"/>
              <a:t>flow problémák </a:t>
            </a:r>
            <a:r>
              <a:rPr lang="hu-HU" dirty="0" smtClean="0"/>
              <a:t>miatt megy tönkre. </a:t>
            </a:r>
            <a:r>
              <a:rPr lang="hu-HU" dirty="0"/>
              <a:t>Ez sok mindent jelenthet, de általában </a:t>
            </a:r>
            <a:r>
              <a:rPr lang="hu-HU" dirty="0" smtClean="0"/>
              <a:t>azt, </a:t>
            </a:r>
            <a:r>
              <a:rPr lang="hu-HU" dirty="0"/>
              <a:t>hogy </a:t>
            </a:r>
            <a:r>
              <a:rPr lang="hu-HU" b="1" u="sng" dirty="0"/>
              <a:t>nem értékesítenek </a:t>
            </a:r>
            <a:r>
              <a:rPr lang="hu-HU" b="1" u="sng" dirty="0" smtClean="0"/>
              <a:t>eleget</a:t>
            </a:r>
            <a:r>
              <a:rPr lang="hu-HU" dirty="0"/>
              <a:t>, </a:t>
            </a:r>
            <a:r>
              <a:rPr lang="hu-HU" dirty="0" smtClean="0"/>
              <a:t>és ezt </a:t>
            </a:r>
            <a:r>
              <a:rPr lang="hu-HU" b="1" u="sng" dirty="0" smtClean="0"/>
              <a:t>nem </a:t>
            </a:r>
            <a:r>
              <a:rPr lang="hu-HU" b="1" u="sng" dirty="0"/>
              <a:t>a megfelelő </a:t>
            </a:r>
            <a:r>
              <a:rPr lang="hu-HU" b="1" u="sng" dirty="0" smtClean="0"/>
              <a:t>áron </a:t>
            </a:r>
            <a:r>
              <a:rPr lang="hu-HU" dirty="0" smtClean="0"/>
              <a:t>teszik, </a:t>
            </a:r>
            <a:r>
              <a:rPr lang="hu-HU" dirty="0"/>
              <a:t>és </a:t>
            </a:r>
            <a:r>
              <a:rPr lang="hu-HU" dirty="0" smtClean="0"/>
              <a:t>az ügyfeleknek is lehetnek </a:t>
            </a:r>
            <a:r>
              <a:rPr lang="hu-HU" b="1" u="sng" dirty="0" smtClean="0"/>
              <a:t>anyagi gondjaik</a:t>
            </a:r>
            <a:r>
              <a:rPr lang="hu-HU" dirty="0" smtClean="0"/>
              <a:t>, amik miatt </a:t>
            </a:r>
            <a:r>
              <a:rPr lang="hu-HU" dirty="0"/>
              <a:t>nem </a:t>
            </a:r>
            <a:r>
              <a:rPr lang="hu-HU" dirty="0" smtClean="0"/>
              <a:t>sikerül </a:t>
            </a:r>
            <a:r>
              <a:rPr lang="hu-HU" dirty="0"/>
              <a:t>időben </a:t>
            </a:r>
            <a:r>
              <a:rPr lang="hu-HU" dirty="0" smtClean="0"/>
              <a:t>fizetniük.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01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 segít a digitális marketing jelenléte ezekben az esetekben?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kutatások szerint a potenciális ügyfelek 70–80% -a online </a:t>
            </a:r>
            <a:r>
              <a:rPr lang="hu-HU" dirty="0" smtClean="0"/>
              <a:t>keres fel </a:t>
            </a:r>
            <a:r>
              <a:rPr lang="hu-HU" dirty="0"/>
              <a:t>egy vállalkozást, mielőtt valaha is meglátogatná a </a:t>
            </a:r>
            <a:r>
              <a:rPr lang="hu-HU" dirty="0" smtClean="0"/>
              <a:t>helyét élőben, elérné telefonon </a:t>
            </a:r>
            <a:r>
              <a:rPr lang="hu-HU" dirty="0"/>
              <a:t>vagy vásárolna tőlük. Ez azt jelenti, hogy a potenciális értékesítés 70-80% -át közvetlenül </a:t>
            </a:r>
            <a:r>
              <a:rPr lang="hu-HU" dirty="0" smtClean="0"/>
              <a:t>befolyásolja vállalkozásod </a:t>
            </a:r>
            <a:r>
              <a:rPr lang="hu-HU" dirty="0"/>
              <a:t>digitális </a:t>
            </a:r>
            <a:r>
              <a:rPr lang="hu-HU" dirty="0" smtClean="0"/>
              <a:t>jelenléte.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32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Nézőpont kérdése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Mit gondolnak, ha nem találják vállalkozását a Google-</a:t>
            </a:r>
            <a:r>
              <a:rPr lang="hu-HU" dirty="0" err="1"/>
              <a:t>on</a:t>
            </a:r>
            <a:r>
              <a:rPr lang="hu-HU" dirty="0"/>
              <a:t>? </a:t>
            </a:r>
            <a:endParaRPr lang="hu-HU" dirty="0" smtClean="0"/>
          </a:p>
          <a:p>
            <a:r>
              <a:rPr lang="hu-HU" dirty="0" smtClean="0"/>
              <a:t>Vagy </a:t>
            </a:r>
            <a:r>
              <a:rPr lang="hu-HU" dirty="0"/>
              <a:t>ha csak szörnyű véleményeket találnak, vagy nincs vélemény? </a:t>
            </a:r>
            <a:endParaRPr lang="hu-HU" dirty="0" smtClean="0"/>
          </a:p>
          <a:p>
            <a:r>
              <a:rPr lang="hu-HU" dirty="0" smtClean="0"/>
              <a:t>Vagy </a:t>
            </a:r>
            <a:r>
              <a:rPr lang="hu-HU" dirty="0"/>
              <a:t>ha az üzenete következetlen vagy hiányos</a:t>
            </a:r>
            <a:r>
              <a:rPr lang="hu-HU" dirty="0" smtClean="0"/>
              <a:t>?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Ezek a vállalkozások tulajdonosának </a:t>
            </a:r>
            <a:r>
              <a:rPr lang="hu-HU" dirty="0" smtClean="0"/>
              <a:t>szempontjából </a:t>
            </a:r>
            <a:r>
              <a:rPr lang="hu-HU" dirty="0"/>
              <a:t>elenyészőnek tűnő </a:t>
            </a:r>
            <a:r>
              <a:rPr lang="hu-HU" dirty="0" smtClean="0"/>
              <a:t>dolgok, de a potenciális ügyfél, vagy vásárló szempontjából akár még visszafordulást is okozhatnak ezzel elveszítve őket.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07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0205" y="2668339"/>
            <a:ext cx="9905998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Webhely 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a </a:t>
            </a:r>
            <a:r>
              <a:rPr lang="hu-HU" dirty="0"/>
              <a:t>legkritikusabb </a:t>
            </a:r>
            <a:r>
              <a:rPr lang="hu-HU" dirty="0" smtClean="0"/>
              <a:t>eleme a </a:t>
            </a:r>
            <a:r>
              <a:rPr lang="hu-HU" dirty="0"/>
              <a:t>digitális </a:t>
            </a:r>
            <a:r>
              <a:rPr lang="hu-HU" dirty="0" smtClean="0"/>
              <a:t>jelenlétnek.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potenciális ügyfelek megnézik, hogy </a:t>
            </a:r>
            <a:r>
              <a:rPr lang="hu-HU" dirty="0" smtClean="0"/>
              <a:t>létező vállalkozás-e vagy nem, </a:t>
            </a:r>
            <a:r>
              <a:rPr lang="hu-HU" dirty="0"/>
              <a:t>megengedhetik-e </a:t>
            </a:r>
            <a:r>
              <a:rPr lang="hu-HU" dirty="0" smtClean="0"/>
              <a:t>maguknak, hogy ott vásároljanak illetve valóban </a:t>
            </a:r>
            <a:r>
              <a:rPr lang="hu-HU" dirty="0"/>
              <a:t>szükségük van-e a </a:t>
            </a:r>
            <a:r>
              <a:rPr lang="hu-HU" dirty="0" smtClean="0"/>
              <a:t>kínálatra amit ott találnak.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56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7356" y="2608216"/>
            <a:ext cx="9905998" cy="1905000"/>
          </a:xfrm>
        </p:spPr>
        <p:txBody>
          <a:bodyPr>
            <a:normAutofit fontScale="90000"/>
          </a:bodyPr>
          <a:lstStyle/>
          <a:p>
            <a:r>
              <a:rPr lang="hu-HU" dirty="0"/>
              <a:t>egy Modern, letisztult, egyszerű kezelhetőségű  weboldallal a minimum. Mobilra és webre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Ügyeljen </a:t>
            </a:r>
            <a:r>
              <a:rPr lang="hu-HU" dirty="0"/>
              <a:t>arra, hogy olyan technológiára épüljön, mint a WordPress, amely növekedésével bővíteni tudja az üzleti vállalkozását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Határozza meg azt az alapvető üzenetet, amelyet vállalkozása megoszt a digitális jelenlétében.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79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ita">
  <a:themeElements>
    <a:clrScheme name="Szit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zit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it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Fő esemény</Template>
  <TotalTime>402</TotalTime>
  <Words>422</Words>
  <Application>Microsoft Office PowerPoint</Application>
  <PresentationFormat>Egyéni</PresentationFormat>
  <Paragraphs>50</Paragraphs>
  <Slides>38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39" baseType="lpstr">
      <vt:lpstr>Szita</vt:lpstr>
      <vt:lpstr>Mi az a digitális jelenlét? </vt:lpstr>
      <vt:lpstr>70%</vt:lpstr>
      <vt:lpstr>Leegyszerűsítve, a teljes arculat amit a céged online képvisel.   Ez olyan elemeket tartalmazhat, mint: </vt:lpstr>
      <vt:lpstr>Ezek az elemek együttesen alkotják az Ön digitális jelenlétének alapját. Ez jó és rossz.</vt:lpstr>
      <vt:lpstr>Térjünk vissza egy percre a számokhoz.</vt:lpstr>
      <vt:lpstr>Hogyan segít a digitális marketing jelenléte ezekben az esetekben?</vt:lpstr>
      <vt:lpstr>Nézőpont kérdése</vt:lpstr>
      <vt:lpstr>A Webhely   a legkritikusabb eleme a digitális jelenlétnek.   A potenciális ügyfelek megnézik, hogy létező vállalkozás-e vagy nem, megengedhetik-e maguknak, hogy ott vásároljanak illetve valóban szükségük van-e a kínálatra amit ott találnak.  </vt:lpstr>
      <vt:lpstr>egy Modern, letisztult, egyszerű kezelhetőségű  weboldallal a minimum. Mobilra és webre.  Ügyeljen arra, hogy olyan technológiára épüljön, mint a WordPress, amely növekedésével bővíteni tudja az üzleti vállalkozását.  Határozza meg azt az alapvető üzenetet, amelyet vállalkozása megoszt a digitális jelenlétében. </vt:lpstr>
      <vt:lpstr>?</vt:lpstr>
      <vt:lpstr>Látható tartalom</vt:lpstr>
      <vt:lpstr>PowerPoint bemutató</vt:lpstr>
      <vt:lpstr>PowerPoint bemutató</vt:lpstr>
      <vt:lpstr>PowerPoint bemutató</vt:lpstr>
      <vt:lpstr>A kép a minden, de Milyen kép?</vt:lpstr>
      <vt:lpstr>Minőségileg is lehet rossz egy kép</vt:lpstr>
      <vt:lpstr>És tartalmilag is lehet rossz egy kép, hiába készült profi körülmények között</vt:lpstr>
      <vt:lpstr>A stock fotók nagyszerűek, de van rendszer a megfelelő képek kiválasztásához.   Válasszon olyan stock fotókat, amelyek:  </vt:lpstr>
      <vt:lpstr>valódi, nem pedig természetellenes póz, főleg ha emberek vannak rajta </vt:lpstr>
      <vt:lpstr>Megfelelőek a Közönségük számára</vt:lpstr>
      <vt:lpstr>nem elavultak</vt:lpstr>
      <vt:lpstr>A Jó KÉP:  A megfelelő kép fontos üzenetet hordoz.  fel kell hívnia a látogató figyelmét, tájékoztatnia kell a nézőt és megkapónak kell lennie annyira, hogy a néző értékes fizető ügyféllé váljon.   Szóval kell a jó kép, a jó jó kép, minőségi, de értelmes. </vt:lpstr>
      <vt:lpstr>A minőség:  A rossz minőségű képek olcsóbbá teszik a márkádat, és közlik a fogyasztóval, hogy a márkád személytelen és megbízhatatlan. </vt:lpstr>
      <vt:lpstr>A minőség:  A rossz minőségű képek olcsóbbá teszik a márkádat, és közlik a fogyasztóval, hogy a márkád személytelen és megbízhatatlan. </vt:lpstr>
      <vt:lpstr>Amit érdemes csinálni ! IDÉN !  A képek az üzleti arzenál fontos részét képezik, és fontos üzleti eszköznek kell tekinteni őket. Nemcsak a jó képek birtoklása segíti az ügyfelek megnyerését, de egyúttal alkupozíciós eszközt is biztosít, amelyet más márkákkal és vállalkozásokkal való együttműködés során használhat.   Például, ha meghívja a közösségi média befolyásolóit és bloggereit, hogy ingyen használják a képeit cserébe egy linket a webhelyére, bejövő linkeket hozhat létre, ami bevált módszer a keresési rangsor növelésére.      </vt:lpstr>
      <vt:lpstr>Tartalom Másképp</vt:lpstr>
      <vt:lpstr>  Lehet használni stockot is, vagy lehet készíttetni személyes tartalmat:   </vt:lpstr>
      <vt:lpstr>  Lehet használni stockot is, vagy lehet készíttetni személyes tartalmat:   </vt:lpstr>
      <vt:lpstr>Szervezet, esemény és publikáció mint marketing</vt:lpstr>
      <vt:lpstr>Ha jó, kreatív, csúcsminőségű képekbe fektet be, azokat számos platformon felhasználhatja, beleértve a közösségi médiát, hírcikkeket, webhelyét, üzleti profilját, prospektusokat és még sok minden mást.  Egyszer kell kifizetni, számtalanszor lehet használni.  A megfelelő címkével ellátott képek több kattintást nyernek: Facebook insta hirdetés </vt:lpstr>
      <vt:lpstr>Használjunk Videó Tartalmat!  </vt:lpstr>
      <vt:lpstr>A legújabb tanulmányok szerint napjainkban körülbelül egymilliárd órányi videót nézünk naponta csak a YouTube-on.   Legyen szó kedvenc macskás vagy kutyás videódról, legújabb filmelőzetesről, útmutatóról vagy virtuális bemutatóról egy népszerű üdülőhelyről, a videotartalom manapság sokkal többet nyújt számunkra. </vt:lpstr>
      <vt:lpstr>PowerPoint bemutató</vt:lpstr>
      <vt:lpstr>HOL HASZNÁLHATÓ A VIDEÓ?</vt:lpstr>
      <vt:lpstr>A Weboldal első oldala illetve webhely elem  Közösségi média: Instavid - story, Youtube, Facebook  Egyéb vizuális felületek: TV Háttér </vt:lpstr>
      <vt:lpstr>Érdekességek</vt:lpstr>
      <vt:lpstr>Tehát, ha még nem kezdték el, akkor 2020 az az év, amikor a profi képi és videotartalmak használatát érdemes elkedzenie vállalkozása számára. </vt:lpstr>
      <vt:lpstr>Köszönöm a Megtisztelő Figyelmet!     Végh ÁDám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az a digitális jelenlét?</dc:title>
  <dc:creator>Ádám Végh</dc:creator>
  <cp:lastModifiedBy>Halász Eszter</cp:lastModifiedBy>
  <cp:revision>45</cp:revision>
  <dcterms:created xsi:type="dcterms:W3CDTF">2020-09-08T10:07:05Z</dcterms:created>
  <dcterms:modified xsi:type="dcterms:W3CDTF">2020-09-09T12:09:39Z</dcterms:modified>
</cp:coreProperties>
</file>