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6"/>
  </p:notesMasterIdLst>
  <p:sldIdLst>
    <p:sldId id="256" r:id="rId2"/>
    <p:sldId id="268" r:id="rId3"/>
    <p:sldId id="267" r:id="rId4"/>
    <p:sldId id="282" r:id="rId5"/>
    <p:sldId id="261" r:id="rId6"/>
    <p:sldId id="284" r:id="rId7"/>
    <p:sldId id="285" r:id="rId8"/>
    <p:sldId id="277" r:id="rId9"/>
    <p:sldId id="274" r:id="rId10"/>
    <p:sldId id="271" r:id="rId11"/>
    <p:sldId id="272" r:id="rId12"/>
    <p:sldId id="278" r:id="rId13"/>
    <p:sldId id="279" r:id="rId14"/>
    <p:sldId id="258" r:id="rId15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2017. 11. 10.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lapaktum.h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24936" cy="2376264"/>
          </a:xfrm>
        </p:spPr>
        <p:txBody>
          <a:bodyPr/>
          <a:lstStyle/>
          <a:p>
            <a:pPr>
              <a:spcBef>
                <a:spcPts val="4200"/>
              </a:spcBef>
              <a:spcAft>
                <a:spcPts val="2400"/>
              </a:spcAft>
            </a:pPr>
            <a:r>
              <a:rPr lang="hu-HU" sz="3200" b="0" dirty="0" smtClean="0"/>
              <a:t>A Zala megyei innovatív foglalkoztatási paktum bemutatása</a:t>
            </a:r>
            <a:r>
              <a:rPr lang="hu-HU" sz="3200" b="0" dirty="0"/>
              <a:t/>
            </a:r>
            <a:br>
              <a:rPr lang="hu-HU" sz="3200" b="0" dirty="0"/>
            </a:br>
            <a:r>
              <a:rPr lang="hu-HU" sz="3200" b="0" dirty="0" smtClean="0"/>
              <a:t/>
            </a:r>
            <a:br>
              <a:rPr lang="hu-HU" sz="3200" b="0" dirty="0" smtClean="0"/>
            </a:br>
            <a:r>
              <a:rPr lang="hu-HU" sz="3200" b="0" dirty="0"/>
              <a:t/>
            </a:r>
            <a:br>
              <a:rPr lang="hu-HU" sz="3200" b="0" dirty="0"/>
            </a:br>
            <a:r>
              <a:rPr lang="hu-HU" sz="3200" b="0" dirty="0"/>
              <a:t/>
            </a:r>
            <a:br>
              <a:rPr lang="hu-HU" sz="3200" b="0" dirty="0"/>
            </a:br>
            <a:r>
              <a:rPr lang="hu-HU" sz="3200" b="0" cap="small" dirty="0" smtClean="0"/>
              <a:t>Kovács Károly</a:t>
            </a:r>
            <a:br>
              <a:rPr lang="hu-HU" sz="3200" b="0" cap="small" dirty="0" smtClean="0"/>
            </a:br>
            <a:r>
              <a:rPr lang="hu-HU" sz="3200" b="0" cap="small" dirty="0" smtClean="0"/>
              <a:t>Paktummenedzser</a:t>
            </a:r>
            <a:br>
              <a:rPr lang="hu-HU" sz="3200" b="0" cap="small" dirty="0" smtClean="0"/>
            </a:br>
            <a:r>
              <a:rPr lang="hu-HU" sz="3200" b="0" cap="small" dirty="0" smtClean="0"/>
              <a:t>Zala Megyei Önkormányzat</a:t>
            </a:r>
            <a:endParaRPr lang="hu-HU" sz="4000" cap="small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47989" y="44624"/>
            <a:ext cx="8084451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sz="3200" dirty="0" smtClean="0"/>
              <a:t>Elvárt eredmények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7988" y="1628800"/>
            <a:ext cx="83724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630 fő elérése, számukra munkaerő-piaci szolgáltatások biztosítása, </a:t>
            </a:r>
            <a:r>
              <a:rPr lang="hu-HU" sz="2400" b="1" dirty="0" smtClean="0">
                <a:solidFill>
                  <a:srgbClr val="FF0000"/>
                </a:solidFill>
              </a:rPr>
              <a:t>115 fő bevonásra került, ebből csak munkaerő-piaci szolgáltatást kapott 23 fő</a:t>
            </a:r>
          </a:p>
          <a:p>
            <a:endParaRPr lang="hu-HU" sz="2400" dirty="0"/>
          </a:p>
          <a:p>
            <a:r>
              <a:rPr lang="hu-HU" sz="2400" dirty="0" smtClean="0"/>
              <a:t>232 fő foglalkoztatása, 40 fő önfoglalkoztatásának támogatása, </a:t>
            </a:r>
            <a:r>
              <a:rPr lang="hu-HU" sz="2400" b="1" dirty="0" smtClean="0">
                <a:solidFill>
                  <a:srgbClr val="FF0000"/>
                </a:solidFill>
              </a:rPr>
              <a:t>62 fő foglalkoztatása</a:t>
            </a:r>
            <a:r>
              <a:rPr lang="hu-HU" sz="2400" dirty="0" smtClean="0"/>
              <a:t>, </a:t>
            </a:r>
            <a:r>
              <a:rPr lang="hu-HU" sz="2400" b="1" dirty="0" smtClean="0">
                <a:solidFill>
                  <a:srgbClr val="FF0000"/>
                </a:solidFill>
              </a:rPr>
              <a:t> 				  				   			4 fő önfoglalkoztatásba vonása megtörtént.</a:t>
            </a:r>
          </a:p>
          <a:p>
            <a:endParaRPr lang="hu-HU" sz="2400" dirty="0"/>
          </a:p>
          <a:p>
            <a:r>
              <a:rPr lang="hu-HU" sz="2400" dirty="0" smtClean="0"/>
              <a:t>112 fő képzése, </a:t>
            </a:r>
            <a:r>
              <a:rPr lang="hu-HU" sz="2400" b="1" dirty="0" smtClean="0">
                <a:solidFill>
                  <a:srgbClr val="FF0000"/>
                </a:solidFill>
              </a:rPr>
              <a:t>29 fő bevonásra került.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177 fő követése (6 hónappal a támogatást követően is munkába áll) </a:t>
            </a:r>
            <a:r>
              <a:rPr lang="hu-HU" sz="2400" b="1" dirty="0" smtClean="0">
                <a:solidFill>
                  <a:srgbClr val="FF0000"/>
                </a:solidFill>
              </a:rPr>
              <a:t>2018-tól</a:t>
            </a:r>
            <a:endParaRPr lang="hu-HU" sz="2400" b="1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711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47989" y="260648"/>
            <a:ext cx="794043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sz="3200" dirty="0" smtClean="0"/>
              <a:t>MUNKACSOPORTOK</a:t>
            </a:r>
            <a:endParaRPr lang="hu-HU" sz="40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7989" y="1412776"/>
            <a:ext cx="85164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5 ágazati stratégia készül el november 30-ig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Szociális gazdaság, kkv, </a:t>
            </a:r>
            <a:r>
              <a:rPr lang="hu-HU" sz="2400" dirty="0" err="1" smtClean="0"/>
              <a:t>mikrovállalkozás</a:t>
            </a:r>
            <a:r>
              <a:rPr lang="hu-HU" sz="2400" dirty="0" smtClean="0"/>
              <a:t> stratégai </a:t>
            </a:r>
            <a:r>
              <a:rPr lang="hu-HU" sz="2400" dirty="0"/>
              <a:t>elérhető a honlapon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Turizmus stratégia és helyi termék stratégia készül</a:t>
            </a:r>
          </a:p>
          <a:p>
            <a:endParaRPr lang="hu-HU" sz="2400" dirty="0"/>
          </a:p>
          <a:p>
            <a:r>
              <a:rPr lang="hu-HU" sz="2400" dirty="0" smtClean="0"/>
              <a:t>10 db ágazati projektterv készítése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Helyi termék projekt 7 HACS együttműködésében benyújtásra került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KKV, </a:t>
            </a:r>
            <a:r>
              <a:rPr lang="hu-HU" sz="2400" dirty="0" err="1" smtClean="0"/>
              <a:t>mikrovállalkozás</a:t>
            </a:r>
            <a:r>
              <a:rPr lang="hu-HU" sz="2400" dirty="0" smtClean="0"/>
              <a:t> projekttervek esetében kiírásra (HU-HR, HU-SI, egyéb projektek) várunk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Szociális gazdaság projekttervek esetében készülnek a konkrét pályázatok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640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640960" cy="936104"/>
          </a:xfrm>
        </p:spPr>
        <p:txBody>
          <a:bodyPr>
            <a:noAutofit/>
          </a:bodyPr>
          <a:lstStyle/>
          <a:p>
            <a:r>
              <a:rPr lang="hu-HU" dirty="0" smtClean="0"/>
              <a:t>ÖSSZEHANGOLÁSOK, kapcsolódó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Megyében működő / induló 6 paktum között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TOP paktum projektek és más TOP programok (pl. óvodafejlesztés, közösségépítés</a:t>
            </a:r>
            <a:r>
              <a:rPr lang="hu-HU" sz="2400" smtClean="0"/>
              <a:t>, </a:t>
            </a:r>
            <a:r>
              <a:rPr lang="hu-HU" sz="2400" smtClean="0"/>
              <a:t>ipari </a:t>
            </a:r>
            <a:r>
              <a:rPr lang="hu-HU" sz="2400" dirty="0" smtClean="0"/>
              <a:t>létesítmények, helyi termék piacok, </a:t>
            </a:r>
            <a:r>
              <a:rPr lang="hu-HU" sz="2400" dirty="0" err="1" smtClean="0"/>
              <a:t>stb</a:t>
            </a:r>
            <a:r>
              <a:rPr lang="hu-HU" sz="2400" dirty="0" smtClean="0"/>
              <a:t>).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TOP – GINOP – EFOP – Ifjúsági Garancia (területi projektek, támogatott </a:t>
            </a:r>
            <a:r>
              <a:rPr lang="hu-HU" sz="2400" dirty="0" err="1" smtClean="0"/>
              <a:t>gazdasgfejlesztési</a:t>
            </a:r>
            <a:r>
              <a:rPr lang="hu-HU" sz="2400" dirty="0" smtClean="0"/>
              <a:t> projektek munkaerő szükségletei)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TOP - Közfoglalkoztatás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38103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93969" y="188640"/>
            <a:ext cx="4700075" cy="93610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KIHÍVÁSOK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5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2017-es sikerek, 2018-tól új elvárások </a:t>
            </a:r>
          </a:p>
          <a:p>
            <a:r>
              <a:rPr lang="hu-HU" sz="2400" dirty="0" smtClean="0"/>
              <a:t>inaktívak bevonása</a:t>
            </a:r>
          </a:p>
          <a:p>
            <a:r>
              <a:rPr lang="hu-HU" sz="2400" dirty="0" smtClean="0"/>
              <a:t>munkaerő-piacion leghátrányosabb rétegek bekapcsolása</a:t>
            </a:r>
          </a:p>
          <a:p>
            <a:r>
              <a:rPr lang="hu-HU" sz="2400" dirty="0" smtClean="0"/>
              <a:t>közfoglalkoztatásból híd az elsődleges munkaerő-piacra</a:t>
            </a:r>
          </a:p>
          <a:p>
            <a:r>
              <a:rPr lang="hu-HU" sz="2400" dirty="0" smtClean="0"/>
              <a:t>valós hálózatépítés paktumokon belül, és paktumok között</a:t>
            </a:r>
          </a:p>
          <a:p>
            <a:r>
              <a:rPr lang="hu-HU" sz="2400" dirty="0" smtClean="0"/>
              <a:t>munkaerő-piac igényeire alapozott képzések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2443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5580112" y="1556792"/>
            <a:ext cx="3106688" cy="5218508"/>
          </a:xfrm>
        </p:spPr>
        <p:txBody>
          <a:bodyPr>
            <a:normAutofit/>
          </a:bodyPr>
          <a:lstStyle/>
          <a:p>
            <a:r>
              <a:rPr lang="hu-HU" sz="1600" dirty="0"/>
              <a:t>Zalai innovatív foglalkoztatási paktum</a:t>
            </a:r>
          </a:p>
          <a:p>
            <a:r>
              <a:rPr lang="hu-HU" sz="1600" dirty="0"/>
              <a:t>A vállalkozások igényeire alapuló foglalkoztatás-fejlesztési program Zalaegerszeg MJV-ben</a:t>
            </a:r>
          </a:p>
          <a:p>
            <a:r>
              <a:rPr lang="hu-HU" sz="1600" dirty="0"/>
              <a:t>Kanizsai foglalkoztatási paktum</a:t>
            </a:r>
          </a:p>
          <a:p>
            <a:r>
              <a:rPr lang="hu-HU" sz="1600" dirty="0"/>
              <a:t>Innovatív foglalkoztatási együttműködés a keszthelyi és zalaszentgróti járásokban</a:t>
            </a:r>
          </a:p>
          <a:p>
            <a:r>
              <a:rPr lang="hu-HU" sz="1600" dirty="0"/>
              <a:t>Innovatív foglalkoztatási együttműködés a zalaegerszegi és lenti járásokban</a:t>
            </a:r>
          </a:p>
          <a:p>
            <a:r>
              <a:rPr lang="hu-HU" sz="1600" dirty="0"/>
              <a:t>Innovatív foglalkoztatási együttműködés a letenyei és nagykanizsai járásokban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188640"/>
            <a:ext cx="7940435" cy="864096"/>
          </a:xfrm>
        </p:spPr>
        <p:txBody>
          <a:bodyPr/>
          <a:lstStyle/>
          <a:p>
            <a:pPr algn="ctr"/>
            <a:r>
              <a:rPr lang="hu-HU" dirty="0"/>
              <a:t>Foglalkoztatási paktumok </a:t>
            </a:r>
            <a:r>
              <a:rPr lang="hu-HU" dirty="0" smtClean="0"/>
              <a:t>rendszere</a:t>
            </a:r>
            <a:br>
              <a:rPr lang="hu-HU" dirty="0" smtClean="0"/>
            </a:br>
            <a:r>
              <a:rPr lang="hu-HU" dirty="0" smtClean="0"/>
              <a:t>A 6 zalai paktum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/>
          <a:srcRect r="18201" b="5746"/>
          <a:stretch/>
        </p:blipFill>
        <p:spPr>
          <a:xfrm>
            <a:off x="176857" y="1556792"/>
            <a:ext cx="5277715" cy="486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Foglalkoztatási paktumok lehatárolása</a:t>
            </a:r>
          </a:p>
        </p:txBody>
      </p:sp>
      <p:sp>
        <p:nvSpPr>
          <p:cNvPr id="5" name="Ellipszis 4"/>
          <p:cNvSpPr/>
          <p:nvPr/>
        </p:nvSpPr>
        <p:spPr>
          <a:xfrm>
            <a:off x="1740797" y="1625749"/>
            <a:ext cx="2736304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36000" rtlCol="0" anchor="t"/>
          <a:lstStyle/>
          <a:p>
            <a:pPr algn="ctr"/>
            <a:r>
              <a:rPr lang="hu-HU" sz="2000" b="1" dirty="0"/>
              <a:t>Zalai innovatív foglalkoztatási paktum</a:t>
            </a:r>
          </a:p>
        </p:txBody>
      </p:sp>
      <p:sp>
        <p:nvSpPr>
          <p:cNvPr id="6" name="Ellipszis 5"/>
          <p:cNvSpPr/>
          <p:nvPr/>
        </p:nvSpPr>
        <p:spPr>
          <a:xfrm>
            <a:off x="6372200" y="1296591"/>
            <a:ext cx="2376264" cy="14889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Zalaegerszeg MJV paktum</a:t>
            </a:r>
          </a:p>
        </p:txBody>
      </p:sp>
      <p:sp>
        <p:nvSpPr>
          <p:cNvPr id="7" name="Ellipszis 6"/>
          <p:cNvSpPr/>
          <p:nvPr/>
        </p:nvSpPr>
        <p:spPr>
          <a:xfrm>
            <a:off x="6372200" y="3424862"/>
            <a:ext cx="2376264" cy="14889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Nagykanizsa MJV paktum</a:t>
            </a:r>
          </a:p>
        </p:txBody>
      </p:sp>
      <p:cxnSp>
        <p:nvCxnSpPr>
          <p:cNvPr id="9" name="Egyenes összekötő nyíllal 8"/>
          <p:cNvCxnSpPr>
            <a:stCxn id="5" idx="6"/>
            <a:endCxn id="6" idx="2"/>
          </p:cNvCxnSpPr>
          <p:nvPr/>
        </p:nvCxnSpPr>
        <p:spPr>
          <a:xfrm flipV="1">
            <a:off x="4477101" y="2041067"/>
            <a:ext cx="1895099" cy="88082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4905254" y="2575911"/>
            <a:ext cx="2941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Területi lehatároltság </a:t>
            </a:r>
            <a:br>
              <a:rPr lang="hu-HU" sz="1400" dirty="0"/>
            </a:br>
            <a:r>
              <a:rPr lang="hu-HU" sz="1400" dirty="0"/>
              <a:t>a célcsoport bevonása során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Együttműködés a tevékenységekben</a:t>
            </a:r>
          </a:p>
        </p:txBody>
      </p:sp>
      <p:cxnSp>
        <p:nvCxnSpPr>
          <p:cNvPr id="12" name="Egyenes összekötő nyíllal 11"/>
          <p:cNvCxnSpPr>
            <a:stCxn id="5" idx="6"/>
            <a:endCxn id="7" idx="2"/>
          </p:cNvCxnSpPr>
          <p:nvPr/>
        </p:nvCxnSpPr>
        <p:spPr>
          <a:xfrm>
            <a:off x="4477101" y="2921893"/>
            <a:ext cx="1895099" cy="1247445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zis 17"/>
          <p:cNvSpPr/>
          <p:nvPr/>
        </p:nvSpPr>
        <p:spPr>
          <a:xfrm>
            <a:off x="159957" y="4869160"/>
            <a:ext cx="1819755" cy="15121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0" bIns="36000" rtlCol="0" anchor="ctr"/>
          <a:lstStyle/>
          <a:p>
            <a:pPr algn="ctr"/>
            <a:r>
              <a:rPr lang="hu-HU" sz="1600" dirty="0"/>
              <a:t>Lenti-Zalaegerszeg paktum</a:t>
            </a:r>
          </a:p>
        </p:txBody>
      </p:sp>
      <p:sp>
        <p:nvSpPr>
          <p:cNvPr id="19" name="Ellipszis 18"/>
          <p:cNvSpPr/>
          <p:nvPr/>
        </p:nvSpPr>
        <p:spPr>
          <a:xfrm>
            <a:off x="2199071" y="4875262"/>
            <a:ext cx="1819755" cy="15121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hu-HU" sz="1600" dirty="0" smtClean="0"/>
              <a:t>Dél-Zala</a:t>
            </a:r>
          </a:p>
          <a:p>
            <a:pPr algn="ctr"/>
            <a:r>
              <a:rPr lang="hu-HU" sz="1600" dirty="0" smtClean="0"/>
              <a:t>Letenye-Nagykanizsa </a:t>
            </a:r>
            <a:r>
              <a:rPr lang="hu-HU" sz="1600" dirty="0"/>
              <a:t>paktum</a:t>
            </a:r>
          </a:p>
        </p:txBody>
      </p:sp>
      <p:sp>
        <p:nvSpPr>
          <p:cNvPr id="20" name="Ellipszis 19"/>
          <p:cNvSpPr/>
          <p:nvPr/>
        </p:nvSpPr>
        <p:spPr>
          <a:xfrm>
            <a:off x="4238186" y="4863058"/>
            <a:ext cx="1819755" cy="15121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hu-HU" sz="1600" dirty="0"/>
              <a:t>Keszthely-Zalaszent-</a:t>
            </a:r>
            <a:r>
              <a:rPr lang="hu-HU" sz="1600" dirty="0" err="1"/>
              <a:t>grót</a:t>
            </a:r>
            <a:r>
              <a:rPr lang="hu-HU" sz="1600" dirty="0"/>
              <a:t> paktum</a:t>
            </a:r>
          </a:p>
        </p:txBody>
      </p:sp>
      <p:cxnSp>
        <p:nvCxnSpPr>
          <p:cNvPr id="24" name="Egyenes összekötő nyíllal 23"/>
          <p:cNvCxnSpPr>
            <a:stCxn id="5" idx="4"/>
            <a:endCxn id="18" idx="0"/>
          </p:cNvCxnSpPr>
          <p:nvPr/>
        </p:nvCxnSpPr>
        <p:spPr>
          <a:xfrm flipH="1">
            <a:off x="1069835" y="4218037"/>
            <a:ext cx="2039114" cy="651123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5" idx="4"/>
            <a:endCxn id="19" idx="0"/>
          </p:cNvCxnSpPr>
          <p:nvPr/>
        </p:nvCxnSpPr>
        <p:spPr>
          <a:xfrm>
            <a:off x="3108949" y="4218037"/>
            <a:ext cx="0" cy="657225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20" idx="0"/>
            <a:endCxn id="5" idx="4"/>
          </p:cNvCxnSpPr>
          <p:nvPr/>
        </p:nvCxnSpPr>
        <p:spPr>
          <a:xfrm flipH="1" flipV="1">
            <a:off x="3108949" y="4218037"/>
            <a:ext cx="2039115" cy="645021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86636" y="3801884"/>
            <a:ext cx="20142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Területi átfedés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Tevékenységek kiegészítő jellege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1258350" y="6448560"/>
            <a:ext cx="3757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chemeClr val="accent3"/>
                </a:solidFill>
              </a:rPr>
              <a:t>Helyi paktumok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2130190" y="3176109"/>
            <a:ext cx="201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Ernyőszervezeti feladatok ellátása</a:t>
            </a:r>
          </a:p>
        </p:txBody>
      </p:sp>
    </p:spTree>
    <p:extLst>
      <p:ext uri="{BB962C8B-B14F-4D97-AF65-F5344CB8AC3E}">
        <p14:creationId xmlns:p14="http://schemas.microsoft.com/office/powerpoint/2010/main" val="9606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292363" cy="936104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/>
              <a:t>Hol tartunk ZALÁBAN?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7988" y="1556792"/>
            <a:ext cx="80844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 megyei paktumon túl, Nagykanizsa és Zalaegerszeg Megyei Jogú Városok paktumainak képzési és foglalkoztatási elemei is elindultak</a:t>
            </a:r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Dél-zalai Foglalkoztatási Paktum projektfejlesztési szakasza lezárult, a Paktum megállapodás aláírásra került április 21-én.</a:t>
            </a:r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A Zalaegerszeg-Lenti Helyi Paktum szerződéskötése folyamatban van / megtörtént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A </a:t>
            </a:r>
            <a:r>
              <a:rPr lang="hu-HU" sz="2400" dirty="0"/>
              <a:t>Keszthely-Zalaszentgrót </a:t>
            </a:r>
            <a:r>
              <a:rPr lang="hu-HU" sz="2400" dirty="0" smtClean="0"/>
              <a:t>Paktum október 24-én kapta meg a támogatói döntést, szerződéskötés folyamatban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0879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936104"/>
          </a:xfrm>
        </p:spPr>
        <p:txBody>
          <a:bodyPr/>
          <a:lstStyle/>
          <a:p>
            <a:r>
              <a:rPr lang="hu-HU" dirty="0"/>
              <a:t>Paktum </a:t>
            </a:r>
            <a:r>
              <a:rPr lang="hu-HU" dirty="0" smtClean="0"/>
              <a:t>célrendszer – TOP-5.1.1-15-ZA1-2016-0001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78" y="1700808"/>
            <a:ext cx="8685634" cy="479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276139" cy="936104"/>
          </a:xfrm>
        </p:spPr>
        <p:txBody>
          <a:bodyPr/>
          <a:lstStyle/>
          <a:p>
            <a:r>
              <a:rPr lang="hu-HU" dirty="0"/>
              <a:t>Együttműködés intézményei</a:t>
            </a:r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492373"/>
              </p:ext>
            </p:extLst>
          </p:nvPr>
        </p:nvGraphicFramePr>
        <p:xfrm>
          <a:off x="457200" y="1600200"/>
          <a:ext cx="82296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>
                  <a:extLst>
                    <a:ext uri="{9D8B030D-6E8A-4147-A177-3AD203B41FA5}">
                      <a16:colId xmlns:a16="http://schemas.microsoft.com/office/drawing/2014/main" val="1710527530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185591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dirty="0"/>
                        <a:t>Intézmény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Tevékenység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7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/>
                        <a:t>Paktum szervezet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Paktum tagok hivatalos</a:t>
                      </a:r>
                      <a:r>
                        <a:rPr lang="hu-HU" sz="1400" baseline="0" dirty="0"/>
                        <a:t> együttműködési fóruma, döntéseit az Irányító Csoporton keresztül hozza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40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/>
                        <a:t>Paktumiroda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2 fős menedzsment szervezet, az információáramlás</a:t>
                      </a:r>
                      <a:r>
                        <a:rPr lang="hu-HU" sz="1400" baseline="0" dirty="0"/>
                        <a:t> biztosítója (partnerek, vállalkozások, célcsoportok, más fejlesztési projektek irányába)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551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/>
                        <a:t>Munkacsoportok</a:t>
                      </a:r>
                    </a:p>
                    <a:p>
                      <a:pPr lvl="1"/>
                      <a:r>
                        <a:rPr lang="hu-HU" sz="1400" dirty="0"/>
                        <a:t>Helyi termék</a:t>
                      </a:r>
                    </a:p>
                    <a:p>
                      <a:pPr lvl="1"/>
                      <a:r>
                        <a:rPr lang="hu-HU" sz="1400" dirty="0"/>
                        <a:t>KKV</a:t>
                      </a:r>
                    </a:p>
                    <a:p>
                      <a:pPr lvl="1"/>
                      <a:r>
                        <a:rPr lang="hu-HU" sz="1400" dirty="0" err="1"/>
                        <a:t>Mikrovállalkozás</a:t>
                      </a:r>
                      <a:endParaRPr lang="hu-HU" sz="1400" dirty="0"/>
                    </a:p>
                    <a:p>
                      <a:pPr lvl="1"/>
                      <a:r>
                        <a:rPr lang="hu-HU" sz="1400" dirty="0"/>
                        <a:t>Szociális gazdaság</a:t>
                      </a:r>
                    </a:p>
                    <a:p>
                      <a:pPr lvl="1"/>
                      <a:r>
                        <a:rPr lang="hu-HU" sz="1400" dirty="0"/>
                        <a:t>Turizmus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/>
                        <a:t>A munkacsoportok </a:t>
                      </a:r>
                      <a:r>
                        <a:rPr lang="hu-HU" sz="1400" baseline="0" dirty="0" smtClean="0"/>
                        <a:t>5-5 </a:t>
                      </a:r>
                      <a:r>
                        <a:rPr lang="hu-HU" sz="1400" baseline="0" dirty="0"/>
                        <a:t>tagból állnak, de tevékenységüket az egész ágazat érdekében fejtik ki. Feladatuk: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400" dirty="0"/>
                        <a:t>Stratégia és kapcsolódó projektterv kidolgozása az adott terület komplex fejlesztésére.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400" dirty="0"/>
                        <a:t>Folyamatos kapcsolattartás,</a:t>
                      </a:r>
                      <a:r>
                        <a:rPr lang="hu-HU" sz="1400" baseline="0" dirty="0"/>
                        <a:t> információszolgáltatás </a:t>
                      </a:r>
                      <a:r>
                        <a:rPr lang="hu-HU" sz="1400" dirty="0"/>
                        <a:t>az</a:t>
                      </a:r>
                      <a:r>
                        <a:rPr lang="hu-HU" sz="1400" baseline="0" dirty="0"/>
                        <a:t> érintett vállalkozások felé.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02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/>
                        <a:t>Vállalkozói kapcsolattartók, tanácsadók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Támogatások bemutatása,</a:t>
                      </a:r>
                      <a:r>
                        <a:rPr lang="hu-HU" sz="1400" baseline="0" dirty="0"/>
                        <a:t> </a:t>
                      </a:r>
                      <a:r>
                        <a:rPr lang="hu-HU" sz="1400" baseline="0" dirty="0" err="1"/>
                        <a:t>mentorálás</a:t>
                      </a:r>
                      <a:r>
                        <a:rPr lang="hu-HU" sz="1400" baseline="0" dirty="0"/>
                        <a:t>, önfoglalkoztatás elősegítése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22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/>
                        <a:t>TB és Foglalkoztatási </a:t>
                      </a:r>
                      <a:r>
                        <a:rPr lang="hu-HU" sz="1400" b="1" dirty="0"/>
                        <a:t>főosztály tanácsadói hálózata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Toborzás, elhelyezkedést segítő</a:t>
                      </a:r>
                      <a:r>
                        <a:rPr lang="hu-HU" sz="1400" baseline="0" dirty="0"/>
                        <a:t> támogatások koordinálása, információszolgáltatás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0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/>
                        <a:t>ZMVA - munkapiaci tanácsadás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Munkaerőpiaci szolgáltatások a hátrányos helyzetű célcsoportok számára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0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77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47989" y="44624"/>
            <a:ext cx="7292363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sz="3200" dirty="0" smtClean="0"/>
              <a:t>Megyei paktum MA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134076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Folyamatos együttműködés a Partnerekkel</a:t>
            </a:r>
          </a:p>
          <a:p>
            <a:endParaRPr lang="hu-HU" sz="2400" dirty="0"/>
          </a:p>
          <a:p>
            <a:r>
              <a:rPr lang="hu-HU" sz="2400" dirty="0" smtClean="0"/>
              <a:t>Működik a paktumiroda (Deák tér)</a:t>
            </a:r>
          </a:p>
          <a:p>
            <a:endParaRPr lang="hu-HU" sz="2400" dirty="0" smtClean="0"/>
          </a:p>
          <a:p>
            <a:r>
              <a:rPr lang="hu-HU" sz="2400" dirty="0" smtClean="0"/>
              <a:t>Működik a honlap (</a:t>
            </a:r>
            <a:r>
              <a:rPr lang="hu-HU" sz="2400" dirty="0" smtClean="0">
                <a:hlinkClick r:id="rId2"/>
              </a:rPr>
              <a:t>www.zalapaktum.hu</a:t>
            </a:r>
            <a:r>
              <a:rPr lang="hu-HU" sz="2400" dirty="0" smtClean="0"/>
              <a:t>)</a:t>
            </a:r>
          </a:p>
          <a:p>
            <a:endParaRPr lang="hu-HU" sz="2400" dirty="0"/>
          </a:p>
          <a:p>
            <a:r>
              <a:rPr lang="hu-HU" sz="2400" dirty="0" smtClean="0"/>
              <a:t>2017-re tervezett indikátorok teljesítése megtörtént</a:t>
            </a:r>
          </a:p>
          <a:p>
            <a:endParaRPr lang="hu-HU" sz="2400" dirty="0"/>
          </a:p>
          <a:p>
            <a:r>
              <a:rPr lang="hu-HU" sz="2400" dirty="0" smtClean="0"/>
              <a:t>Folyamatos a hálózatépítés (munkacsoportok)</a:t>
            </a:r>
          </a:p>
          <a:p>
            <a:pPr marL="800100" lvl="1" indent="-342900">
              <a:buFontTx/>
              <a:buChar char="-"/>
            </a:pPr>
            <a:r>
              <a:rPr lang="hu-HU" sz="2400" dirty="0" err="1" smtClean="0"/>
              <a:t>Mikrovállalkozások</a:t>
            </a:r>
            <a:endParaRPr lang="hu-HU" sz="2400" dirty="0" smtClean="0"/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Kkv-k</a:t>
            </a:r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Turizmus</a:t>
            </a:r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Szociális gazdaság</a:t>
            </a:r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Helyi termék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3448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916099" cy="864096"/>
          </a:xfrm>
        </p:spPr>
        <p:txBody>
          <a:bodyPr/>
          <a:lstStyle/>
          <a:p>
            <a:r>
              <a:rPr lang="hu-HU" dirty="0"/>
              <a:t>Kihívások és lehetőségek</a:t>
            </a:r>
          </a:p>
        </p:txBody>
      </p:sp>
      <p:sp>
        <p:nvSpPr>
          <p:cNvPr id="5" name="Szöveg helye 2"/>
          <p:cNvSpPr txBox="1">
            <a:spLocks/>
          </p:cNvSpPr>
          <p:nvPr/>
        </p:nvSpPr>
        <p:spPr>
          <a:xfrm>
            <a:off x="446856" y="134907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mtClean="0"/>
              <a:t>Strukturális problémák</a:t>
            </a:r>
            <a:endParaRPr lang="hu-HU" dirty="0"/>
          </a:p>
        </p:txBody>
      </p:sp>
      <p:sp>
        <p:nvSpPr>
          <p:cNvPr id="6" name="Tartalom helye 3"/>
          <p:cNvSpPr>
            <a:spLocks noGrp="1"/>
          </p:cNvSpPr>
          <p:nvPr>
            <p:ph sz="half" idx="4294967295"/>
          </p:nvPr>
        </p:nvSpPr>
        <p:spPr>
          <a:xfrm>
            <a:off x="457200" y="2060848"/>
            <a:ext cx="3682752" cy="46085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hu-HU" sz="2000" dirty="0"/>
              <a:t>Elvándorlás</a:t>
            </a:r>
          </a:p>
          <a:p>
            <a:r>
              <a:rPr lang="hu-HU" sz="2000" dirty="0"/>
              <a:t>Inaktivitás magas szintje</a:t>
            </a:r>
          </a:p>
          <a:p>
            <a:r>
              <a:rPr lang="hu-HU" sz="2000" dirty="0"/>
              <a:t>Aprófalvas településszerkezet - közlekedési problémák</a:t>
            </a:r>
          </a:p>
          <a:p>
            <a:r>
              <a:rPr lang="hu-HU" sz="2000" dirty="0"/>
              <a:t>Országos és régiós átlagtól elmaradó bérszínvonal</a:t>
            </a:r>
          </a:p>
          <a:p>
            <a:r>
              <a:rPr lang="hu-HU" sz="2000" dirty="0"/>
              <a:t>Általános munkaerőhiány - különösen egyes szakmunkák esetén</a:t>
            </a:r>
          </a:p>
          <a:p>
            <a:r>
              <a:rPr lang="hu-HU" sz="2000" dirty="0"/>
              <a:t>Szezonálisan ingadozó munkaerőigényű ágazatokban jelentkező munkaerőhiány</a:t>
            </a:r>
          </a:p>
          <a:p>
            <a:endParaRPr lang="hu-HU" sz="2000" dirty="0"/>
          </a:p>
        </p:txBody>
      </p:sp>
      <p:sp>
        <p:nvSpPr>
          <p:cNvPr id="7" name="Szöveg helye 4"/>
          <p:cNvSpPr txBox="1">
            <a:spLocks/>
          </p:cNvSpPr>
          <p:nvPr/>
        </p:nvSpPr>
        <p:spPr>
          <a:xfrm>
            <a:off x="4634681" y="1349078"/>
            <a:ext cx="4041775" cy="639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mtClean="0"/>
              <a:t>Paktum pályázat lehetőségei</a:t>
            </a:r>
            <a:endParaRPr lang="hu-HU" dirty="0"/>
          </a:p>
        </p:txBody>
      </p:sp>
      <p:sp>
        <p:nvSpPr>
          <p:cNvPr id="8" name="Tartalom helye 5"/>
          <p:cNvSpPr>
            <a:spLocks noGrp="1"/>
          </p:cNvSpPr>
          <p:nvPr>
            <p:ph sz="quarter" idx="4294967295"/>
          </p:nvPr>
        </p:nvSpPr>
        <p:spPr>
          <a:xfrm>
            <a:off x="4645025" y="2043094"/>
            <a:ext cx="4247455" cy="462626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u-HU" sz="2000" dirty="0"/>
              <a:t>Munkáltatók, érdekképviseletek igényeinek közvetlen becsatornázása a fejlesztési elképzelésekbe, támogatásokba</a:t>
            </a:r>
          </a:p>
          <a:p>
            <a:r>
              <a:rPr lang="hu-HU" sz="2000" dirty="0"/>
              <a:t>Vállalkozói kapcsolattartás</a:t>
            </a:r>
          </a:p>
          <a:p>
            <a:r>
              <a:rPr lang="hu-HU" sz="2000" dirty="0"/>
              <a:t>Hátrányos helyzetű célcsoport számára nyújtható támogatások:</a:t>
            </a:r>
          </a:p>
          <a:p>
            <a:pPr lvl="1"/>
            <a:r>
              <a:rPr lang="hu-HU" sz="1600" dirty="0"/>
              <a:t>Bérköltségek támogatása</a:t>
            </a:r>
          </a:p>
          <a:p>
            <a:pPr lvl="1"/>
            <a:r>
              <a:rPr lang="hu-HU" sz="1600" dirty="0"/>
              <a:t>Utazási és lakhatási költségek támogatása</a:t>
            </a:r>
          </a:p>
          <a:p>
            <a:pPr lvl="1"/>
            <a:r>
              <a:rPr lang="hu-HU" sz="1600" dirty="0"/>
              <a:t>Képzések széles skálája – igény szerint</a:t>
            </a:r>
          </a:p>
          <a:p>
            <a:pPr lvl="1"/>
            <a:r>
              <a:rPr lang="hu-HU" sz="1600" dirty="0"/>
              <a:t>Munkaerőpiaci szolgáltatások biztosítása</a:t>
            </a:r>
          </a:p>
        </p:txBody>
      </p:sp>
    </p:spTree>
    <p:extLst>
      <p:ext uri="{BB962C8B-B14F-4D97-AF65-F5344CB8AC3E}">
        <p14:creationId xmlns:p14="http://schemas.microsoft.com/office/powerpoint/2010/main" val="161904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916099" cy="864096"/>
          </a:xfrm>
        </p:spPr>
        <p:txBody>
          <a:bodyPr/>
          <a:lstStyle/>
          <a:p>
            <a:r>
              <a:rPr lang="hu-HU" dirty="0" smtClean="0"/>
              <a:t>Célcsoport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46856" y="1349078"/>
            <a:ext cx="7077472" cy="495746"/>
          </a:xfrm>
        </p:spPr>
        <p:txBody>
          <a:bodyPr>
            <a:noAutofit/>
          </a:bodyPr>
          <a:lstStyle/>
          <a:p>
            <a:r>
              <a:rPr lang="hu-HU" sz="1800" dirty="0" smtClean="0"/>
              <a:t>A program szempontjából hátrányos helyzetűnek minősülnek</a:t>
            </a:r>
            <a:endParaRPr lang="hu-HU" sz="18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3682752" cy="4608512"/>
          </a:xfrm>
        </p:spPr>
        <p:txBody>
          <a:bodyPr>
            <a:normAutofit lnSpcReduction="10000"/>
          </a:bodyPr>
          <a:lstStyle/>
          <a:p>
            <a:r>
              <a:rPr lang="hu-HU" sz="1900" b="1" dirty="0" smtClean="0"/>
              <a:t>Alacsony </a:t>
            </a:r>
            <a:r>
              <a:rPr lang="hu-HU" sz="1900" b="1" dirty="0"/>
              <a:t>iskolai végzettségűek </a:t>
            </a:r>
            <a:r>
              <a:rPr lang="hu-HU" sz="1900" dirty="0"/>
              <a:t>(legfeljebb általános iskolai végzettség, ISCED 1-2 szakképzés nélkül)</a:t>
            </a:r>
          </a:p>
          <a:p>
            <a:r>
              <a:rPr lang="hu-HU" sz="1900" b="1" dirty="0" smtClean="0"/>
              <a:t>25 </a:t>
            </a:r>
            <a:r>
              <a:rPr lang="hu-HU" sz="1900" b="1" dirty="0"/>
              <a:t>év alatti fiatalok</a:t>
            </a:r>
            <a:r>
              <a:rPr lang="hu-HU" sz="1900" dirty="0"/>
              <a:t>, vagy 30 év alatti pályakezdő álláskeresők</a:t>
            </a:r>
            <a:endParaRPr lang="hu-HU" sz="1900" dirty="0" smtClean="0"/>
          </a:p>
          <a:p>
            <a:r>
              <a:rPr lang="hu-HU" sz="1900" b="1" dirty="0" smtClean="0"/>
              <a:t>50 </a:t>
            </a:r>
            <a:r>
              <a:rPr lang="hu-HU" sz="1900" b="1" dirty="0"/>
              <a:t>év felettiek</a:t>
            </a:r>
          </a:p>
          <a:p>
            <a:r>
              <a:rPr lang="hu-HU" sz="1900" b="1" dirty="0" smtClean="0"/>
              <a:t>GYED-</a:t>
            </a:r>
            <a:r>
              <a:rPr lang="hu-HU" sz="1900" b="1" dirty="0" err="1" smtClean="0"/>
              <a:t>ről</a:t>
            </a:r>
            <a:r>
              <a:rPr lang="hu-HU" sz="1900" b="1" dirty="0"/>
              <a:t>, </a:t>
            </a:r>
            <a:r>
              <a:rPr lang="hu-HU" sz="1900" b="1" dirty="0" smtClean="0"/>
              <a:t>GYES-</a:t>
            </a:r>
            <a:r>
              <a:rPr lang="hu-HU" sz="1900" b="1" dirty="0" err="1" smtClean="0"/>
              <a:t>ről</a:t>
            </a:r>
            <a:r>
              <a:rPr lang="hu-HU" sz="1900" b="1" dirty="0"/>
              <a:t>, ápolási díjról visszatérők</a:t>
            </a:r>
            <a:r>
              <a:rPr lang="hu-HU" sz="1900" dirty="0"/>
              <a:t>, vagy legalább egy gyermeket egyedül nevelő felnőttek</a:t>
            </a:r>
            <a:endParaRPr lang="hu-HU" sz="1900" dirty="0" smtClean="0"/>
          </a:p>
          <a:p>
            <a:r>
              <a:rPr lang="hu-HU" sz="1900" b="1" dirty="0" smtClean="0"/>
              <a:t>Foglalkoztatást </a:t>
            </a:r>
            <a:r>
              <a:rPr lang="hu-HU" sz="1900" b="1" dirty="0"/>
              <a:t>helyettesítő támogatásban részesülők</a:t>
            </a:r>
            <a:endParaRPr lang="hu-HU" sz="1900" b="1" dirty="0" smtClean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043094"/>
            <a:ext cx="4247455" cy="4626266"/>
          </a:xfrm>
        </p:spPr>
        <p:txBody>
          <a:bodyPr>
            <a:normAutofit fontScale="92500" lnSpcReduction="20000"/>
          </a:bodyPr>
          <a:lstStyle/>
          <a:p>
            <a:r>
              <a:rPr lang="hu-HU" sz="2000" b="1" dirty="0"/>
              <a:t>T</a:t>
            </a:r>
            <a:r>
              <a:rPr lang="hu-HU" sz="2000" b="1" dirty="0" smtClean="0"/>
              <a:t>artós </a:t>
            </a:r>
            <a:r>
              <a:rPr lang="hu-HU" sz="2000" b="1" dirty="0"/>
              <a:t>munkanélküliséggel veszélyeztetettek </a:t>
            </a:r>
            <a:r>
              <a:rPr lang="hu-HU" sz="2000" dirty="0"/>
              <a:t>(a munkanélküliségben töltött időtartamba az álláskeresés és a közfoglalkoztatásban történő részvétel időtartama is beszámítható) </a:t>
            </a:r>
            <a:endParaRPr lang="hu-HU" sz="2000" dirty="0" smtClean="0"/>
          </a:p>
          <a:p>
            <a:r>
              <a:rPr lang="hu-HU" sz="2000" b="1" dirty="0" smtClean="0"/>
              <a:t>Megváltozott </a:t>
            </a:r>
            <a:r>
              <a:rPr lang="hu-HU" sz="2000" b="1" dirty="0"/>
              <a:t>munkaképességű </a:t>
            </a:r>
            <a:r>
              <a:rPr lang="hu-HU" sz="2000" dirty="0"/>
              <a:t>személyek</a:t>
            </a:r>
          </a:p>
          <a:p>
            <a:r>
              <a:rPr lang="pt-BR" sz="2000" b="1" dirty="0" smtClean="0"/>
              <a:t>Roma </a:t>
            </a:r>
            <a:r>
              <a:rPr lang="pt-BR" sz="2000" b="1" dirty="0"/>
              <a:t>nemzetiséghez </a:t>
            </a:r>
            <a:r>
              <a:rPr lang="pt-BR" sz="2000" dirty="0"/>
              <a:t>tartozó </a:t>
            </a:r>
            <a:r>
              <a:rPr lang="pt-BR" sz="2000" dirty="0" smtClean="0"/>
              <a:t>személyek</a:t>
            </a:r>
            <a:endParaRPr lang="hu-HU" sz="2000" dirty="0" smtClean="0"/>
          </a:p>
          <a:p>
            <a:r>
              <a:rPr lang="hu-HU" sz="2000" b="1" dirty="0" smtClean="0"/>
              <a:t>A </a:t>
            </a:r>
            <a:r>
              <a:rPr lang="hu-HU" sz="2000" b="1" dirty="0"/>
              <a:t>közfoglalkoztatásból a versenyszférába </a:t>
            </a:r>
            <a:r>
              <a:rPr lang="hu-HU" sz="2000" b="1" dirty="0" smtClean="0"/>
              <a:t>visszavezethetők</a:t>
            </a:r>
            <a:r>
              <a:rPr lang="hu-HU" sz="2000" dirty="0"/>
              <a:t> </a:t>
            </a:r>
            <a:r>
              <a:rPr lang="hu-HU" sz="2000" dirty="0" smtClean="0"/>
              <a:t>(közfoglalkoztatásból </a:t>
            </a:r>
            <a:r>
              <a:rPr lang="hu-HU" sz="2000" dirty="0"/>
              <a:t>30 napnál nem régebben kilépett és nyilvántartásba vett álláskeresők) </a:t>
            </a:r>
            <a:endParaRPr lang="hu-HU" sz="2000" dirty="0" smtClean="0"/>
          </a:p>
          <a:p>
            <a:r>
              <a:rPr lang="hu-HU" sz="2000" b="1" dirty="0" smtClean="0"/>
              <a:t>Inaktívak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9933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657</Words>
  <Application>Microsoft Office PowerPoint</Application>
  <PresentationFormat>Diavetítés a képernyőre (4:3 oldalarány)</PresentationFormat>
  <Paragraphs>131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Office-téma</vt:lpstr>
      <vt:lpstr>A Zala megyei innovatív foglalkoztatási paktum bemutatása    Kovács Károly Paktummenedzser Zala Megyei Önkormányzat</vt:lpstr>
      <vt:lpstr>Foglalkoztatási paktumok rendszere A 6 zalai paktum</vt:lpstr>
      <vt:lpstr>Foglalkoztatási paktumok lehatárolása</vt:lpstr>
      <vt:lpstr>Hol tartunk ZALÁBAN?</vt:lpstr>
      <vt:lpstr>Paktum célrendszer – TOP-5.1.1-15-ZA1-2016-0001</vt:lpstr>
      <vt:lpstr>Együttműködés intézményei</vt:lpstr>
      <vt:lpstr>PowerPoint-bemutató</vt:lpstr>
      <vt:lpstr>Kihívások és lehetőségek</vt:lpstr>
      <vt:lpstr>Célcsoport</vt:lpstr>
      <vt:lpstr>PowerPoint-bemutató</vt:lpstr>
      <vt:lpstr>PowerPoint-bemutató</vt:lpstr>
      <vt:lpstr>ÖSSZEHANGOLÁSOK, kapcsolódó feladatok</vt:lpstr>
      <vt:lpstr>KIHÍVÁSOK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Varga Diána</cp:lastModifiedBy>
  <cp:revision>133</cp:revision>
  <cp:lastPrinted>2017-10-25T11:04:37Z</cp:lastPrinted>
  <dcterms:created xsi:type="dcterms:W3CDTF">2014-03-03T11:13:53Z</dcterms:created>
  <dcterms:modified xsi:type="dcterms:W3CDTF">2017-11-10T11:57:03Z</dcterms:modified>
</cp:coreProperties>
</file>