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301" r:id="rId3"/>
    <p:sldId id="302" r:id="rId4"/>
    <p:sldId id="305" r:id="rId5"/>
    <p:sldId id="306" r:id="rId6"/>
    <p:sldId id="307" r:id="rId7"/>
    <p:sldId id="303" r:id="rId8"/>
    <p:sldId id="304" r:id="rId9"/>
    <p:sldId id="308" r:id="rId10"/>
    <p:sldId id="309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0DAD-088D-4E9C-B3D4-DA90C6101AA7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403C9-B6F2-4EC0-8DD2-1B58806E6C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53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390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65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97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9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33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99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636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43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65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34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EF94-F8D5-4404-9163-352DDBFE7118}" type="datetimeFigureOut">
              <a:rPr lang="hu-HU" smtClean="0"/>
              <a:pPr/>
              <a:t>2018.02.07.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7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2708920"/>
            <a:ext cx="7848872" cy="1470025"/>
          </a:xfrm>
        </p:spPr>
        <p:txBody>
          <a:bodyPr>
            <a:normAutofit fontScale="90000"/>
          </a:bodyPr>
          <a:lstStyle/>
          <a:p>
            <a:r>
              <a:rPr lang="hu-HU" dirty="0"/>
              <a:t>A GINOP TÁRSADALMI VÁLLALKOZÁSOK SZÁMÁRA KIÍRT PÁLYÁZATAI: ELÉRT EREDMÉNYEK, LEHETŐSÉGEK</a:t>
            </a:r>
            <a:br>
              <a:rPr lang="hu-HU" dirty="0"/>
            </a:br>
            <a:br>
              <a:rPr lang="hu-HU" dirty="0"/>
            </a:br>
            <a:r>
              <a:rPr lang="hu-HU" sz="3600" dirty="0">
                <a:solidFill>
                  <a:schemeClr val="bg1">
                    <a:lumMod val="50000"/>
                  </a:schemeClr>
                </a:solidFill>
              </a:rPr>
              <a:t>Papp Miklós </a:t>
            </a:r>
            <a:br>
              <a:rPr lang="hu-HU" dirty="0"/>
            </a:br>
            <a:r>
              <a:rPr lang="hu-HU" b="1" dirty="0"/>
              <a:t>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2218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52528" cy="796950"/>
          </a:xfrm>
        </p:spPr>
        <p:txBody>
          <a:bodyPr>
            <a:normAutofit/>
          </a:bodyPr>
          <a:lstStyle/>
          <a:p>
            <a:r>
              <a:rPr lang="hu-HU" sz="3600" b="1" dirty="0">
                <a:latin typeface="Book Antiqua" panose="02040602050305030304" pitchFamily="18" charset="0"/>
              </a:rPr>
              <a:t>OFA Nonprofit Kft.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C6CA2CC-658A-4552-AB0C-CDBACD4F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852936"/>
            <a:ext cx="77152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3600" b="1" dirty="0"/>
              <a:t>Köszönöm a megtisztelő figyelmet.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22494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52528" cy="79695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GINOP 5.1.2</a:t>
            </a:r>
            <a:endParaRPr lang="hu-HU" sz="3600" b="1" dirty="0">
              <a:latin typeface="Book Antiqua" panose="02040602050305030304" pitchFamily="18" charset="0"/>
            </a:endParaRP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C6CA2CC-658A-4552-AB0C-CDBACD4F1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OFA Nonprofit Kft., IFKA Iparfejlesztési Közhasznú Nonprofit Kft.,</a:t>
            </a:r>
            <a:r>
              <a:rPr lang="hu-HU" dirty="0"/>
              <a:t> valamint a </a:t>
            </a:r>
            <a:r>
              <a:rPr lang="hu-HU" b="1" dirty="0"/>
              <a:t>Nemzetgazdasági Minisztérium</a:t>
            </a:r>
            <a:r>
              <a:rPr lang="hu-HU" dirty="0"/>
              <a:t> konzorciumban </a:t>
            </a:r>
          </a:p>
          <a:p>
            <a:r>
              <a:rPr lang="hu-HU" dirty="0"/>
              <a:t>Időtartam: 2016.01.01 -2022. március 31. </a:t>
            </a:r>
          </a:p>
          <a:p>
            <a:r>
              <a:rPr lang="hu-HU" dirty="0"/>
              <a:t>Keretösszeg: 2.8 Mrd forint</a:t>
            </a:r>
          </a:p>
          <a:p>
            <a:r>
              <a:rPr lang="hu-HU" dirty="0"/>
              <a:t>Forrás: ESZA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218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52528" cy="79695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GINOP 5.1.2</a:t>
            </a:r>
            <a:endParaRPr lang="hu-HU" sz="3600" b="1" dirty="0">
              <a:latin typeface="Book Antiqua" panose="02040602050305030304" pitchFamily="18" charset="0"/>
            </a:endParaRP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C6CA2CC-658A-4552-AB0C-CDBACD4F1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u="sng" dirty="0"/>
              <a:t>Támogató tevékenység </a:t>
            </a:r>
            <a:endParaRPr lang="hu-HU" sz="2800" dirty="0"/>
          </a:p>
          <a:p>
            <a:pPr lvl="0"/>
            <a:r>
              <a:rPr lang="hu-HU" sz="2800" b="1" dirty="0"/>
              <a:t>GINOP 5.1.3-16 </a:t>
            </a:r>
            <a:r>
              <a:rPr lang="hu-HU" sz="2800" dirty="0"/>
              <a:t>és a </a:t>
            </a:r>
            <a:r>
              <a:rPr lang="hu-HU" sz="2800" b="1" dirty="0"/>
              <a:t>GINOP-5.1.7-17</a:t>
            </a:r>
            <a:r>
              <a:rPr lang="hu-HU" sz="2800" dirty="0"/>
              <a:t> Társadalmi célú vállalkozások ösztönzése c. felhívásokhoz kapcsolódó projektgenerálási, megvalósítás támogatására irányuló, valamint szektorfejlesztési tevékenység</a:t>
            </a:r>
          </a:p>
          <a:p>
            <a:pPr lvl="0"/>
            <a:r>
              <a:rPr lang="hu-HU" sz="2800" b="1" dirty="0"/>
              <a:t>GINOP-8.8.1-17</a:t>
            </a:r>
            <a:r>
              <a:rPr lang="hu-HU" sz="2800" dirty="0"/>
              <a:t> Foglalkoztatás</a:t>
            </a:r>
          </a:p>
          <a:p>
            <a:pPr marL="0" lvl="0" indent="0">
              <a:buNone/>
            </a:pPr>
            <a:r>
              <a:rPr lang="hu-HU" sz="2800" dirty="0"/>
              <a:t>     ösztönzése célú hitelprogram </a:t>
            </a:r>
          </a:p>
          <a:p>
            <a:pPr marL="0" lvl="0" indent="0">
              <a:buNone/>
            </a:pPr>
            <a:r>
              <a:rPr lang="hu-HU" sz="2800" dirty="0"/>
              <a:t>     kommunikációja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04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52528" cy="79695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GINOP 5.1.2</a:t>
            </a:r>
            <a:endParaRPr lang="hu-HU" sz="3600" b="1" dirty="0">
              <a:latin typeface="Book Antiqua" panose="02040602050305030304" pitchFamily="18" charset="0"/>
            </a:endParaRP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C6CA2CC-658A-4552-AB0C-CDBACD4F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2400" b="1" dirty="0"/>
              <a:t>A projekt célja:</a:t>
            </a:r>
            <a:r>
              <a:rPr lang="hu-HU" sz="2400" dirty="0"/>
              <a:t> a társadalmi vállalkozások működésének támogatása, fejlesztése, egymás közötti hálózatainak generálása, a társadalmi vállalkozások és a versenyszféra, illetve a közszféra közötti együttműködések kialakítása</a:t>
            </a:r>
          </a:p>
          <a:p>
            <a:pPr>
              <a:spcBef>
                <a:spcPts val="0"/>
              </a:spcBef>
            </a:pPr>
            <a:endParaRPr lang="hu-HU" sz="2400" b="1" dirty="0"/>
          </a:p>
          <a:p>
            <a:pPr>
              <a:spcBef>
                <a:spcPts val="0"/>
              </a:spcBef>
            </a:pPr>
            <a:r>
              <a:rPr lang="hu-HU" sz="2400" b="1" dirty="0"/>
              <a:t>Elsődleges célcsoport</a:t>
            </a:r>
            <a:r>
              <a:rPr lang="hu-HU" sz="2400" dirty="0"/>
              <a:t>: nonprofit gazdasági társaságok, gazdasági tevékenységet végző civil szervezetek, valamint szociális szövetkezetek, amelyek társadalmi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sz="2400" dirty="0"/>
              <a:t>célkitűzésük mellett gazdaságilag is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sz="2400" dirty="0"/>
              <a:t>versenyképes üzleti </a:t>
            </a:r>
            <a:r>
              <a:rPr lang="hu-HU" sz="2400" dirty="0" err="1"/>
              <a:t>modellel</a:t>
            </a:r>
            <a:r>
              <a:rPr lang="hu-HU" sz="2400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sz="2400" dirty="0"/>
              <a:t>rendelkeznek.</a:t>
            </a:r>
          </a:p>
        </p:txBody>
      </p:sp>
    </p:spTree>
    <p:extLst>
      <p:ext uri="{BB962C8B-B14F-4D97-AF65-F5344CB8AC3E}">
        <p14:creationId xmlns:p14="http://schemas.microsoft.com/office/powerpoint/2010/main" val="86190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52528" cy="79695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GINOP 5.1.2</a:t>
            </a:r>
            <a:endParaRPr lang="hu-HU" sz="3600" b="1" dirty="0">
              <a:latin typeface="Book Antiqua" panose="02040602050305030304" pitchFamily="18" charset="0"/>
            </a:endParaRP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C6CA2CC-658A-4552-AB0C-CDBACD4F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u="sng" dirty="0"/>
              <a:t>Az OFA Nonprofit Kft. tevékenységei és eredményei: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Portál kialakítása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Együttműködési megállapodások megkötése (jelenleg csaknem 900 db)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Ügyfélszolgálati tevékenység: (jelenleg: 1222 db)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Szakterületi tanácsadások: 77 db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Mentorprogram: 23 szervezet támogatása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Rendezvények: 660 fő részvételével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Hozzáadott Helyi Érték Díj: 10 szervezet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GINOP-8.8.1 hitelprogram bemeneti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     dokumentumát biztosító megfelelőségi</a:t>
            </a:r>
            <a:br>
              <a:rPr lang="hu-HU" sz="2400" dirty="0"/>
            </a:br>
            <a:r>
              <a:rPr lang="hu-HU" sz="2400" dirty="0"/>
              <a:t>     nyilatkozat kiállítása.</a:t>
            </a:r>
          </a:p>
        </p:txBody>
      </p:sp>
    </p:spTree>
    <p:extLst>
      <p:ext uri="{BB962C8B-B14F-4D97-AF65-F5344CB8AC3E}">
        <p14:creationId xmlns:p14="http://schemas.microsoft.com/office/powerpoint/2010/main" val="233639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52528" cy="79695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GINOP 5.1.2</a:t>
            </a:r>
            <a:endParaRPr lang="hu-HU" sz="3600" b="1" dirty="0">
              <a:latin typeface="Book Antiqua" panose="02040602050305030304" pitchFamily="18" charset="0"/>
            </a:endParaRP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C6CA2CC-658A-4552-AB0C-CDBACD4F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u="sng" dirty="0"/>
              <a:t>Az IFKA Nonprofit Kft. tevékenységei:</a:t>
            </a:r>
          </a:p>
          <a:p>
            <a:pPr marL="0" indent="0">
              <a:spcBef>
                <a:spcPts val="0"/>
              </a:spcBef>
              <a:buNone/>
            </a:pPr>
            <a:endParaRPr lang="hu-HU" sz="2400" u="sng" dirty="0"/>
          </a:p>
          <a:p>
            <a:pPr>
              <a:spcBef>
                <a:spcPts val="0"/>
              </a:spcBef>
            </a:pPr>
            <a:r>
              <a:rPr lang="hu-HU" sz="2400" dirty="0"/>
              <a:t>Online előminősítő rendszer működtetése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997 db regisztráció, 394 szervezet, 207 db minősítő tanúsítvány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Kontaktórás fejlesztések, 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Telefonos fejlesztés</a:t>
            </a:r>
          </a:p>
          <a:p>
            <a:pPr>
              <a:spcBef>
                <a:spcPts val="0"/>
              </a:spcBef>
            </a:pPr>
            <a:r>
              <a:rPr lang="hu-HU" sz="2400" dirty="0"/>
              <a:t>2017. november 16-án a GINOP 5.1.3-as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     online előminősítési rendszer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     felfüggesztésre került.</a:t>
            </a:r>
          </a:p>
          <a:p>
            <a:pPr>
              <a:spcBef>
                <a:spcPts val="0"/>
              </a:spcBef>
            </a:pPr>
            <a:endParaRPr lang="hu-HU" sz="2400" dirty="0"/>
          </a:p>
          <a:p>
            <a:pPr>
              <a:spcBef>
                <a:spcPts val="0"/>
              </a:spcBef>
            </a:pPr>
            <a:endParaRPr lang="hu-HU" sz="2400" dirty="0"/>
          </a:p>
          <a:p>
            <a:pPr>
              <a:spcBef>
                <a:spcPts val="0"/>
              </a:spcBef>
            </a:pPr>
            <a:endParaRPr lang="hu-HU" sz="2400" dirty="0"/>
          </a:p>
          <a:p>
            <a:pPr marL="0" indent="0">
              <a:spcBef>
                <a:spcPts val="0"/>
              </a:spcBef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74164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52528" cy="79695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GINOP 5.1.3</a:t>
            </a:r>
            <a:endParaRPr lang="hu-HU" sz="3600" b="1" dirty="0">
              <a:latin typeface="Book Antiqua" panose="02040602050305030304" pitchFamily="18" charset="0"/>
            </a:endParaRP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C6CA2CC-658A-4552-AB0C-CDBACD4F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r>
              <a:rPr lang="hu-HU" sz="2800" dirty="0"/>
              <a:t>Keretösszeg: 6 000 000 000 Ft</a:t>
            </a:r>
          </a:p>
          <a:p>
            <a:r>
              <a:rPr lang="hu-HU" sz="2800" dirty="0"/>
              <a:t>Benyújtott támogatási igény: 220 db</a:t>
            </a:r>
          </a:p>
          <a:p>
            <a:r>
              <a:rPr lang="hu-HU" sz="2800" dirty="0"/>
              <a:t>Igényelt támogatás: 8 379 587 544 Ft</a:t>
            </a:r>
          </a:p>
          <a:p>
            <a:r>
              <a:rPr lang="hu-HU" sz="2800" dirty="0"/>
              <a:t>GFP IH által támogatott: 128 db </a:t>
            </a:r>
          </a:p>
          <a:p>
            <a:r>
              <a:rPr lang="hu-HU" sz="2800" dirty="0"/>
              <a:t>Megítélt támogatás: 4 878 885 219 Ft</a:t>
            </a:r>
          </a:p>
          <a:p>
            <a:r>
              <a:rPr lang="hu-HU" sz="2800" dirty="0"/>
              <a:t>Kifizetéssel rendelkező 104 db</a:t>
            </a:r>
          </a:p>
          <a:p>
            <a:r>
              <a:rPr lang="hu-HU" sz="2800" dirty="0"/>
              <a:t>Kifizetett összeg: 2 127 661 226 Ft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15817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52528" cy="79695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GINOP 5.1.7</a:t>
            </a:r>
            <a:endParaRPr lang="hu-HU" sz="3600" b="1" dirty="0">
              <a:latin typeface="Book Antiqua" panose="02040602050305030304" pitchFamily="18" charset="0"/>
            </a:endParaRP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C6CA2CC-658A-4552-AB0C-CDBACD4F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7715200" cy="4525963"/>
          </a:xfrm>
        </p:spPr>
        <p:txBody>
          <a:bodyPr>
            <a:normAutofit/>
          </a:bodyPr>
          <a:lstStyle/>
          <a:p>
            <a:r>
              <a:rPr lang="hu-HU" sz="2400" dirty="0"/>
              <a:t>Keretösszeg: 15 milliárd forint</a:t>
            </a:r>
          </a:p>
          <a:p>
            <a:r>
              <a:rPr lang="hu-HU" sz="2400" dirty="0"/>
              <a:t>2017. szeptember 25-től online önértékelési felület</a:t>
            </a:r>
          </a:p>
          <a:p>
            <a:r>
              <a:rPr lang="hu-HU" sz="2400" dirty="0"/>
              <a:t>232 db regisztráció</a:t>
            </a:r>
          </a:p>
          <a:p>
            <a:r>
              <a:rPr lang="hu-HU" sz="2400" dirty="0"/>
              <a:t>45 db benyújtott projektterv</a:t>
            </a:r>
          </a:p>
          <a:p>
            <a:r>
              <a:rPr lang="hu-HU" sz="2400" dirty="0"/>
              <a:t>Támogatott támogatási kérelmek várható száma: 300 - 600 db</a:t>
            </a:r>
          </a:p>
          <a:p>
            <a:r>
              <a:rPr lang="hu-HU" sz="2400" dirty="0"/>
              <a:t>IFKA előminősítésen megfelelt: 2 db projekt</a:t>
            </a:r>
          </a:p>
          <a:p>
            <a:r>
              <a:rPr lang="hu-HU" sz="2400" dirty="0"/>
              <a:t>Jelenleg nincs benyújtott támogatási igény</a:t>
            </a:r>
          </a:p>
        </p:txBody>
      </p:sp>
    </p:spTree>
    <p:extLst>
      <p:ext uri="{BB962C8B-B14F-4D97-AF65-F5344CB8AC3E}">
        <p14:creationId xmlns:p14="http://schemas.microsoft.com/office/powerpoint/2010/main" val="383894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52528" cy="79695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GINOP 8.8.1</a:t>
            </a:r>
            <a:endParaRPr lang="hu-HU" sz="3600" b="1" dirty="0">
              <a:latin typeface="Book Antiqua" panose="02040602050305030304" pitchFamily="18" charset="0"/>
            </a:endParaRP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C6CA2CC-658A-4552-AB0C-CDBACD4F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7715200" cy="4525963"/>
          </a:xfrm>
        </p:spPr>
        <p:txBody>
          <a:bodyPr>
            <a:normAutofit/>
          </a:bodyPr>
          <a:lstStyle/>
          <a:p>
            <a:pPr lvl="0"/>
            <a:r>
              <a:rPr lang="hu-HU" sz="2200" dirty="0"/>
              <a:t>Társadalmi vállalkozás működési sztenderdeknek való megfelelés vizsgálata,</a:t>
            </a:r>
          </a:p>
          <a:p>
            <a:pPr lvl="0"/>
            <a:r>
              <a:rPr lang="hu-HU" sz="2200" dirty="0"/>
              <a:t>A </a:t>
            </a:r>
            <a:r>
              <a:rPr lang="hu-HU" sz="2200" b="1" i="1" dirty="0"/>
              <a:t>GINOP-8.8.1 Hitelprogram </a:t>
            </a:r>
            <a:r>
              <a:rPr lang="hu-HU" sz="2200" dirty="0"/>
              <a:t>bemeneti dokumentumát biztosító </a:t>
            </a:r>
            <a:r>
              <a:rPr lang="hu-HU" sz="2200" i="1" dirty="0"/>
              <a:t>megfelelőségi nyilatkozat</a:t>
            </a:r>
            <a:r>
              <a:rPr lang="hu-HU" sz="2200" dirty="0"/>
              <a:t> kiállítása. A megfelelőségi vizsgálathoz kapcsolódó online önértékelési felület működtetése</a:t>
            </a:r>
          </a:p>
          <a:p>
            <a:pPr lvl="0"/>
            <a:r>
              <a:rPr lang="hu-HU" sz="2200" dirty="0"/>
              <a:t>2017. decemberéig a pilot szakaszban 19,</a:t>
            </a:r>
          </a:p>
          <a:p>
            <a:pPr lvl="0"/>
            <a:r>
              <a:rPr lang="hu-HU" sz="2200" dirty="0"/>
              <a:t>Az éles rendszerben 2 szervezet végezte el a</a:t>
            </a:r>
            <a:br>
              <a:rPr lang="hu-HU" sz="2200" dirty="0"/>
            </a:br>
            <a:r>
              <a:rPr lang="hu-HU" sz="2200" dirty="0"/>
              <a:t>sztenderdekhez kapcsolódó önértékelését. </a:t>
            </a:r>
          </a:p>
          <a:p>
            <a:pPr lvl="0"/>
            <a:r>
              <a:rPr lang="hu-HU" sz="2200" b="1" dirty="0"/>
              <a:t>16 szervezet</a:t>
            </a:r>
            <a:r>
              <a:rPr lang="hu-HU" sz="2200" dirty="0"/>
              <a:t> kapta meg a megfelelőségi </a:t>
            </a:r>
            <a:br>
              <a:rPr lang="hu-HU" sz="2200" dirty="0"/>
            </a:br>
            <a:r>
              <a:rPr lang="hu-HU" sz="2200" dirty="0"/>
              <a:t>nyilatkozatot</a:t>
            </a:r>
            <a:r>
              <a:rPr lang="hu-H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497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zt" id="{F5761594-8C30-4AD5-BCB3-26CD6D3DD577}" vid="{D0EE8485-2541-4D43-921A-0DDA473E11E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</TotalTime>
  <Words>345</Words>
  <Application>Microsoft Office PowerPoint</Application>
  <PresentationFormat>Diavetítés a képernyőre (4:3 oldalarány)</PresentationFormat>
  <Paragraphs>66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Verdana</vt:lpstr>
      <vt:lpstr>Office-téma</vt:lpstr>
      <vt:lpstr>A GINOP TÁRSADALMI VÁLLALKOZÁSOK SZÁMÁRA KIÍRT PÁLYÁZATAI: ELÉRT EREDMÉNYEK, LEHETŐSÉGEK  Papp Miklós   </vt:lpstr>
      <vt:lpstr>GINOP 5.1.2</vt:lpstr>
      <vt:lpstr>GINOP 5.1.2</vt:lpstr>
      <vt:lpstr>GINOP 5.1.2</vt:lpstr>
      <vt:lpstr>GINOP 5.1.2</vt:lpstr>
      <vt:lpstr>GINOP 5.1.2</vt:lpstr>
      <vt:lpstr>GINOP 5.1.3</vt:lpstr>
      <vt:lpstr>GINOP 5.1.7</vt:lpstr>
      <vt:lpstr>GINOP 8.8.1</vt:lpstr>
      <vt:lpstr>OFA Nonprofit Kft.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user4</dc:creator>
  <cp:lastModifiedBy>Papp Miklós</cp:lastModifiedBy>
  <cp:revision>160</cp:revision>
  <dcterms:created xsi:type="dcterms:W3CDTF">2014-11-17T07:26:35Z</dcterms:created>
  <dcterms:modified xsi:type="dcterms:W3CDTF">2018-02-07T05:09:50Z</dcterms:modified>
</cp:coreProperties>
</file>