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4" r:id="rId2"/>
    <p:sldId id="320" r:id="rId3"/>
    <p:sldId id="316" r:id="rId4"/>
    <p:sldId id="317" r:id="rId5"/>
    <p:sldId id="322" r:id="rId6"/>
    <p:sldId id="256" r:id="rId7"/>
    <p:sldId id="275" r:id="rId8"/>
    <p:sldId id="298" r:id="rId9"/>
    <p:sldId id="294" r:id="rId10"/>
    <p:sldId id="331" r:id="rId11"/>
    <p:sldId id="299" r:id="rId12"/>
    <p:sldId id="267" r:id="rId13"/>
    <p:sldId id="337" r:id="rId14"/>
    <p:sldId id="300" r:id="rId15"/>
    <p:sldId id="303" r:id="rId16"/>
    <p:sldId id="333" r:id="rId17"/>
    <p:sldId id="305" r:id="rId18"/>
    <p:sldId id="324" r:id="rId19"/>
    <p:sldId id="342" r:id="rId20"/>
    <p:sldId id="344" r:id="rId21"/>
    <p:sldId id="343" r:id="rId22"/>
    <p:sldId id="345" r:id="rId23"/>
    <p:sldId id="346" r:id="rId24"/>
    <p:sldId id="287" r:id="rId25"/>
    <p:sldId id="326" r:id="rId26"/>
    <p:sldId id="325" r:id="rId27"/>
    <p:sldId id="327" r:id="rId28"/>
    <p:sldId id="328" r:id="rId29"/>
    <p:sldId id="329" r:id="rId30"/>
    <p:sldId id="340" r:id="rId31"/>
    <p:sldId id="341" r:id="rId32"/>
    <p:sldId id="323" r:id="rId33"/>
    <p:sldId id="297" r:id="rId34"/>
    <p:sldId id="260" r:id="rId35"/>
    <p:sldId id="261" r:id="rId36"/>
    <p:sldId id="335" r:id="rId3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73" d="100"/>
          <a:sy n="73" d="100"/>
        </p:scale>
        <p:origin x="11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0D82CFC-BECB-4649-BB52-270296A1DBCF}" type="datetimeFigureOut">
              <a:rPr lang="hu-HU" smtClean="0"/>
              <a:pPr/>
              <a:t>2017. 09. 27.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7019F43-4198-4E1F-A118-178E327D05F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zallas.rezi.h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8136904" cy="2376264"/>
          </a:xfrm>
        </p:spPr>
        <p:txBody>
          <a:bodyPr/>
          <a:lstStyle/>
          <a:p>
            <a:r>
              <a:rPr lang="hu-HU" sz="6400" dirty="0" smtClean="0"/>
              <a:t>Kerttől </a:t>
            </a:r>
            <a:r>
              <a:rPr lang="hu-HU" sz="6400" dirty="0"/>
              <a:t>az </a:t>
            </a:r>
            <a:r>
              <a:rPr lang="hu-HU" sz="6400" dirty="0" smtClean="0"/>
              <a:t>asztalig</a:t>
            </a:r>
            <a:r>
              <a:rPr lang="hu-HU" sz="3600" dirty="0"/>
              <a:t/>
            </a:r>
            <a:br>
              <a:rPr lang="hu-HU" sz="3600" dirty="0"/>
            </a:br>
            <a:r>
              <a:rPr lang="hu-HU" sz="3600" dirty="0"/>
              <a:t>mezőgazdasági mintaprojekt Reziben</a:t>
            </a:r>
            <a:r>
              <a:rPr lang="hu-HU" sz="3600" dirty="0" smtClean="0"/>
              <a:t> </a:t>
            </a:r>
            <a:endParaRPr lang="hu-HU" sz="3600" dirty="0"/>
          </a:p>
        </p:txBody>
      </p:sp>
      <p:pic>
        <p:nvPicPr>
          <p:cNvPr id="1026" name="Picture 2" descr="Cim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17032"/>
            <a:ext cx="2088232" cy="257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810134" y="4659548"/>
            <a:ext cx="4032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Készítette:  Tafota Istvánné  művelődésszervező </a:t>
            </a:r>
          </a:p>
          <a:p>
            <a:pPr algn="ctr"/>
            <a:endParaRPr lang="hu-HU" sz="2000" dirty="0"/>
          </a:p>
          <a:p>
            <a:r>
              <a:rPr lang="hu-HU" sz="2000" dirty="0" smtClean="0"/>
              <a:t>Rezi Község Önkormányzata </a:t>
            </a:r>
          </a:p>
          <a:p>
            <a:r>
              <a:rPr lang="hu-HU" sz="2000" dirty="0" smtClean="0"/>
              <a:t>Rezi Várbarátok Köre Egyesület</a:t>
            </a:r>
          </a:p>
        </p:txBody>
      </p:sp>
    </p:spTree>
    <p:extLst>
      <p:ext uri="{BB962C8B-B14F-4D97-AF65-F5344CB8AC3E}">
        <p14:creationId xmlns:p14="http://schemas.microsoft.com/office/powerpoint/2010/main" val="428739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7544" y="-819472"/>
            <a:ext cx="8136904" cy="2376264"/>
          </a:xfrm>
        </p:spPr>
        <p:txBody>
          <a:bodyPr/>
          <a:lstStyle/>
          <a:p>
            <a:r>
              <a:rPr lang="hu-HU" sz="6400" dirty="0" smtClean="0"/>
              <a:t>Kerttől </a:t>
            </a:r>
            <a:r>
              <a:rPr lang="hu-HU" sz="6400" dirty="0"/>
              <a:t>az </a:t>
            </a:r>
            <a:r>
              <a:rPr lang="hu-HU" sz="6400" dirty="0" smtClean="0"/>
              <a:t>asztalig</a:t>
            </a:r>
            <a:endParaRPr lang="hu-HU" sz="3600" dirty="0"/>
          </a:p>
        </p:txBody>
      </p:sp>
      <p:pic>
        <p:nvPicPr>
          <p:cNvPr id="1026" name="Picture 2" descr="Cim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29" y="3829739"/>
            <a:ext cx="181116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scontent-vie1-1.xx.fbcdn.net/t31.0-8/s960x960/1015736_599003323570000_7073131208719716073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9"/>
          <a:stretch/>
        </p:blipFill>
        <p:spPr bwMode="auto">
          <a:xfrm>
            <a:off x="771296" y="1640223"/>
            <a:ext cx="4176464" cy="443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947760" y="1640223"/>
            <a:ext cx="3452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Fenntartható</a:t>
            </a:r>
            <a:br>
              <a:rPr lang="hu-HU" sz="2800" dirty="0"/>
            </a:br>
            <a:r>
              <a:rPr lang="hu-HU" sz="2800" dirty="0"/>
              <a:t>mezőgazdasági mintaprojekt Reziben </a:t>
            </a:r>
          </a:p>
        </p:txBody>
      </p:sp>
    </p:spTree>
    <p:extLst>
      <p:ext uri="{BB962C8B-B14F-4D97-AF65-F5344CB8AC3E}">
        <p14:creationId xmlns:p14="http://schemas.microsoft.com/office/powerpoint/2010/main" val="19836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20299" y="1639417"/>
            <a:ext cx="8672181" cy="3877815"/>
          </a:xfrm>
        </p:spPr>
        <p:txBody>
          <a:bodyPr/>
          <a:lstStyle/>
          <a:p>
            <a:pPr marL="0" indent="0" algn="ctr">
              <a:buNone/>
            </a:pPr>
            <a:endParaRPr lang="hu-HU" dirty="0" smtClean="0"/>
          </a:p>
          <a:p>
            <a:pPr algn="just"/>
            <a:r>
              <a:rPr lang="hu-HU" b="1" dirty="0" smtClean="0"/>
              <a:t>2008: </a:t>
            </a:r>
            <a:r>
              <a:rPr lang="hu-HU" b="1" dirty="0"/>
              <a:t>helyi </a:t>
            </a:r>
            <a:r>
              <a:rPr lang="hu-HU" b="1" dirty="0" smtClean="0"/>
              <a:t>nyugdíjasok, </a:t>
            </a:r>
            <a:r>
              <a:rPr lang="hu-HU" b="1" dirty="0"/>
              <a:t>társadalmi </a:t>
            </a:r>
            <a:r>
              <a:rPr lang="hu-HU" b="1" dirty="0" smtClean="0"/>
              <a:t>munka</a:t>
            </a:r>
          </a:p>
          <a:p>
            <a:pPr lvl="1" algn="just"/>
            <a:r>
              <a:rPr lang="hu-HU" b="1" dirty="0" smtClean="0"/>
              <a:t>az </a:t>
            </a:r>
            <a:r>
              <a:rPr lang="hu-HU" b="1" dirty="0"/>
              <a:t>1800-as években épült plébánia  </a:t>
            </a:r>
            <a:r>
              <a:rPr lang="hu-HU" b="1" dirty="0" smtClean="0"/>
              <a:t>és papkert rendbetétele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95536" y="476672"/>
            <a:ext cx="8280920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dirty="0" smtClean="0"/>
              <a:t>A közösségi kert története</a:t>
            </a:r>
            <a:endParaRPr lang="hu-HU" dirty="0"/>
          </a:p>
        </p:txBody>
      </p:sp>
      <p:pic>
        <p:nvPicPr>
          <p:cNvPr id="5" name="Picture 2" descr="I:\Paplak\1. Papkert nyugdíjas társadalmi munka  2008\Nyugdíjas társ.munka, farsang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87" y="3214687"/>
            <a:ext cx="4351701" cy="3263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Paplak\2. Papalak 2009\Születésnap, kiállítás 2009 november 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1" y="3226667"/>
            <a:ext cx="4335729" cy="32517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12968" cy="1054250"/>
          </a:xfrm>
        </p:spPr>
        <p:txBody>
          <a:bodyPr/>
          <a:lstStyle/>
          <a:p>
            <a:r>
              <a:rPr lang="hu-HU" sz="4400" dirty="0"/>
              <a:t>2012-től </a:t>
            </a:r>
            <a:r>
              <a:rPr lang="hu-HU" sz="4400" dirty="0" smtClean="0"/>
              <a:t>közösségi szálláshely</a:t>
            </a:r>
            <a:br>
              <a:rPr lang="hu-HU" sz="4400" dirty="0" smtClean="0"/>
            </a:br>
            <a:r>
              <a:rPr lang="hu-HU" sz="4400" dirty="0" smtClean="0"/>
              <a:t>és közösségi ház</a:t>
            </a:r>
            <a:endParaRPr lang="hu-HU" sz="4400" dirty="0"/>
          </a:p>
        </p:txBody>
      </p:sp>
      <p:pic>
        <p:nvPicPr>
          <p:cNvPr id="2050" name="Picture 2" descr="G:\Turistaház külső képek\Túristaház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6768752" cy="45127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91557" y="1564243"/>
            <a:ext cx="196016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/>
              <a:t>2009: EMVA  </a:t>
            </a:r>
            <a:r>
              <a:rPr lang="hu-HU" sz="2000" b="1" dirty="0"/>
              <a:t>Turisztikai tevékenységek </a:t>
            </a:r>
            <a:r>
              <a:rPr lang="hu-HU" sz="2000" b="1" dirty="0" smtClean="0"/>
              <a:t>ösztönzése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2014: LEADER Kerttől </a:t>
            </a:r>
            <a:r>
              <a:rPr lang="hu-HU" sz="2000" b="1" dirty="0"/>
              <a:t>az asztalig </a:t>
            </a:r>
            <a:r>
              <a:rPr lang="hu-HU" sz="2000" b="1" dirty="0" smtClean="0"/>
              <a:t>- </a:t>
            </a:r>
            <a:r>
              <a:rPr lang="hu-HU" sz="2000" b="1" dirty="0"/>
              <a:t>Fenntartható</a:t>
            </a:r>
            <a:br>
              <a:rPr lang="hu-HU" sz="2000" b="1" dirty="0"/>
            </a:br>
            <a:r>
              <a:rPr lang="hu-HU" sz="2000" b="1" dirty="0"/>
              <a:t>mezőgazdasági mintaprojekt Reziben </a:t>
            </a:r>
            <a:endParaRPr lang="hu-HU" sz="2000" b="1" dirty="0" smtClean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smtClean="0"/>
              <a:t>Rezi Várbarátok Köre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67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827584" y="2564904"/>
            <a:ext cx="7745505" cy="3877815"/>
          </a:xfrm>
        </p:spPr>
        <p:txBody>
          <a:bodyPr/>
          <a:lstStyle/>
          <a:p>
            <a:r>
              <a:rPr lang="hu-HU" dirty="0" smtClean="0"/>
              <a:t>Természetjáróknak, túrakedvelőknek, fiataloknak, baráti társaságoknak.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30 fő befogadására alkalmas közösségi szálláshely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</a:t>
            </a:r>
            <a:r>
              <a:rPr lang="hu-HU" dirty="0" err="1" smtClean="0">
                <a:hlinkClick r:id="rId2"/>
              </a:rPr>
              <a:t>www.szallas.rezi.hu</a:t>
            </a:r>
            <a:endParaRPr lang="hu-HU" dirty="0" smtClean="0"/>
          </a:p>
          <a:p>
            <a:r>
              <a:rPr lang="hu-HU" dirty="0" smtClean="0"/>
              <a:t> Erdei iskola programok</a:t>
            </a:r>
          </a:p>
          <a:p>
            <a:r>
              <a:rPr lang="hu-HU" dirty="0" smtClean="0"/>
              <a:t>Hagyományőrző rendezvények, túrák, táborok</a:t>
            </a:r>
          </a:p>
          <a:p>
            <a:endParaRPr lang="hu-HU" dirty="0"/>
          </a:p>
          <a:p>
            <a:r>
              <a:rPr lang="hu-HU" dirty="0" smtClean="0"/>
              <a:t>Működés: Rehabilitációs és közmunkaprogram 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Szálláshely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99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G:\Turistaház külső képek\Túristaház_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3" y="663318"/>
            <a:ext cx="8296671" cy="55313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60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úristaházbelső II\Túristaházbelső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93" y="3146729"/>
            <a:ext cx="5566907" cy="37112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Túristaházbelső II\Új mappa\Túristaházbelső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" y="7273"/>
            <a:ext cx="4708971" cy="3139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Túristaházbelső II\Új mappa\Túristaházbelső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07" y="7273"/>
            <a:ext cx="4708971" cy="3139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Túristaházbelső II\Új mappa\Túristaházbelső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6" y="3146728"/>
            <a:ext cx="5566655" cy="37112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5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23528" y="2248347"/>
            <a:ext cx="3800745" cy="4349005"/>
          </a:xfrm>
        </p:spPr>
        <p:txBody>
          <a:bodyPr>
            <a:normAutofit fontScale="92500"/>
          </a:bodyPr>
          <a:lstStyle/>
          <a:p>
            <a:pPr algn="just"/>
            <a:r>
              <a:rPr lang="hu-HU" b="1" dirty="0"/>
              <a:t>1,</a:t>
            </a:r>
            <a:r>
              <a:rPr lang="hu-HU" b="1" dirty="0" err="1"/>
              <a:t>1</a:t>
            </a:r>
            <a:r>
              <a:rPr lang="hu-HU" b="1" dirty="0"/>
              <a:t> </a:t>
            </a:r>
            <a:r>
              <a:rPr lang="hu-HU" b="1" dirty="0" err="1"/>
              <a:t>ha-os</a:t>
            </a:r>
            <a:r>
              <a:rPr lang="hu-HU" b="1" dirty="0"/>
              <a:t> kert   </a:t>
            </a:r>
          </a:p>
          <a:p>
            <a:pPr algn="just"/>
            <a:r>
              <a:rPr lang="hu-HU" b="1" dirty="0" smtClean="0"/>
              <a:t>tan- </a:t>
            </a:r>
            <a:r>
              <a:rPr lang="hu-HU" b="1" dirty="0"/>
              <a:t>és </a:t>
            </a:r>
            <a:r>
              <a:rPr lang="hu-HU" b="1" dirty="0" smtClean="0"/>
              <a:t>bemutatókert</a:t>
            </a:r>
          </a:p>
          <a:p>
            <a:pPr lvl="1" algn="just"/>
            <a:r>
              <a:rPr lang="hu-HU" dirty="0" smtClean="0"/>
              <a:t>egészséges élelmiszer</a:t>
            </a:r>
          </a:p>
          <a:p>
            <a:pPr lvl="1" algn="just"/>
            <a:r>
              <a:rPr lang="hu-HU" dirty="0"/>
              <a:t>i</a:t>
            </a:r>
            <a:r>
              <a:rPr lang="hu-HU" dirty="0" smtClean="0"/>
              <a:t>smeretterjesztő</a:t>
            </a:r>
          </a:p>
          <a:p>
            <a:pPr lvl="1" algn="just"/>
            <a:r>
              <a:rPr lang="hu-HU" dirty="0" smtClean="0"/>
              <a:t>Szemléletformáló</a:t>
            </a:r>
          </a:p>
          <a:p>
            <a:pPr lvl="1" algn="just"/>
            <a:r>
              <a:rPr lang="hu-HU" b="1" dirty="0" smtClean="0"/>
              <a:t>közétkeztetés</a:t>
            </a:r>
            <a:endParaRPr lang="hu-HU" dirty="0"/>
          </a:p>
          <a:p>
            <a:pPr algn="just"/>
            <a:r>
              <a:rPr lang="hu-HU" b="1" dirty="0" smtClean="0"/>
              <a:t>Művelés: Önkormányzat</a:t>
            </a:r>
            <a:endParaRPr lang="hu-HU" b="1" dirty="0"/>
          </a:p>
          <a:p>
            <a:pPr marL="0" indent="0" algn="just">
              <a:buNone/>
            </a:pPr>
            <a:r>
              <a:rPr lang="hu-HU" dirty="0"/>
              <a:t>     közfoglalkoztatás</a:t>
            </a:r>
          </a:p>
          <a:p>
            <a:pPr marL="0" indent="0" algn="just">
              <a:buNone/>
            </a:pPr>
            <a:r>
              <a:rPr lang="hu-HU" dirty="0"/>
              <a:t>     </a:t>
            </a:r>
            <a:r>
              <a:rPr lang="hu-HU" dirty="0" smtClean="0"/>
              <a:t>(</a:t>
            </a:r>
            <a:r>
              <a:rPr lang="hu-HU" dirty="0" err="1" smtClean="0"/>
              <a:t>szoc.hátrányos</a:t>
            </a:r>
            <a:r>
              <a:rPr lang="hu-HU" dirty="0" smtClean="0"/>
              <a:t> </a:t>
            </a:r>
            <a:r>
              <a:rPr lang="hu-HU" dirty="0"/>
              <a:t>helyzet) </a:t>
            </a:r>
            <a:endParaRPr lang="hu-HU" dirty="0" smtClean="0"/>
          </a:p>
          <a:p>
            <a:pPr marL="0" indent="0" algn="just">
              <a:buNone/>
            </a:pPr>
            <a:r>
              <a:rPr lang="hu-HU" b="1" dirty="0" smtClean="0"/>
              <a:t>Vegyszermentes művelés </a:t>
            </a:r>
            <a:endParaRPr lang="hu-HU" b="1" dirty="0"/>
          </a:p>
          <a:p>
            <a:pPr lvl="1" algn="just"/>
            <a:endParaRPr lang="hu-HU" dirty="0"/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közösségi kert</a:t>
            </a:r>
          </a:p>
        </p:txBody>
      </p:sp>
      <p:pic>
        <p:nvPicPr>
          <p:cNvPr id="4" name="Picture 2" descr="C:\Users\rezi\Downloads\DSCF1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2248347"/>
            <a:ext cx="451250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06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5\Kerti munkák2\DSCN4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5884"/>
            <a:ext cx="4025011" cy="30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2015\Kert, eltevések\DSCN5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54354"/>
            <a:ext cx="3816424" cy="286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2015\Kert, eltevések\DSCN5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87" y="292660"/>
            <a:ext cx="3989315" cy="29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2015\Kert, eltevések\DSCN59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86" y="3550095"/>
            <a:ext cx="3892015" cy="291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11560" y="2248347"/>
            <a:ext cx="7992887" cy="3877815"/>
          </a:xfrm>
        </p:spPr>
        <p:txBody>
          <a:bodyPr/>
          <a:lstStyle/>
          <a:p>
            <a:pPr marL="0" indent="0" algn="just">
              <a:buNone/>
            </a:pPr>
            <a:r>
              <a:rPr lang="hu-HU" b="1" dirty="0" smtClean="0"/>
              <a:t>Összesen 8-10 zöldség- és 10-15 őshonos gyümölcsfajta</a:t>
            </a:r>
          </a:p>
          <a:p>
            <a:pPr algn="just">
              <a:buFontTx/>
              <a:buChar char="-"/>
            </a:pPr>
            <a:r>
              <a:rPr lang="hu-HU" b="1" dirty="0" smtClean="0"/>
              <a:t>burgonya, hagyma, zöldség, paprika, paradicsom, cékla, uborka, káposzta </a:t>
            </a:r>
          </a:p>
          <a:p>
            <a:pPr algn="just">
              <a:buFontTx/>
              <a:buChar char="-"/>
            </a:pPr>
            <a:endParaRPr lang="hu-HU" b="1" dirty="0" smtClean="0"/>
          </a:p>
          <a:p>
            <a:pPr marL="0" indent="0" algn="just">
              <a:buNone/>
            </a:pPr>
            <a:r>
              <a:rPr lang="hu-HU" b="1" dirty="0" smtClean="0">
                <a:solidFill>
                  <a:schemeClr val="tx1"/>
                </a:solidFill>
              </a:rPr>
              <a:t>Termesztetett </a:t>
            </a:r>
            <a:r>
              <a:rPr lang="hu-HU" b="1" dirty="0">
                <a:solidFill>
                  <a:schemeClr val="tx1"/>
                </a:solidFill>
              </a:rPr>
              <a:t>őshonos gyümölcsfajták:</a:t>
            </a:r>
          </a:p>
          <a:p>
            <a:pPr marL="0" indent="0" algn="just">
              <a:buNone/>
            </a:pPr>
            <a:r>
              <a:rPr lang="hu-HU" dirty="0" err="1" smtClean="0"/>
              <a:t>Batul</a:t>
            </a:r>
            <a:r>
              <a:rPr lang="hu-HU" dirty="0" smtClean="0"/>
              <a:t>, mocskos, pogácsa, húsvéti rozmaring, </a:t>
            </a:r>
            <a:r>
              <a:rPr lang="hu-HU" dirty="0" err="1" smtClean="0"/>
              <a:t>szentiváni</a:t>
            </a:r>
            <a:r>
              <a:rPr lang="hu-HU" dirty="0" smtClean="0"/>
              <a:t>  alma</a:t>
            </a:r>
          </a:p>
          <a:p>
            <a:pPr marL="0" indent="0" algn="just">
              <a:buNone/>
            </a:pPr>
            <a:r>
              <a:rPr lang="hu-HU" dirty="0" smtClean="0"/>
              <a:t>Tüskés körte 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79512" y="463947"/>
            <a:ext cx="8712968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dirty="0" smtClean="0"/>
              <a:t>Termesztett növényfajták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67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2060848"/>
            <a:ext cx="4088777" cy="458112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u-HU" b="1" dirty="0" smtClean="0"/>
              <a:t>Különféle kézműves foglalkozások</a:t>
            </a:r>
          </a:p>
          <a:p>
            <a:pPr>
              <a:lnSpc>
                <a:spcPct val="150000"/>
              </a:lnSpc>
            </a:pPr>
            <a:r>
              <a:rPr lang="hu-HU" b="1" dirty="0" smtClean="0"/>
              <a:t>lekvár, savanyúság,</a:t>
            </a:r>
          </a:p>
          <a:p>
            <a:pPr>
              <a:lnSpc>
                <a:spcPct val="150000"/>
              </a:lnSpc>
            </a:pPr>
            <a:r>
              <a:rPr lang="hu-HU" b="1" dirty="0" smtClean="0"/>
              <a:t>Befőttek, szószok eltevése </a:t>
            </a:r>
          </a:p>
          <a:p>
            <a:pPr>
              <a:lnSpc>
                <a:spcPct val="150000"/>
              </a:lnSpc>
            </a:pPr>
            <a:r>
              <a:rPr lang="hu-HU" b="1" dirty="0" smtClean="0"/>
              <a:t>Tündérkertből gyümölcslé készítés</a:t>
            </a:r>
          </a:p>
          <a:p>
            <a:pPr>
              <a:lnSpc>
                <a:spcPct val="150000"/>
              </a:lnSpc>
            </a:pPr>
            <a:r>
              <a:rPr lang="hu-HU" b="1" dirty="0" smtClean="0"/>
              <a:t>Vegyszermentesen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Feldolgozás</a:t>
            </a:r>
            <a:endParaRPr lang="hu-HU" dirty="0"/>
          </a:p>
        </p:txBody>
      </p:sp>
      <p:pic>
        <p:nvPicPr>
          <p:cNvPr id="5" name="Picture 2" descr="I:\2014. év\LEDER 2013\Mintaporjekt\Kiadvány\Új mappa\Befőzés00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489" y="2245770"/>
            <a:ext cx="3364097" cy="2190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9218" name="Picture 2" descr="G:\2015\Kert, eltevések\DSCN59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6" r="10096"/>
          <a:stretch/>
        </p:blipFill>
        <p:spPr bwMode="auto">
          <a:xfrm>
            <a:off x="5083955" y="4646267"/>
            <a:ext cx="3096344" cy="1985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0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hphotos-xtp1/v/t1.0-9/11167959_841818182579686_1221974565384416340_n.jpg?oh=209e13bc721e887e5a6a6726e0f33c77&amp;oe=560A876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1698610" cy="226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ezi.hu/images/templom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1512168" cy="22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eyframe.nava.hu/service/gallery/keyframe/2013/08/29/duna-55852/duna-55852-08241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9" y="4639441"/>
            <a:ext cx="2634714" cy="14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ostcards.hungaricana.hu/tile/thumb/kepeslap/gazdasag_1/belfold/belfold__0105.ecw/?h=5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3750" r="5815" b="2797"/>
          <a:stretch/>
        </p:blipFill>
        <p:spPr bwMode="auto">
          <a:xfrm>
            <a:off x="5652121" y="3063354"/>
            <a:ext cx="2016224" cy="14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1.indafoto.hu/3/9/28459_afb10ddfce75e4a231f083365f04e08f/17192447_aac0ca96ffb9918439b5f4b5016d7c34_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41168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zi - Régi sírkövek a temető faláb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1967021" cy="14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ím 2"/>
          <p:cNvSpPr>
            <a:spLocks noGrp="1"/>
          </p:cNvSpPr>
          <p:nvPr>
            <p:ph type="title"/>
          </p:nvPr>
        </p:nvSpPr>
        <p:spPr>
          <a:xfrm>
            <a:off x="683568" y="0"/>
            <a:ext cx="7756263" cy="1054250"/>
          </a:xfrm>
        </p:spPr>
        <p:txBody>
          <a:bodyPr/>
          <a:lstStyle/>
          <a:p>
            <a:r>
              <a:rPr lang="hu-HU" sz="4000" dirty="0" smtClean="0"/>
              <a:t>Rezi történelme, nevezetességei</a:t>
            </a:r>
            <a:endParaRPr lang="hu-HU" sz="4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83568" y="980728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Rezi neve először 1236-ban fordul elő. Ekkor a zalai királyi várhoz tartozott.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79512" y="400506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1300-as években 418 m-es dolomitsziklára épült Vár   </a:t>
            </a:r>
            <a:endParaRPr lang="hu-HU" sz="1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555776" y="4005064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Védett műemlék a </a:t>
            </a:r>
            <a:r>
              <a:rPr lang="hu-HU" sz="1400" dirty="0" err="1" smtClean="0"/>
              <a:t>XIV-XV.sz-ban</a:t>
            </a:r>
            <a:r>
              <a:rPr lang="hu-HU" sz="1400" dirty="0" smtClean="0"/>
              <a:t> épült római katolikus templom </a:t>
            </a:r>
            <a:endParaRPr lang="hu-HU" sz="1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292080" y="4509120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1728-ban épült Gyöngyösi betyárcsárda </a:t>
            </a:r>
            <a:endParaRPr lang="hu-HU" sz="1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660232" y="5301208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1862-ban agyonlőtt </a:t>
            </a:r>
            <a:r>
              <a:rPr lang="hu-HU" sz="1400" dirty="0" err="1" smtClean="0"/>
              <a:t>Kőkes</a:t>
            </a:r>
            <a:r>
              <a:rPr lang="hu-HU" sz="1400" dirty="0" smtClean="0"/>
              <a:t> Pista és Vak Illés, a két híres betyár a sírja</a:t>
            </a:r>
            <a:endParaRPr lang="hu-HU" sz="1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580112" y="2708920"/>
            <a:ext cx="3563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Rezi homokkőből faragott síremlékek</a:t>
            </a:r>
            <a:endParaRPr lang="hu-HU" sz="1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-55952" y="6121468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Szőlőhegyi Szent Donát kápolna</a:t>
            </a:r>
          </a:p>
          <a:p>
            <a:pPr algn="ctr"/>
            <a:r>
              <a:rPr lang="hu-HU" sz="1400" dirty="0" smtClean="0"/>
              <a:t>A szántóföldi és szőlőművelésnek évszázados hagyományai vannak Reziben 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9087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2"/>
          <p:cNvSpPr>
            <a:spLocks noGrp="1"/>
          </p:cNvSpPr>
          <p:nvPr>
            <p:ph type="title"/>
          </p:nvPr>
        </p:nvSpPr>
        <p:spPr>
          <a:xfrm>
            <a:off x="693868" y="358526"/>
            <a:ext cx="7756263" cy="1054250"/>
          </a:xfrm>
        </p:spPr>
        <p:txBody>
          <a:bodyPr/>
          <a:lstStyle/>
          <a:p>
            <a:r>
              <a:rPr lang="hu-HU" dirty="0"/>
              <a:t>Közösségi gyümölcs feldolgozás</a:t>
            </a:r>
          </a:p>
        </p:txBody>
      </p:sp>
      <p:sp>
        <p:nvSpPr>
          <p:cNvPr id="5" name="Tartalom helye 1"/>
          <p:cNvSpPr>
            <a:spLocks noGrp="1"/>
          </p:cNvSpPr>
          <p:nvPr>
            <p:ph idx="1"/>
          </p:nvPr>
        </p:nvSpPr>
        <p:spPr>
          <a:xfrm>
            <a:off x="467544" y="2503513"/>
            <a:ext cx="8136904" cy="3877815"/>
          </a:xfrm>
        </p:spPr>
        <p:txBody>
          <a:bodyPr>
            <a:normAutofit/>
          </a:bodyPr>
          <a:lstStyle/>
          <a:p>
            <a:pPr algn="just"/>
            <a:r>
              <a:rPr lang="hu-HU" b="1" dirty="0" smtClean="0"/>
              <a:t>Betakarítás</a:t>
            </a:r>
            <a:endParaRPr lang="hu-HU" b="1" dirty="0"/>
          </a:p>
          <a:p>
            <a:pPr lvl="1" algn="just"/>
            <a:r>
              <a:rPr lang="hu-HU" dirty="0" smtClean="0"/>
              <a:t>Csipkebogyó</a:t>
            </a:r>
          </a:p>
          <a:p>
            <a:pPr lvl="1" algn="just"/>
            <a:r>
              <a:rPr lang="hu-HU" dirty="0" smtClean="0"/>
              <a:t>Kertben termelt zöldségek és gyümölcsök</a:t>
            </a:r>
          </a:p>
          <a:p>
            <a:pPr marL="411480" lvl="1" algn="just">
              <a:buFont typeface="Wingdings" pitchFamily="2" charset="2"/>
              <a:buNone/>
            </a:pPr>
            <a:endParaRPr lang="hu-HU" sz="2400" b="1" dirty="0" smtClean="0"/>
          </a:p>
          <a:p>
            <a:pPr marL="411480" lvl="1" algn="just"/>
            <a:r>
              <a:rPr lang="hu-HU" sz="2400" b="1" dirty="0" smtClean="0"/>
              <a:t>Feldolgozás</a:t>
            </a:r>
            <a:endParaRPr lang="hu-HU" sz="2400" b="1" dirty="0"/>
          </a:p>
          <a:p>
            <a:pPr lvl="1" algn="just"/>
            <a:r>
              <a:rPr lang="hu-HU" dirty="0" smtClean="0"/>
              <a:t>Hagyományos módszerekkel</a:t>
            </a:r>
          </a:p>
          <a:p>
            <a:pPr lvl="1" algn="just"/>
            <a:r>
              <a:rPr lang="hu-HU" dirty="0" smtClean="0"/>
              <a:t>Modern eszközökkel</a:t>
            </a:r>
            <a:endParaRPr lang="hu-HU" dirty="0"/>
          </a:p>
          <a:p>
            <a:pPr lvl="1" algn="just"/>
            <a:endParaRPr lang="hu-HU" dirty="0"/>
          </a:p>
          <a:p>
            <a:pPr algn="just"/>
            <a:r>
              <a:rPr lang="hu-HU" b="1" dirty="0" smtClean="0"/>
              <a:t>Közfoglalkoztatás</a:t>
            </a:r>
          </a:p>
          <a:p>
            <a:pPr algn="just"/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9439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387781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200000"/>
              </a:lnSpc>
            </a:pPr>
            <a:r>
              <a:rPr lang="hu-HU" b="1" dirty="0" smtClean="0"/>
              <a:t>egészséges </a:t>
            </a:r>
            <a:r>
              <a:rPr lang="hu-HU" b="1" dirty="0"/>
              <a:t>táplálkozás </a:t>
            </a:r>
            <a:r>
              <a:rPr lang="hu-HU" b="1" dirty="0" smtClean="0"/>
              <a:t>megismertetése</a:t>
            </a:r>
          </a:p>
          <a:p>
            <a:pPr algn="just">
              <a:lnSpc>
                <a:spcPct val="200000"/>
              </a:lnSpc>
            </a:pPr>
            <a:r>
              <a:rPr lang="hu-HU" b="1" dirty="0" smtClean="0"/>
              <a:t>egészséges </a:t>
            </a:r>
            <a:r>
              <a:rPr lang="hu-HU" b="1" dirty="0"/>
              <a:t>helyi élelmiszerek előállítása </a:t>
            </a:r>
            <a:endParaRPr lang="hu-HU" b="1" dirty="0" smtClean="0"/>
          </a:p>
          <a:p>
            <a:pPr algn="just">
              <a:lnSpc>
                <a:spcPct val="200000"/>
              </a:lnSpc>
            </a:pPr>
            <a:r>
              <a:rPr lang="hu-HU" b="1" dirty="0" smtClean="0"/>
              <a:t>közösségi gyümölcsfeldolgozó</a:t>
            </a:r>
          </a:p>
          <a:p>
            <a:pPr algn="just">
              <a:lnSpc>
                <a:spcPct val="200000"/>
              </a:lnSpc>
            </a:pPr>
            <a:r>
              <a:rPr lang="hu-HU" b="1" dirty="0" smtClean="0"/>
              <a:t>helyi gazdák</a:t>
            </a:r>
            <a:r>
              <a:rPr lang="hu-HU" b="1" dirty="0"/>
              <a:t>, háztartások részére </a:t>
            </a:r>
          </a:p>
          <a:p>
            <a:pPr algn="just">
              <a:lnSpc>
                <a:spcPct val="200000"/>
              </a:lnSpc>
            </a:pPr>
            <a:r>
              <a:rPr lang="hu-HU" b="1" dirty="0" smtClean="0"/>
              <a:t>korszerű gépek, </a:t>
            </a:r>
            <a:r>
              <a:rPr lang="hu-HU" b="1" dirty="0"/>
              <a:t>higiénikus </a:t>
            </a:r>
            <a:r>
              <a:rPr lang="hu-HU" b="1" dirty="0" smtClean="0"/>
              <a:t>környezet</a:t>
            </a:r>
            <a:endParaRPr lang="hu-HU" b="1" dirty="0"/>
          </a:p>
          <a:p>
            <a:pPr algn="just">
              <a:lnSpc>
                <a:spcPct val="150000"/>
              </a:lnSpc>
            </a:pPr>
            <a:endParaRPr lang="hu-HU" b="1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1054250"/>
          </a:xfrm>
        </p:spPr>
        <p:txBody>
          <a:bodyPr/>
          <a:lstStyle/>
          <a:p>
            <a:r>
              <a:rPr lang="hu-HU" dirty="0" smtClean="0"/>
              <a:t>Közösségi gyümölcs feldolgozás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19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2014. év\LEDER 2013\Mintaporjekt\Kiadvány\Új mappa\Csipkebogyó főzés\Csipkebogyó főzés (6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71" y="1069179"/>
            <a:ext cx="2808312" cy="2106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2" descr="G:\Tanulmányút\Bicske lekvár\DSCF1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240">
            <a:off x="5831250" y="1341720"/>
            <a:ext cx="2680528" cy="201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2" descr="I:\2014. év\LEDER 2013\Mintaporjekt\Kiadvány\Új mappa\Csipkebogyó főzés\Csipkebogyó főzés (7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27" y="2428736"/>
            <a:ext cx="2064230" cy="1548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I:\2014. év\LEDER 2013\Mintaporjekt\Kiadvány\Új mappa\Csipkebogyó főzés\Csipkebogyó főzés (8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0" t="25694"/>
          <a:stretch/>
        </p:blipFill>
        <p:spPr bwMode="auto">
          <a:xfrm rot="1329698">
            <a:off x="4579319" y="3664273"/>
            <a:ext cx="2768416" cy="2761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4" descr="I:\2014. év\LEDER 2013\Mintaporjekt\Kiadvány\Új mappa\Csipkebogyó főzés\Csipkebogyó főzés (8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318">
            <a:off x="454718" y="3894591"/>
            <a:ext cx="3076099" cy="2307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" name="Cím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56263" cy="1054250"/>
          </a:xfrm>
        </p:spPr>
        <p:txBody>
          <a:bodyPr/>
          <a:lstStyle/>
          <a:p>
            <a:r>
              <a:rPr lang="hu-HU" dirty="0" smtClean="0"/>
              <a:t>Régen…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50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Tanulmányút\Bicske lekvár\535941_685750494865824_3098009355406422412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3" t="-180"/>
          <a:stretch/>
        </p:blipFill>
        <p:spPr bwMode="auto">
          <a:xfrm rot="854726">
            <a:off x="708493" y="2595937"/>
            <a:ext cx="3600400" cy="3376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G:\Tanulmányút\Bicske lekvár\DSCN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2227">
            <a:off x="4446080" y="2909172"/>
            <a:ext cx="4254348" cy="3190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Tanulmányút\Bicske lekvár\10442543_685750161532524_524475361418459654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194">
            <a:off x="259338" y="1065939"/>
            <a:ext cx="3553967" cy="2238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ím 2"/>
          <p:cNvSpPr>
            <a:spLocks noGrp="1"/>
          </p:cNvSpPr>
          <p:nvPr>
            <p:ph type="title"/>
          </p:nvPr>
        </p:nvSpPr>
        <p:spPr>
          <a:xfrm>
            <a:off x="688490" y="44624"/>
            <a:ext cx="7756263" cy="1054250"/>
          </a:xfrm>
        </p:spPr>
        <p:txBody>
          <a:bodyPr/>
          <a:lstStyle/>
          <a:p>
            <a:r>
              <a:rPr lang="hu-HU" dirty="0" smtClean="0"/>
              <a:t>És ma…</a:t>
            </a:r>
            <a:endParaRPr lang="hu-HU" dirty="0"/>
          </a:p>
        </p:txBody>
      </p:sp>
      <p:pic>
        <p:nvPicPr>
          <p:cNvPr id="5" name="Picture 2" descr="C:\Users\tafi\AppData\Local\Temp\Rar$DIa0.726\bicske (25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5"/>
          <a:stretch/>
        </p:blipFill>
        <p:spPr bwMode="auto">
          <a:xfrm rot="20599402">
            <a:off x="5428823" y="629411"/>
            <a:ext cx="3257526" cy="2660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11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2204864"/>
            <a:ext cx="4032447" cy="4276997"/>
          </a:xfrm>
        </p:spPr>
        <p:txBody>
          <a:bodyPr>
            <a:normAutofit/>
          </a:bodyPr>
          <a:lstStyle/>
          <a:p>
            <a:r>
              <a:rPr lang="hu-HU" sz="2200" b="1" dirty="0" smtClean="0"/>
              <a:t>Hagyományos falusi porta bemutatása, visszatanítása</a:t>
            </a:r>
          </a:p>
          <a:p>
            <a:endParaRPr lang="hu-HU" sz="2200" b="1" dirty="0" smtClean="0"/>
          </a:p>
          <a:p>
            <a:r>
              <a:rPr lang="hu-HU" sz="2200" b="1" dirty="0" smtClean="0"/>
              <a:t>Őshonos </a:t>
            </a:r>
            <a:r>
              <a:rPr lang="hu-HU" sz="2200" b="1" dirty="0"/>
              <a:t>baromfifajták háztáji, szabad tartásának újbóli </a:t>
            </a:r>
            <a:r>
              <a:rPr lang="hu-HU" sz="2200" b="1" dirty="0" smtClean="0"/>
              <a:t>elterjesztése</a:t>
            </a:r>
          </a:p>
          <a:p>
            <a:pPr marL="0" indent="0">
              <a:buNone/>
            </a:pPr>
            <a:r>
              <a:rPr lang="hu-HU" sz="2200" b="1" dirty="0" smtClean="0"/>
              <a:t> </a:t>
            </a:r>
          </a:p>
          <a:p>
            <a:r>
              <a:rPr lang="hu-HU" sz="2200" b="1" dirty="0"/>
              <a:t>E</a:t>
            </a:r>
            <a:r>
              <a:rPr lang="hu-HU" sz="2200" b="1" dirty="0" smtClean="0"/>
              <a:t>gészséges élelmiszer biztosítása </a:t>
            </a:r>
            <a:endParaRPr lang="hu-HU" sz="2200" b="1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1054250"/>
          </a:xfrm>
        </p:spPr>
        <p:txBody>
          <a:bodyPr/>
          <a:lstStyle/>
          <a:p>
            <a:r>
              <a:rPr lang="hu-HU" dirty="0" smtClean="0"/>
              <a:t>Baromfi ól</a:t>
            </a:r>
            <a:endParaRPr lang="hu-HU" dirty="0"/>
          </a:p>
        </p:txBody>
      </p:sp>
      <p:pic>
        <p:nvPicPr>
          <p:cNvPr id="4" name="Picture 2" descr="I:\2014. év\LEDER 2013\Mintaporjekt\Kiadvány\Zsolt képek\DSC00646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420888"/>
            <a:ext cx="3350365" cy="2357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:\2014. év\LEDER 2013\Mintaporjekt\Kiadvány\Zsolt képek\DSC00637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70661"/>
            <a:ext cx="2042603" cy="3011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8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89397" y="2276872"/>
            <a:ext cx="8503083" cy="420498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hu-HU" b="1" dirty="0" smtClean="0"/>
              <a:t>Összesen  30 egyed </a:t>
            </a:r>
          </a:p>
          <a:p>
            <a:pPr marL="0" indent="0" algn="just">
              <a:buNone/>
            </a:pPr>
            <a:endParaRPr lang="hu-HU" b="1" dirty="0" smtClean="0"/>
          </a:p>
          <a:p>
            <a:pPr marL="0" indent="0" algn="just">
              <a:buNone/>
            </a:pPr>
            <a:r>
              <a:rPr lang="hu-HU" b="1" dirty="0" smtClean="0"/>
              <a:t>Fajták:   </a:t>
            </a:r>
            <a:r>
              <a:rPr lang="hu-HU" dirty="0" smtClean="0"/>
              <a:t>gyöngytyúk,</a:t>
            </a:r>
          </a:p>
          <a:p>
            <a:pPr marL="0" indent="0" algn="just">
              <a:buNone/>
            </a:pPr>
            <a:r>
              <a:rPr lang="hu-HU" dirty="0"/>
              <a:t>	</a:t>
            </a:r>
            <a:r>
              <a:rPr lang="hu-HU" dirty="0" smtClean="0"/>
              <a:t>  kendermagos,</a:t>
            </a:r>
          </a:p>
          <a:p>
            <a:pPr marL="0" indent="0" algn="just">
              <a:buNone/>
            </a:pPr>
            <a:r>
              <a:rPr lang="hu-HU" dirty="0"/>
              <a:t>	</a:t>
            </a:r>
            <a:r>
              <a:rPr lang="hu-HU" dirty="0" smtClean="0"/>
              <a:t>  törpe,</a:t>
            </a:r>
          </a:p>
          <a:p>
            <a:pPr marL="0" indent="0" algn="just">
              <a:buNone/>
            </a:pPr>
            <a:r>
              <a:rPr lang="hu-HU" dirty="0"/>
              <a:t> </a:t>
            </a:r>
            <a:r>
              <a:rPr lang="hu-HU" dirty="0" smtClean="0"/>
              <a:t>              fehér és sárga magyar </a:t>
            </a:r>
          </a:p>
          <a:p>
            <a:pPr marL="0" indent="0" algn="just">
              <a:buNone/>
            </a:pPr>
            <a:r>
              <a:rPr lang="hu-HU" dirty="0"/>
              <a:t> </a:t>
            </a:r>
            <a:r>
              <a:rPr lang="hu-HU" dirty="0" smtClean="0"/>
              <a:t>              tyúkok</a:t>
            </a:r>
            <a:endParaRPr lang="hu-HU" dirty="0"/>
          </a:p>
          <a:p>
            <a:pPr marL="0" indent="0" algn="just">
              <a:buNone/>
            </a:pPr>
            <a:r>
              <a:rPr lang="hu-HU" dirty="0" smtClean="0"/>
              <a:t>              </a:t>
            </a:r>
            <a:endParaRPr lang="hu-HU" dirty="0"/>
          </a:p>
          <a:p>
            <a:pPr marL="0" indent="0">
              <a:buNone/>
            </a:pPr>
            <a:r>
              <a:rPr lang="hu-HU" sz="2500" b="1" dirty="0" smtClean="0"/>
              <a:t>Takarmányozás helyben termelt szemes és zöldtakarmánnyal!</a:t>
            </a:r>
          </a:p>
          <a:p>
            <a:pPr marL="0" indent="0">
              <a:buNone/>
            </a:pPr>
            <a:r>
              <a:rPr lang="hu-HU" sz="2500" b="1" dirty="0" smtClean="0"/>
              <a:t>A tojáshozamuk hozzájárul a fenntartásukhoz.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79512" y="463947"/>
            <a:ext cx="8712968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dirty="0" smtClean="0"/>
              <a:t>Tartott baromfi fajták</a:t>
            </a:r>
            <a:endParaRPr lang="hu-HU" dirty="0"/>
          </a:p>
        </p:txBody>
      </p:sp>
      <p:pic>
        <p:nvPicPr>
          <p:cNvPr id="2050" name="Picture 2" descr="F:\2015\Kert, eltevések\DSCN5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77818"/>
            <a:ext cx="326399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23528" y="2248347"/>
            <a:ext cx="8568951" cy="3877815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 smtClean="0"/>
              <a:t>          </a:t>
            </a:r>
            <a:r>
              <a:rPr lang="hu-HU" b="1" dirty="0" smtClean="0"/>
              <a:t>Gyümölcsoltó nap                             Betakarító nap</a:t>
            </a:r>
            <a:endParaRPr lang="hu-HU" b="1" dirty="0"/>
          </a:p>
          <a:p>
            <a:pPr marL="0" indent="0" algn="just">
              <a:buNone/>
            </a:pPr>
            <a:r>
              <a:rPr lang="hu-HU" b="1" dirty="0" smtClean="0"/>
              <a:t>Gyümölcsoltó Boldogasszony                    Szent Mihály </a:t>
            </a:r>
          </a:p>
          <a:p>
            <a:pPr marL="0" indent="0" algn="just">
              <a:buNone/>
            </a:pPr>
            <a:r>
              <a:rPr lang="hu-HU" b="1" dirty="0" smtClean="0"/>
              <a:t>                     napján                                            </a:t>
            </a:r>
            <a:r>
              <a:rPr lang="hu-HU" b="1" dirty="0" err="1" smtClean="0"/>
              <a:t>napján</a:t>
            </a:r>
            <a:endParaRPr lang="hu-HU" b="1" dirty="0" smtClean="0"/>
          </a:p>
          <a:p>
            <a:pPr marL="0" indent="0" algn="just">
              <a:buNone/>
            </a:pPr>
            <a:endParaRPr lang="hu-HU" sz="1000" b="1" dirty="0" smtClean="0"/>
          </a:p>
          <a:p>
            <a:pPr marL="0" indent="0" algn="ctr">
              <a:buNone/>
            </a:pPr>
            <a:r>
              <a:rPr lang="hu-HU" b="1" dirty="0" smtClean="0"/>
              <a:t>HAGYOMÁNYOK TISZTELETE ÉS ŐRZÉSE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79512" y="463947"/>
            <a:ext cx="8712968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dirty="0" smtClean="0"/>
              <a:t>A kerthez kapcsolódó rendezvények</a:t>
            </a:r>
            <a:endParaRPr lang="hu-HU" dirty="0"/>
          </a:p>
        </p:txBody>
      </p:sp>
      <p:pic>
        <p:nvPicPr>
          <p:cNvPr id="1026" name="Picture 2" descr="G:\2015\Szentmihálynap 2015\Betakarító nap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3096"/>
            <a:ext cx="3294112" cy="21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Képek 2014\Gyümölcsoltónap\DSC_0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4"/>
            <a:ext cx="3294113" cy="21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0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40000"/>
              </a:lnSpc>
              <a:spcBef>
                <a:spcPts val="0"/>
              </a:spcBef>
            </a:pPr>
            <a:r>
              <a:rPr lang="hu-HU" sz="2600" b="1" dirty="0" smtClean="0"/>
              <a:t>„Nem </a:t>
            </a:r>
            <a:r>
              <a:rPr lang="hu-HU" sz="2600" b="1" dirty="0"/>
              <a:t>csak az a lényeg, hogy gyümölcsfákat ültessünk, hanem az, hogy azt ültessük vissza, ami nekünk van, mert termőhely szempontból, a gasztronómiánk szempontjából és néprajzi szempontból is ez az, ami a térség arculatának a része, ez a mi örökségünk és ezt kell megtartani. Ehhez elengedhetetlen az, hogy megtanuljunk mindazt, ami a </a:t>
            </a:r>
            <a:r>
              <a:rPr lang="hu-HU" sz="2600" b="1" dirty="0" err="1"/>
              <a:t>gyümölcsészettel</a:t>
            </a:r>
            <a:r>
              <a:rPr lang="hu-HU" sz="2600" b="1" dirty="0"/>
              <a:t> kapcsolatos. Az oltás egy hihetetlenül egyszerű dolog, nem kell semmi más hozzá, csak hit</a:t>
            </a:r>
            <a:r>
              <a:rPr lang="hu-HU" sz="2600" b="1" dirty="0" smtClean="0"/>
              <a:t>.” 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hu-HU" sz="2600" i="1" dirty="0" smtClean="0"/>
              <a:t>Kovács Gyula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hu-HU" sz="2600" i="1" dirty="0" smtClean="0"/>
              <a:t>erdész, a Kárpát-medencei őshonos gyümölcsfák megmentője</a:t>
            </a:r>
            <a:endParaRPr lang="hu-HU" sz="2600" i="1" dirty="0"/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56263" cy="1054250"/>
          </a:xfrm>
        </p:spPr>
        <p:txBody>
          <a:bodyPr/>
          <a:lstStyle/>
          <a:p>
            <a:r>
              <a:rPr lang="hu-HU" dirty="0" smtClean="0"/>
              <a:t>Gyümölcsoltónapok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7397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2014. év\LEDER 2013\Mintaporjekt\Elszámolás\Gyömölcsoltónap fotók\DSC_0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37" y="25986"/>
            <a:ext cx="4848663" cy="3232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I:\2014. év\LEDER 2013\Mintaporjekt\Elszámolás\Gyömölcsoltónap fotók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94" y="15115"/>
            <a:ext cx="4563313" cy="3423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2014. év\LEDER 2013\Mintaporjekt\Elszámolás\Hiánypótlás\Fényképek\Gyümölcsoltónap oltásbemutatás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4887"/>
            <a:ext cx="4670817" cy="3503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afi\Downloads\Oltás Nándi bácsiv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09" y="3354886"/>
            <a:ext cx="4670817" cy="3503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2014. év\LEDER 2013\Mintaporjekt\Elszámolás\Gyömölcsoltónap fotók\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0" r="557" b="13621"/>
          <a:stretch/>
        </p:blipFill>
        <p:spPr bwMode="auto">
          <a:xfrm>
            <a:off x="0" y="21289"/>
            <a:ext cx="6225167" cy="3580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2014. év\Kertépítő munkálatok\DSCN19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9" r="2294" b="7832"/>
          <a:stretch/>
        </p:blipFill>
        <p:spPr bwMode="auto">
          <a:xfrm>
            <a:off x="2886359" y="2873115"/>
            <a:ext cx="6285895" cy="3869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afi\Downloads\pálinka_kísérő_füzet_szilva_külseje_A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4" t="1238" r="1037" b="67699"/>
          <a:stretch/>
        </p:blipFill>
        <p:spPr bwMode="auto">
          <a:xfrm>
            <a:off x="6225167" y="0"/>
            <a:ext cx="2947087" cy="43651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tafi\Downloads\pálinka_kísérő_füzet_körte_külseje_A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0" t="2254" r="1853" b="68263"/>
          <a:stretch/>
        </p:blipFill>
        <p:spPr bwMode="auto">
          <a:xfrm>
            <a:off x="0" y="2608554"/>
            <a:ext cx="2871993" cy="42271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11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Lakói száma: 1305 fő, lassú ütemben ugyan, de emelkedik.</a:t>
            </a:r>
          </a:p>
          <a:p>
            <a:r>
              <a:rPr lang="hu-HU" dirty="0" smtClean="0"/>
              <a:t>Óvoda, Iskola működik a településen </a:t>
            </a:r>
          </a:p>
          <a:p>
            <a:r>
              <a:rPr lang="hu-HU" dirty="0" smtClean="0"/>
              <a:t>Munkalehetőség:  Keszthely és Hévíz</a:t>
            </a:r>
          </a:p>
          <a:p>
            <a:r>
              <a:rPr lang="hu-HU" dirty="0" smtClean="0"/>
              <a:t>Munkanélküliség 7-8 % többségében szociálisan és mentálisan hátrányos helyzetűek </a:t>
            </a:r>
          </a:p>
          <a:p>
            <a:r>
              <a:rPr lang="hu-HU" dirty="0" smtClean="0"/>
              <a:t> Helyi foglalkoztatás (sajnos nagyon kismértékű) Önkormányzat (Közfoglalkoztatás) , Óvoda, Iskola, boltok, szolgáltató     egységek, turisztikai és egyéb vállalkozások</a:t>
            </a:r>
          </a:p>
          <a:p>
            <a:r>
              <a:rPr lang="hu-HU" dirty="0" smtClean="0"/>
              <a:t>FORRÁSHIÁNY, MŰKÖDÉS CSAK A HELYI ADÓKBÓL. </a:t>
            </a:r>
          </a:p>
          <a:p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Mai helyzetkép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63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hu-HU" dirty="0"/>
              <a:t>Reziben már az 1628-as feljegyzések beszámoltak arról, hogy földje megtermi a gabonát és a szőlőt. A lakosság megélhetési forrásait hosszú időkön keresztül az őstermelés képezte, a szőlő, gyümölcs és a zöldségfélék feldolgozása. </a:t>
            </a:r>
          </a:p>
          <a:p>
            <a:pPr algn="just"/>
            <a:r>
              <a:rPr lang="hu-HU" dirty="0"/>
              <a:t>A betakarító nappal elkezdődik a télire való gyűjtögetés, raktározás, befőzés ideje, és a hálaadásé a természet ajándékaiért. </a:t>
            </a:r>
            <a:endParaRPr lang="hu-HU" dirty="0" smtClean="0"/>
          </a:p>
          <a:p>
            <a:pPr algn="just"/>
            <a:r>
              <a:rPr lang="hu-HU" b="1" dirty="0"/>
              <a:t>Szakmai előadások</a:t>
            </a:r>
          </a:p>
          <a:p>
            <a:pPr marL="0" indent="0" algn="just">
              <a:buNone/>
            </a:pPr>
            <a:r>
              <a:rPr lang="hu-HU" dirty="0"/>
              <a:t> </a:t>
            </a:r>
            <a:r>
              <a:rPr lang="hu-HU" dirty="0" smtClean="0"/>
              <a:t>     szemléletformáló </a:t>
            </a:r>
            <a:r>
              <a:rPr lang="hu-HU" dirty="0"/>
              <a:t>és ismeretterjesztő előadások és gyakorlati      </a:t>
            </a:r>
            <a:r>
              <a:rPr lang="hu-HU" dirty="0" smtClean="0"/>
              <a:t>   bemutatók </a:t>
            </a:r>
            <a:r>
              <a:rPr lang="hu-HU" dirty="0"/>
              <a:t>keretében mutatjuk be szakemberek és helyi </a:t>
            </a:r>
            <a:r>
              <a:rPr lang="hu-HU" dirty="0" smtClean="0"/>
              <a:t>nyugdíjasaink </a:t>
            </a:r>
            <a:r>
              <a:rPr lang="hu-HU" dirty="0"/>
              <a:t>segítségével a leszüretelt termények </a:t>
            </a:r>
            <a:r>
              <a:rPr lang="hu-HU" dirty="0" smtClean="0"/>
              <a:t>feldolgozását</a:t>
            </a:r>
            <a:r>
              <a:rPr lang="hu-HU" dirty="0"/>
              <a:t>, tartósítását</a:t>
            </a:r>
            <a:r>
              <a:rPr lang="hu-HU" dirty="0" smtClean="0"/>
              <a:t>,</a:t>
            </a:r>
          </a:p>
          <a:p>
            <a:pPr algn="just"/>
            <a:r>
              <a:rPr lang="hu-HU" b="1" dirty="0"/>
              <a:t>Helyi mezőgazdasági és gasztronómiai termékek bemutatója és vására</a:t>
            </a:r>
          </a:p>
          <a:p>
            <a:pPr algn="just"/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387737" y="501033"/>
            <a:ext cx="7756263" cy="1054250"/>
          </a:xfrm>
        </p:spPr>
        <p:txBody>
          <a:bodyPr/>
          <a:lstStyle/>
          <a:p>
            <a:r>
              <a:rPr lang="hu-HU" dirty="0" smtClean="0"/>
              <a:t>Betakarító nap</a:t>
            </a:r>
            <a:endParaRPr lang="hu-HU" dirty="0"/>
          </a:p>
        </p:txBody>
      </p:sp>
      <p:pic>
        <p:nvPicPr>
          <p:cNvPr id="4" name="Picture 4" descr="https://scontent-vie1-1.xx.fbcdn.net/v/t1.0-9/14516502_871036589700004_4535991556846903991_n.jpg?oh=c1a20a108f632410511a97bd38eb6cc4&amp;oe=58CD05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2302531" cy="15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3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content-vie1-1.xx.fbcdn.net/v/t1.0-9/14446164_871036579700005_4633949567693173833_n.jpg?oh=74d4880ace46e5ad15aa5f893e7f1794&amp;oe=58CB1A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51" y="205532"/>
            <a:ext cx="2857819" cy="19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-vie1-1.xx.fbcdn.net/v/t1.0-9/14479772_871037286366601_9012928796765258199_n.jpg?oh=80730dd7c66d7a4933f7d3d359541f50&amp;oe=58D53C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4" y="2177660"/>
            <a:ext cx="2976434" cy="19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:\2015\Szentmihálynap 2015\Betakarító nap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71" y="281418"/>
            <a:ext cx="2298814" cy="31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:\2015\Szentmihálynap 2015\Betakarító nap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4" y="4342285"/>
            <a:ext cx="2950604" cy="19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Képek\Betakarító nap Rezi 2016\Új mappa\IMG_00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7"/>
          <a:stretch/>
        </p:blipFill>
        <p:spPr bwMode="auto">
          <a:xfrm>
            <a:off x="6534758" y="3733794"/>
            <a:ext cx="23287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D:\Képek\Betakarító nap Rezi 2016\Szent Mihály Ünnep0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79" y="4334578"/>
            <a:ext cx="2962164" cy="19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Képek\Betakarító nap Rezi 2016\Szent Mihály Ünnep0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4" y="220475"/>
            <a:ext cx="2857819" cy="19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D:\Képek\Betakarító nap Rezi 2016\Szent Mihály Ünnep0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79" y="2177660"/>
            <a:ext cx="3023134" cy="201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5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08" y="332656"/>
            <a:ext cx="8856984" cy="1054250"/>
          </a:xfrm>
        </p:spPr>
        <p:txBody>
          <a:bodyPr/>
          <a:lstStyle/>
          <a:p>
            <a:r>
              <a:rPr lang="hu-HU" sz="4600" dirty="0"/>
              <a:t>Szabadtéri konyha és kemence társadalmi munkában! </a:t>
            </a:r>
          </a:p>
        </p:txBody>
      </p:sp>
      <p:pic>
        <p:nvPicPr>
          <p:cNvPr id="3074" name="Picture 2" descr="C:\Users\tafi\AppData\Local\Temp\DSCN9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A(z) DSCN9260.JPG megjeleníté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 descr="C:\Users\tafi\AppData\Local\Temp\DSCN92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2015\Kert, eltevések\DSCN59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884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259632" y="544522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Gyümölcsaszalás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2014. év\LEDER 2013\Mintaporjekt\Kiadvány\Új mappa\Befőzés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8" y="476672"/>
            <a:ext cx="3387630" cy="50812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afi\AppData\Local\Temp\Rar$DIa0.616\bicsk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41026"/>
            <a:ext cx="4032448" cy="26795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3.googleusercontent.com/-w5WYkJ65_OU/VM7aNNTQDII/AAAAAAAAADg/nBfJnZCtA4g/w1152-h2048/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070" y="3487009"/>
            <a:ext cx="1728192" cy="3072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uzletfogo.hu/upload2/g_34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9"/>
          <a:stretch/>
        </p:blipFill>
        <p:spPr bwMode="auto">
          <a:xfrm>
            <a:off x="611560" y="4030295"/>
            <a:ext cx="2032248" cy="2521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ím 2"/>
          <p:cNvSpPr>
            <a:spLocks noGrp="1"/>
          </p:cNvSpPr>
          <p:nvPr>
            <p:ph type="title"/>
          </p:nvPr>
        </p:nvSpPr>
        <p:spPr>
          <a:xfrm>
            <a:off x="3347864" y="188985"/>
            <a:ext cx="6012160" cy="1054250"/>
          </a:xfrm>
        </p:spPr>
        <p:txBody>
          <a:bodyPr/>
          <a:lstStyle/>
          <a:p>
            <a:r>
              <a:rPr lang="hu-HU" sz="3600" dirty="0" smtClean="0"/>
              <a:t>Lehetőség a        		közösségnek</a:t>
            </a:r>
            <a:endParaRPr lang="hu-HU" sz="3600" dirty="0"/>
          </a:p>
        </p:txBody>
      </p:sp>
      <p:pic>
        <p:nvPicPr>
          <p:cNvPr id="6146" name="Picture 2" descr="G:\2015\Kert, eltevések\DSCN59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6" y="4183988"/>
            <a:ext cx="3167149" cy="2375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6000" dirty="0" smtClean="0"/>
              <a:t>Együttműködéssel: </a:t>
            </a:r>
            <a:endParaRPr lang="hu-HU" sz="60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56263" cy="1054250"/>
          </a:xfrm>
        </p:spPr>
        <p:txBody>
          <a:bodyPr/>
          <a:lstStyle/>
          <a:p>
            <a:r>
              <a:rPr lang="hu-HU" sz="4400" dirty="0" smtClean="0"/>
              <a:t>Mindez hogy sikerült? </a:t>
            </a:r>
            <a:endParaRPr lang="hu-HU" sz="4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964480" y="3501008"/>
            <a:ext cx="7344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Önkormányzat </a:t>
            </a:r>
          </a:p>
          <a:p>
            <a:pPr algn="ctr"/>
            <a:r>
              <a:rPr lang="hu-HU" sz="3200" dirty="0" smtClean="0"/>
              <a:t>Egyházközség </a:t>
            </a:r>
          </a:p>
          <a:p>
            <a:pPr algn="ctr"/>
            <a:r>
              <a:rPr lang="hu-HU" sz="3200" dirty="0" smtClean="0"/>
              <a:t> civilszervezetek, </a:t>
            </a:r>
          </a:p>
          <a:p>
            <a:pPr algn="ctr"/>
            <a:r>
              <a:rPr lang="hu-HU" sz="3200" dirty="0" smtClean="0"/>
              <a:t>intézmények </a:t>
            </a:r>
          </a:p>
          <a:p>
            <a:pPr algn="ctr"/>
            <a:r>
              <a:rPr lang="hu-HU" sz="3200" dirty="0" smtClean="0"/>
              <a:t>és a helyi lakosság bevonásával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80009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Támogatással </a:t>
            </a:r>
            <a:endParaRPr lang="hu-HU" dirty="0"/>
          </a:p>
        </p:txBody>
      </p:sp>
      <p:pic>
        <p:nvPicPr>
          <p:cNvPr id="14342" name="Picture 6" descr="http://www.muvterapia.hu/wp-content/themes/muvter/images/tisztaforma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47122"/>
            <a:ext cx="1958617" cy="12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fbcdn-sphotos-g-a.akamaihd.net/hphotos-ak-xfp1/t31.0-8/s960x960/10986889_599003460236653_6382398235918477199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t="37324" r="63319" b="25013"/>
          <a:stretch/>
        </p:blipFill>
        <p:spPr bwMode="auto">
          <a:xfrm>
            <a:off x="4932040" y="2132856"/>
            <a:ext cx="3082672" cy="42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éptalálat a következőre: „közfoglalkoztatás logo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05" y="3645024"/>
            <a:ext cx="2590632" cy="148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Képtalálat a következőre: „nrszh logó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6" descr="Képtalálat a következőre: „nrszh logó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2" name="Picture 8" descr="Kapcsolódó k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72" y="5406530"/>
            <a:ext cx="2590632" cy="10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2"/>
          <p:cNvSpPr>
            <a:spLocks noGrp="1"/>
          </p:cNvSpPr>
          <p:nvPr>
            <p:ph type="title"/>
          </p:nvPr>
        </p:nvSpPr>
        <p:spPr>
          <a:xfrm>
            <a:off x="683568" y="430534"/>
            <a:ext cx="7756263" cy="1054250"/>
          </a:xfrm>
        </p:spPr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pic>
        <p:nvPicPr>
          <p:cNvPr id="7170" name="Picture 2" descr="https://scontent-vie1-1.xx.fbcdn.net/v/t1.0-9/13669142_1087597121335123_3399699811013139783_n.jpg?oh=a5a0a735cd4aa318047e3c674e313329&amp;oe=58C32C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83264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04989"/>
          </a:xfrm>
        </p:spPr>
        <p:txBody>
          <a:bodyPr>
            <a:normAutofit fontScale="85000" lnSpcReduction="10000"/>
          </a:bodyPr>
          <a:lstStyle/>
          <a:p>
            <a:r>
              <a:rPr lang="hu-HU" dirty="0" smtClean="0"/>
              <a:t>Önkormányzat: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        Tornacsarnok és közösségi tér létrehozása</a:t>
            </a:r>
          </a:p>
          <a:p>
            <a:pPr marL="0" indent="0">
              <a:buNone/>
            </a:pPr>
            <a:r>
              <a:rPr lang="hu-HU" dirty="0" smtClean="0"/>
              <a:t>	Rezi Vár Tanösvény, </a:t>
            </a:r>
          </a:p>
          <a:p>
            <a:pPr marL="0" indent="0">
              <a:buNone/>
            </a:pPr>
            <a:r>
              <a:rPr lang="hu-HU" dirty="0" smtClean="0"/>
              <a:t>	Fecskeház sor kialakítása, </a:t>
            </a:r>
          </a:p>
          <a:p>
            <a:pPr marL="0" indent="0">
              <a:buNone/>
            </a:pPr>
            <a:r>
              <a:rPr lang="hu-HU" dirty="0" smtClean="0"/>
              <a:t>	Tanyagondnoki autó beszerzés, </a:t>
            </a:r>
          </a:p>
          <a:p>
            <a:pPr marL="0" indent="0">
              <a:buNone/>
            </a:pPr>
            <a:r>
              <a:rPr lang="hu-HU" dirty="0" smtClean="0"/>
              <a:t>             </a:t>
            </a:r>
            <a:r>
              <a:rPr lang="hu-HU" u="sng" dirty="0" smtClean="0"/>
              <a:t>Termelői piac kialakítás, </a:t>
            </a:r>
          </a:p>
          <a:p>
            <a:pPr marL="0" indent="0">
              <a:buNone/>
            </a:pPr>
            <a:r>
              <a:rPr lang="hu-HU" dirty="0" smtClean="0"/>
              <a:t>	Jelenleg több sikeres pályázat intézmények felújítására</a:t>
            </a:r>
          </a:p>
          <a:p>
            <a:r>
              <a:rPr lang="hu-HU" dirty="0" smtClean="0"/>
              <a:t>Várbarátok Köre Egyesület </a:t>
            </a:r>
          </a:p>
          <a:p>
            <a:pPr marL="777240" lvl="2" indent="0">
              <a:buNone/>
            </a:pPr>
            <a:r>
              <a:rPr lang="hu-HU" sz="2200" dirty="0"/>
              <a:t> </a:t>
            </a:r>
            <a:r>
              <a:rPr lang="hu-HU" sz="2200" dirty="0" smtClean="0"/>
              <a:t>  EMVA Ifjúsági szálláshely létrehozása</a:t>
            </a:r>
          </a:p>
          <a:p>
            <a:pPr marL="0" indent="0">
              <a:buNone/>
            </a:pPr>
            <a:r>
              <a:rPr lang="hu-HU" dirty="0" smtClean="0"/>
              <a:t>	</a:t>
            </a:r>
            <a:r>
              <a:rPr lang="hu-HU" u="sng" dirty="0" smtClean="0"/>
              <a:t>„Kerttől az asztalig” – fenntartható mezőgazdasági </a:t>
            </a:r>
            <a:r>
              <a:rPr lang="hu-HU" dirty="0" smtClean="0"/>
              <a:t>	</a:t>
            </a:r>
            <a:r>
              <a:rPr lang="hu-HU" u="sng" dirty="0" smtClean="0"/>
              <a:t>mintaprojekt</a:t>
            </a:r>
          </a:p>
          <a:p>
            <a:pPr marL="0" indent="0">
              <a:buNone/>
            </a:pPr>
            <a:r>
              <a:rPr lang="hu-HU" dirty="0" smtClean="0"/>
              <a:t>	</a:t>
            </a:r>
            <a:r>
              <a:rPr lang="hu-HU" u="sng" dirty="0" smtClean="0"/>
              <a:t>Közösségi Gyümölcsfeldolgozó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közelmúlt fejlesztései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03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zalatermalvolgye.hu/sites/default/files/imagecache/show640x480/nypaly/kepek/feltoltendo_tanosveny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3" y="2276872"/>
            <a:ext cx="2784306" cy="20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zalatermalvolgye.hu/sites/default/files/imagecache/show640x480/nypaly/kepek/K%C3%A9p%2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105661" cy="157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rezi.hu/QuickCms/files/rezi-var-tanosveny-atada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3" y="243807"/>
            <a:ext cx="2653554" cy="175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content-vie1-1.xx.fbcdn.net/hphotos-xpf1/v/t1.0-9/10383990_757475177680654_3015663874933694241_n.jpg?oh=94610ceae473f9f29615a058e92a6836&amp;oe=55C314A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52279"/>
            <a:ext cx="3482915" cy="23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content-vie1-1.xx.fbcdn.net/hphotos-xfp1/v/t1.0-9/10408494_842954289132742_750216306391798420_n.jpg?oh=272fa88270ba2a22faba74fc286e0d68&amp;oe=55F90A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3" r="16989"/>
          <a:stretch/>
        </p:blipFill>
        <p:spPr bwMode="auto">
          <a:xfrm>
            <a:off x="176114" y="4579139"/>
            <a:ext cx="2739702" cy="21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content-vie1-1.xx.fbcdn.net/hphotos-xpa1/v/t1.0-9/11204901_842953505799487_8019758621963165735_n.jpg?oh=aad86f6e913104d02135e2e999bd3ba7&amp;oe=55FBABC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12910"/>
            <a:ext cx="2736304" cy="20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scontent-vie1-1.xx.fbcdn.net/hphotos-xtf1/v/t1.0-9/11120056_842952952466209_3161858785144668754_n.jpg?oh=627f63ff76b4d2520245a7f49e4d7124&amp;oe=55BF37C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12910"/>
            <a:ext cx="2993082" cy="20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bakonybank.hu/tarhely/bakonybank/kepek/201408/10600977_862894813722458_484055326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2420888"/>
            <a:ext cx="1871196" cy="1401756"/>
          </a:xfrm>
          <a:prstGeom prst="rect">
            <a:avLst/>
          </a:prstGeom>
          <a:noFill/>
        </p:spPr>
      </p:pic>
      <p:pic>
        <p:nvPicPr>
          <p:cNvPr id="27652" name="Picture 4" descr="https://scontent-vie1-1.xx.fbcdn.net/hphotos-xfa1/v/t1.0-9/390172_140160222757860_249036522_n.jpg?oh=fe1bc465f1a1bfde92295e4392f17681&amp;oe=55C6FF7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188640"/>
            <a:ext cx="2075723" cy="1556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25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3"/>
          <p:cNvSpPr txBox="1">
            <a:spLocks/>
          </p:cNvSpPr>
          <p:nvPr/>
        </p:nvSpPr>
        <p:spPr>
          <a:xfrm>
            <a:off x="539552" y="20631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8000" dirty="0" smtClean="0"/>
              <a:t/>
            </a:r>
            <a:br>
              <a:rPr lang="hu-HU" sz="8000" dirty="0" smtClean="0"/>
            </a:br>
            <a:r>
              <a:rPr lang="hu-HU" sz="6600" dirty="0"/>
              <a:t>Rezi Várbarátok Köre Egyesület</a:t>
            </a:r>
          </a:p>
        </p:txBody>
      </p:sp>
      <p:pic>
        <p:nvPicPr>
          <p:cNvPr id="5" name="Picture 1" descr="Várbarátok köre logo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61048"/>
            <a:ext cx="309938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01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A Rezi Várbarátok Köre Egyesület </a:t>
            </a:r>
            <a:endParaRPr lang="hu-HU" sz="3600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611560" y="1961456"/>
            <a:ext cx="7848872" cy="4896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/>
              <a:t> </a:t>
            </a:r>
          </a:p>
          <a:p>
            <a:pPr algn="just"/>
            <a:r>
              <a:rPr lang="hu-HU" sz="3200" b="1" dirty="0" smtClean="0"/>
              <a:t>A Rezi Várbarátok Köre Egyesületet 2001-ben alakult</a:t>
            </a:r>
          </a:p>
          <a:p>
            <a:pPr algn="just"/>
            <a:r>
              <a:rPr lang="hu-HU" sz="3200" dirty="0"/>
              <a:t>A</a:t>
            </a:r>
            <a:r>
              <a:rPr lang="hu-HU" sz="3200" dirty="0" smtClean="0"/>
              <a:t> Rezi vár megóvása, védelme, fejlesztése és turisztikai bemutathatóságának érdekében. </a:t>
            </a:r>
          </a:p>
          <a:p>
            <a:pPr algn="just"/>
            <a:r>
              <a:rPr lang="hu-HU" sz="3200" dirty="0"/>
              <a:t>A kulturális, hagyományőrző rendezvények szervezése mellett </a:t>
            </a:r>
            <a:r>
              <a:rPr lang="hu-HU" sz="3200" dirty="0" smtClean="0"/>
              <a:t>ifjúsági szálláshelyet, táborokat működtetnek</a:t>
            </a:r>
            <a:r>
              <a:rPr lang="hu-HU" sz="3200" dirty="0"/>
              <a:t>, valamint egyéb közösségi, társadalmi és oktatást kiegészítő tevékenységeket is folytatnak. </a:t>
            </a:r>
          </a:p>
          <a:p>
            <a:pPr algn="just"/>
            <a:r>
              <a:rPr lang="hu-HU" sz="3200" dirty="0" smtClean="0"/>
              <a:t>Vidékfejlesztési </a:t>
            </a:r>
            <a:r>
              <a:rPr lang="hu-HU" sz="3200" dirty="0"/>
              <a:t>programokban </a:t>
            </a:r>
            <a:r>
              <a:rPr lang="hu-HU" sz="3200" dirty="0" smtClean="0"/>
              <a:t>vesznek </a:t>
            </a:r>
            <a:r>
              <a:rPr lang="hu-HU" sz="3200" dirty="0"/>
              <a:t>részt, a közösség számára hasznos pályázatokat </a:t>
            </a:r>
            <a:r>
              <a:rPr lang="hu-HU" sz="3200" dirty="0" smtClean="0"/>
              <a:t>írnak, </a:t>
            </a:r>
            <a:r>
              <a:rPr lang="hu-HU" sz="3200" dirty="0"/>
              <a:t>projekteket </a:t>
            </a:r>
            <a:r>
              <a:rPr lang="hu-HU" sz="3200" dirty="0" smtClean="0"/>
              <a:t>valósítanak </a:t>
            </a:r>
            <a:r>
              <a:rPr lang="hu-HU" sz="3200" dirty="0"/>
              <a:t>meg</a:t>
            </a:r>
            <a:r>
              <a:rPr lang="hu-HU" sz="3200" dirty="0" smtClean="0"/>
              <a:t>.</a:t>
            </a:r>
          </a:p>
          <a:p>
            <a:pPr algn="just"/>
            <a:r>
              <a:rPr lang="hu-HU" sz="3200" b="1" dirty="0" smtClean="0"/>
              <a:t>Az évek során a régi tagokhoz fiatalok csatlakoztak, és új ötletekkel, töretlen lelkesedéssel, kitartó munkával kialakult az együttes, értékteremtő gondolkodás, mellyel hozzájárulnak a település fejlődéséhez.</a:t>
            </a:r>
          </a:p>
          <a:p>
            <a:endParaRPr lang="hu-HU" sz="2900" b="1" dirty="0"/>
          </a:p>
        </p:txBody>
      </p:sp>
    </p:spTree>
    <p:extLst>
      <p:ext uri="{BB962C8B-B14F-4D97-AF65-F5344CB8AC3E}">
        <p14:creationId xmlns:p14="http://schemas.microsoft.com/office/powerpoint/2010/main" val="34688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hu-HU" dirty="0"/>
              <a:t>Az Egyesület figyelemmel kíséri a várban zajló eseményeket. Rendszeresen feljár, ellenőrzi a vár környékének tisztaságát. Összeszedi és elszállítja a turisták által eldobált szemetet. Évente cseréli a vár falán a nemzeti színű zászlót.  </a:t>
            </a:r>
            <a:r>
              <a:rPr lang="hu-HU" dirty="0" smtClean="0"/>
              <a:t>Ifjúsági szálláshelyet működtet, fenntartható programokban vesz </a:t>
            </a:r>
            <a:r>
              <a:rPr lang="hu-HU" dirty="0" err="1" smtClean="0"/>
              <a:t>rézt</a:t>
            </a:r>
            <a:r>
              <a:rPr lang="hu-HU" dirty="0" smtClean="0"/>
              <a:t>. Kulturális </a:t>
            </a:r>
            <a:r>
              <a:rPr lang="hu-HU" dirty="0"/>
              <a:t>célokért is </a:t>
            </a:r>
            <a:r>
              <a:rPr lang="hu-HU" dirty="0" smtClean="0"/>
              <a:t>tevékenykedik: </a:t>
            </a:r>
            <a:r>
              <a:rPr lang="hu-HU" dirty="0"/>
              <a:t>Vártúrát, </a:t>
            </a:r>
            <a:r>
              <a:rPr lang="hu-HU" dirty="0" smtClean="0"/>
              <a:t>Holdfénytúrát, </a:t>
            </a:r>
            <a:r>
              <a:rPr lang="hu-HU" dirty="0"/>
              <a:t>Vártábort szervez és rendez. Hagyományőrzés céljából disznót vág, betlehemezni jár, farsangi mulatságon vesz részt. Vagy éppen forrást tisztít.  </a:t>
            </a:r>
            <a:endParaRPr lang="hu-HU" dirty="0" smtClean="0"/>
          </a:p>
          <a:p>
            <a:pPr algn="just"/>
            <a:endParaRPr lang="hu-HU" dirty="0"/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Tevékenységek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67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arm6.staticflickr.com/5143/5639587907_d567a50163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0"/>
            <a:ext cx="3168944" cy="2376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afi\Downloads\Oltás Nándi bácsiv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59" y="8559"/>
            <a:ext cx="3168945" cy="23767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2014. év\LEDER 2013\Mintaporjekt\Kiadvány\Kiadvány fotók Egyesület\Forrástisztítá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22286"/>
          <a:stretch/>
        </p:blipFill>
        <p:spPr bwMode="auto">
          <a:xfrm>
            <a:off x="6047027" y="0"/>
            <a:ext cx="3087580" cy="2385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2014. év\LEDER 2013\Mintaporjekt\Kiadvány\Kiadvány fotók Egyesület\Holdfénytú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45" y="1901463"/>
            <a:ext cx="2074485" cy="27659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2015. disznóvágás és kolbásztöltő verseny válogatott képek, zenék\Disznótor\Disznótor 2015 1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5370"/>
            <a:ext cx="3168944" cy="21126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:\2014. év\LEDER 2013\Mintaporjekt\Kiadvány\Kiadvány fotók Egyesület\Vártábor építé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/>
          <a:stretch/>
        </p:blipFill>
        <p:spPr bwMode="auto">
          <a:xfrm>
            <a:off x="5954323" y="2364479"/>
            <a:ext cx="3180284" cy="22950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:\2014. év\LEDER 2013\Mintaporjekt\Kiadvány\Kiadvány fotók Egyesület\vártábor 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84" y="2356866"/>
            <a:ext cx="3203527" cy="2402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:\2014. év\LEDER 2013\Mintaporjekt\Kiadvány\Új mappa\5640161712_a19fe23606_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81" y="4634677"/>
            <a:ext cx="3001118" cy="2250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:\2014. év\LEDER 2013\Mintaporjekt\Kiadvány\Új mappa\Betlehemezé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44" y="4622176"/>
            <a:ext cx="3021360" cy="22660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fbcdn-sphotos-d-a.akamaihd.net/hphotos-ak-xpf1/v/t1.0-9/10486208_712911735443138_8568654605615876634_n.jpg?oh=67922ec1c5f06b804d0f62ea29ba7e99&amp;oe=55AC3B2D&amp;__gda__=1433665607_3143d898029014d3029282927e8ee4f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04864"/>
            <a:ext cx="1776197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6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emény kötés">
  <a:themeElements>
    <a:clrScheme name="Kemény kötés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emény kötés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emény kötés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1478</TotalTime>
  <Words>713</Words>
  <Application>Microsoft Office PowerPoint</Application>
  <PresentationFormat>Diavetítés a képernyőre (4:3 oldalarány)</PresentationFormat>
  <Paragraphs>154</Paragraphs>
  <Slides>36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39" baseType="lpstr">
      <vt:lpstr>Book Antiqua</vt:lpstr>
      <vt:lpstr>Wingdings</vt:lpstr>
      <vt:lpstr>Kemény kötés</vt:lpstr>
      <vt:lpstr>Kerttől az asztalig mezőgazdasági mintaprojekt Reziben </vt:lpstr>
      <vt:lpstr>Rezi történelme, nevezetességei</vt:lpstr>
      <vt:lpstr>Mai helyzetkép</vt:lpstr>
      <vt:lpstr>A közelmúlt fejlesztései</vt:lpstr>
      <vt:lpstr>PowerPoint-bemutató</vt:lpstr>
      <vt:lpstr>PowerPoint-bemutató</vt:lpstr>
      <vt:lpstr>A Rezi Várbarátok Köre Egyesület </vt:lpstr>
      <vt:lpstr>Tevékenységek</vt:lpstr>
      <vt:lpstr>PowerPoint-bemutató</vt:lpstr>
      <vt:lpstr>Kerttől az asztalig</vt:lpstr>
      <vt:lpstr>PowerPoint-bemutató</vt:lpstr>
      <vt:lpstr>2012-től közösségi szálláshely és közösségi ház</vt:lpstr>
      <vt:lpstr>Szálláshely</vt:lpstr>
      <vt:lpstr>PowerPoint-bemutató</vt:lpstr>
      <vt:lpstr>PowerPoint-bemutató</vt:lpstr>
      <vt:lpstr>A közösségi kert</vt:lpstr>
      <vt:lpstr>PowerPoint-bemutató</vt:lpstr>
      <vt:lpstr>PowerPoint-bemutató</vt:lpstr>
      <vt:lpstr>Feldolgozás</vt:lpstr>
      <vt:lpstr>Közösségi gyümölcs feldolgozás</vt:lpstr>
      <vt:lpstr>Közösségi gyümölcs feldolgozás</vt:lpstr>
      <vt:lpstr>Régen…</vt:lpstr>
      <vt:lpstr>És ma…</vt:lpstr>
      <vt:lpstr>Baromfi ól</vt:lpstr>
      <vt:lpstr>PowerPoint-bemutató</vt:lpstr>
      <vt:lpstr>PowerPoint-bemutató</vt:lpstr>
      <vt:lpstr>Gyümölcsoltónapok</vt:lpstr>
      <vt:lpstr>PowerPoint-bemutató</vt:lpstr>
      <vt:lpstr>PowerPoint-bemutató</vt:lpstr>
      <vt:lpstr>Betakarító nap</vt:lpstr>
      <vt:lpstr>PowerPoint-bemutató</vt:lpstr>
      <vt:lpstr>Szabadtéri konyha és kemence társadalmi munkában! </vt:lpstr>
      <vt:lpstr>Lehetőség a          közösségnek</vt:lpstr>
      <vt:lpstr>Mindez hogy sikerült? </vt:lpstr>
      <vt:lpstr>Támogatással 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Rezi Várbarátok Köre Egyesület</dc:title>
  <dc:creator>Anya</dc:creator>
  <cp:lastModifiedBy>Varga Diána</cp:lastModifiedBy>
  <cp:revision>103</cp:revision>
  <dcterms:created xsi:type="dcterms:W3CDTF">2015-03-16T15:46:20Z</dcterms:created>
  <dcterms:modified xsi:type="dcterms:W3CDTF">2017-09-27T05:45:02Z</dcterms:modified>
</cp:coreProperties>
</file>