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4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75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8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229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495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884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885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93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36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003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848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31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7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91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206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8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CA8D-4C40-4BF5-BF3A-28A535A20D5D}" type="datetimeFigureOut">
              <a:rPr lang="hu-HU" smtClean="0"/>
              <a:t>2020. 03. 11.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A850B4-6161-420B-8AB8-E49E03D400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49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Felnőttképzés 2020 – </a:t>
            </a:r>
            <a:br>
              <a:rPr lang="hu-HU" dirty="0"/>
            </a:br>
            <a:r>
              <a:rPr lang="hu-HU" dirty="0"/>
              <a:t>Szakképzési változások tükrében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Kerekes Zsanett</a:t>
            </a:r>
          </a:p>
          <a:p>
            <a:r>
              <a:rPr lang="hu-HU" dirty="0"/>
              <a:t>Felnőttképzési programszakértő</a:t>
            </a:r>
          </a:p>
        </p:txBody>
      </p:sp>
    </p:spTree>
    <p:extLst>
      <p:ext uri="{BB962C8B-B14F-4D97-AF65-F5344CB8AC3E}">
        <p14:creationId xmlns:p14="http://schemas.microsoft.com/office/powerpoint/2010/main" val="1753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177301"/>
            <a:ext cx="8911687" cy="1280890"/>
          </a:xfrm>
        </p:spPr>
        <p:txBody>
          <a:bodyPr/>
          <a:lstStyle/>
          <a:p>
            <a:r>
              <a:rPr lang="hu-HU" dirty="0"/>
              <a:t>Akkreditált vizsgaközpont </a:t>
            </a:r>
            <a:br>
              <a:rPr lang="hu-HU" dirty="0"/>
            </a:br>
            <a:r>
              <a:rPr lang="hu-HU" b="1" dirty="0"/>
              <a:t>Szabvány – MSZ ISO IEC 17024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3803" y="1564909"/>
            <a:ext cx="9590809" cy="5119254"/>
          </a:xfrm>
        </p:spPr>
        <p:txBody>
          <a:bodyPr>
            <a:normAutofit/>
          </a:bodyPr>
          <a:lstStyle/>
          <a:p>
            <a:r>
              <a:rPr lang="hu-HU" dirty="0"/>
              <a:t>Nemzeti akkreditálásról szóló törvény szerinti akkreditáló szerv (www.nah.gov.hu) által </a:t>
            </a:r>
            <a:r>
              <a:rPr lang="hu-HU" b="1" dirty="0"/>
              <a:t>személytanúsító szervezetként akkreditált vizsgaközpontban </a:t>
            </a:r>
          </a:p>
          <a:p>
            <a:r>
              <a:rPr lang="hu-HU" dirty="0"/>
              <a:t>Az akkreditációs jogosultság megszerzésének fontosabb feltételei: </a:t>
            </a:r>
          </a:p>
          <a:p>
            <a:pPr lvl="1"/>
            <a:r>
              <a:rPr lang="hu-HU" dirty="0"/>
              <a:t>az akkreditációt adott </a:t>
            </a:r>
            <a:r>
              <a:rPr lang="hu-HU" b="1" dirty="0"/>
              <a:t>képzési területre </a:t>
            </a:r>
            <a:r>
              <a:rPr lang="hu-HU" dirty="0"/>
              <a:t>lehet igényelni (ez több szakmát is jelenthet) </a:t>
            </a:r>
          </a:p>
          <a:p>
            <a:pPr lvl="1"/>
            <a:r>
              <a:rPr lang="hu-HU" dirty="0"/>
              <a:t>a képzési és kimeneti </a:t>
            </a:r>
            <a:r>
              <a:rPr lang="hu-HU" b="1" dirty="0"/>
              <a:t>követelmények</a:t>
            </a:r>
            <a:r>
              <a:rPr lang="hu-HU" dirty="0"/>
              <a:t>, programkövetelmények figyelembe vételével kell a vizsgaközpont </a:t>
            </a:r>
            <a:r>
              <a:rPr lang="hu-HU" b="1" dirty="0"/>
              <a:t>vizsgáztatási rendszerét kialakítani </a:t>
            </a:r>
            <a:r>
              <a:rPr lang="hu-HU" dirty="0"/>
              <a:t>és </a:t>
            </a:r>
            <a:r>
              <a:rPr lang="hu-HU" dirty="0" err="1"/>
              <a:t>tanúsíttatni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szakmai, személyi, tárgyi feltételek folyamatos biztosítása adott területhez kapcsolódó valamennyi szakma, </a:t>
            </a:r>
            <a:r>
              <a:rPr lang="hu-HU" b="1" dirty="0"/>
              <a:t>szakképesítés megszerzéséhez </a:t>
            </a:r>
            <a:r>
              <a:rPr lang="hu-HU" dirty="0"/>
              <a:t>legalább egy </a:t>
            </a:r>
            <a:r>
              <a:rPr lang="hu-HU" b="1" dirty="0"/>
              <a:t>vizsgahelyszínen</a:t>
            </a:r>
            <a:r>
              <a:rPr lang="hu-HU" dirty="0"/>
              <a:t>, </a:t>
            </a:r>
          </a:p>
          <a:p>
            <a:pPr lvl="1"/>
            <a:r>
              <a:rPr lang="hu-HU" dirty="0"/>
              <a:t>a </a:t>
            </a:r>
            <a:r>
              <a:rPr lang="hu-HU" b="1" dirty="0"/>
              <a:t>vizsgák megszervezéséhez szükséges </a:t>
            </a:r>
            <a:r>
              <a:rPr lang="hu-HU" dirty="0"/>
              <a:t>általános és speciális, szakmai, személyi és tárgyi feltételek folyamatos biztosítása </a:t>
            </a:r>
          </a:p>
          <a:p>
            <a:pPr lvl="1"/>
            <a:r>
              <a:rPr lang="hu-HU" dirty="0"/>
              <a:t>nyomtatványok: (a Szakmajegyzékben szereplő szakma megszerzéséről kiállított) oklevél, (részszakma megszerzéséről kiállított) szakmai bizonyítvány, (szakképesítés megszerzéséről kiállított) képesítő bizonyítvány, valamint vizsgatörzslap, jegyzőkönyv </a:t>
            </a:r>
          </a:p>
          <a:p>
            <a:r>
              <a:rPr lang="hu-HU" b="1" dirty="0"/>
              <a:t>Jelenleg még nincs lehetőség a vizsgaközpont akkreditációs folyamatának elindítására, mert még hiányoznak ehhez például a nemzeti szabvány és a programkövetelmények is. </a:t>
            </a:r>
            <a:r>
              <a:rPr lang="hu-HU" dirty="0"/>
              <a:t>	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807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Jelen helyzet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7564" y="2133600"/>
            <a:ext cx="9538854" cy="45373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Felnőttképzés legjobb éve!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OKJ képzések folyamatban – 2020. december 31-ig indíthatóak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Lehetőségek kiaknázása!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Jövő megalapozása! – Képzési </a:t>
            </a:r>
            <a:r>
              <a:rPr lang="hu-HU" sz="2200"/>
              <a:t>szolgáltatás Vállalkozók részére!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620459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69224" y="2978214"/>
            <a:ext cx="7053551" cy="901572"/>
          </a:xfrm>
        </p:spPr>
        <p:txBody>
          <a:bodyPr>
            <a:normAutofit fontScale="90000"/>
          </a:bodyPr>
          <a:lstStyle/>
          <a:p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4837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téma indokoltsága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1864" y="1695635"/>
            <a:ext cx="9462748" cy="4215587"/>
          </a:xfrm>
        </p:spPr>
        <p:txBody>
          <a:bodyPr/>
          <a:lstStyle/>
          <a:p>
            <a:r>
              <a:rPr lang="hu-HU" sz="2200" dirty="0"/>
              <a:t>Felnőttképzés – munkaerőpiac – technikai változások</a:t>
            </a:r>
          </a:p>
          <a:p>
            <a:r>
              <a:rPr lang="hu-HU" sz="2200" dirty="0"/>
              <a:t>2019. évi LXXX. Törvény a szakképzésről – </a:t>
            </a:r>
            <a:r>
              <a:rPr lang="hu-HU" sz="2200" b="1" dirty="0"/>
              <a:t>új alapok</a:t>
            </a:r>
          </a:p>
          <a:p>
            <a:r>
              <a:rPr lang="hu-HU" sz="2200" dirty="0"/>
              <a:t>2013. évi LXXVII. Törvény a felnőttképzésről – </a:t>
            </a:r>
            <a:r>
              <a:rPr lang="hu-HU" sz="2200" b="1" dirty="0"/>
              <a:t>módosítások, célirányos kompetenciák kialakítása, mindenkire vonatkozik!</a:t>
            </a:r>
          </a:p>
          <a:p>
            <a:r>
              <a:rPr lang="hu-HU" sz="2200" dirty="0"/>
              <a:t>11/2020. (II. 7.) Korm. rendelet A felnőttképzésről szóló törvény végrehajtásáról  - intézménye, </a:t>
            </a:r>
            <a:r>
              <a:rPr lang="hu-HU" sz="2200" b="1" dirty="0"/>
              <a:t>adatszolgáltatás</a:t>
            </a:r>
          </a:p>
          <a:p>
            <a:r>
              <a:rPr lang="hu-HU" sz="2200" dirty="0"/>
              <a:t>12/2020. (II. 7.) Korm. rendelet A szakképzésről szóló törvény végrehajtásáról - </a:t>
            </a:r>
            <a:r>
              <a:rPr lang="hu-HU" sz="2200" b="1" dirty="0"/>
              <a:t>Szakmajegyzék</a:t>
            </a:r>
          </a:p>
          <a:p>
            <a:endParaRPr lang="hu-HU" dirty="0"/>
          </a:p>
          <a:p>
            <a:endParaRPr lang="hu-HU" i="1" dirty="0"/>
          </a:p>
          <a:p>
            <a:endParaRPr lang="hu-HU" b="1" i="1" dirty="0"/>
          </a:p>
          <a:p>
            <a:endParaRPr lang="hu-HU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984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múlt - felnőttképzés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Képzési körök:</a:t>
            </a:r>
          </a:p>
          <a:p>
            <a:pPr lvl="1"/>
            <a:r>
              <a:rPr lang="hu-HU" sz="2000" dirty="0"/>
              <a:t>A kör – OKJ szerinti képzések</a:t>
            </a:r>
          </a:p>
          <a:p>
            <a:pPr lvl="1"/>
            <a:r>
              <a:rPr lang="hu-HU" sz="2000" dirty="0"/>
              <a:t>B kör – SZPK szerinti képzések – MKIK </a:t>
            </a:r>
          </a:p>
          <a:p>
            <a:pPr lvl="1"/>
            <a:r>
              <a:rPr lang="hu-HU" sz="2000" dirty="0"/>
              <a:t>C kör – nyelvi képzése</a:t>
            </a:r>
          </a:p>
          <a:p>
            <a:pPr lvl="1"/>
            <a:r>
              <a:rPr lang="hu-HU" sz="2000" dirty="0"/>
              <a:t>D kör – általános kompetencia fejlesztő képzések</a:t>
            </a:r>
          </a:p>
          <a:p>
            <a:r>
              <a:rPr lang="hu-HU" sz="2000" dirty="0"/>
              <a:t>Engedélyezési eljárás – PMKH – adatszolgáltatás, intézmény és képzési programok engedélyeztetése</a:t>
            </a:r>
          </a:p>
          <a:p>
            <a:r>
              <a:rPr lang="hu-HU" sz="2000" dirty="0">
                <a:solidFill>
                  <a:srgbClr val="FF0000"/>
                </a:solidFill>
              </a:rPr>
              <a:t>ÁFA mentesség!</a:t>
            </a:r>
          </a:p>
        </p:txBody>
      </p:sp>
    </p:spTree>
    <p:extLst>
      <p:ext uri="{BB962C8B-B14F-4D97-AF65-F5344CB8AC3E}">
        <p14:creationId xmlns:p14="http://schemas.microsoft.com/office/powerpoint/2010/main" val="387408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jövő – Felnőttképző intézmények és Szakképző intézmények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Szakképző intézmények</a:t>
            </a:r>
          </a:p>
          <a:p>
            <a:pPr lvl="1"/>
            <a:r>
              <a:rPr lang="hu-HU" dirty="0"/>
              <a:t>Alapszakmai és részszakmára felkészítő - </a:t>
            </a:r>
            <a:r>
              <a:rPr lang="hu-HU" b="1" dirty="0"/>
              <a:t>szakmai oktatás </a:t>
            </a:r>
          </a:p>
          <a:p>
            <a:pPr lvl="1"/>
            <a:r>
              <a:rPr lang="hu-HU" dirty="0"/>
              <a:t>Szakképesítésre felkészítő - </a:t>
            </a:r>
            <a:r>
              <a:rPr lang="hu-HU" b="1" dirty="0"/>
              <a:t>szakmai képzés  </a:t>
            </a:r>
            <a:r>
              <a:rPr lang="hu-HU" dirty="0"/>
              <a:t>/ITM programkövetelmények/</a:t>
            </a:r>
          </a:p>
          <a:p>
            <a:pPr lvl="1"/>
            <a:r>
              <a:rPr lang="hu-HU" dirty="0"/>
              <a:t>Felnőttképzés engedély alapján – szakképzésen kívüli támogatott</a:t>
            </a:r>
          </a:p>
          <a:p>
            <a:r>
              <a:rPr lang="hu-HU" dirty="0"/>
              <a:t>Felnőttképző intézmény – Engedélyezett intézmény + szakértett képzési program + adatszolgáltatási kötelezettség!</a:t>
            </a:r>
          </a:p>
          <a:p>
            <a:pPr lvl="1"/>
            <a:r>
              <a:rPr lang="hu-HU" dirty="0"/>
              <a:t>Szakképesítésre felkészítő szakmai képzés  /ITM programkövetelmények/</a:t>
            </a:r>
          </a:p>
          <a:p>
            <a:pPr lvl="1"/>
            <a:r>
              <a:rPr lang="hu-HU" dirty="0"/>
              <a:t>Részszakmára</a:t>
            </a:r>
            <a:r>
              <a:rPr lang="hu-HU" b="1" dirty="0"/>
              <a:t> </a:t>
            </a:r>
            <a:r>
              <a:rPr lang="hu-HU" dirty="0"/>
              <a:t>felkészítő </a:t>
            </a:r>
            <a:r>
              <a:rPr lang="hu-HU" b="1" dirty="0"/>
              <a:t>szakmai oktatás </a:t>
            </a:r>
          </a:p>
          <a:p>
            <a:pPr lvl="1"/>
            <a:r>
              <a:rPr lang="hu-HU" dirty="0"/>
              <a:t>szakképzésen kívüli támogatott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794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törvény mindenkire vonatkozik! – Minden egyéb piaci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291" y="2104008"/>
            <a:ext cx="9570128" cy="4591521"/>
          </a:xfrm>
        </p:spPr>
        <p:txBody>
          <a:bodyPr>
            <a:normAutofit lnSpcReduction="10000"/>
          </a:bodyPr>
          <a:lstStyle/>
          <a:p>
            <a:r>
              <a:rPr lang="hu-HU" dirty="0"/>
              <a:t>Bejelentés </a:t>
            </a:r>
          </a:p>
          <a:p>
            <a:pPr lvl="1">
              <a:buFontTx/>
              <a:buChar char="-"/>
            </a:pPr>
            <a:r>
              <a:rPr lang="hu-HU" dirty="0"/>
              <a:t>egyszerű adatszolgáltatási kötelezettség</a:t>
            </a:r>
          </a:p>
          <a:p>
            <a:pPr lvl="1">
              <a:buFontTx/>
              <a:buChar char="-"/>
            </a:pPr>
            <a:r>
              <a:rPr lang="hu-HU" dirty="0"/>
              <a:t>felnőttképzési szerződés</a:t>
            </a:r>
          </a:p>
          <a:p>
            <a:pPr lvl="1">
              <a:buFontTx/>
              <a:buChar char="-"/>
            </a:pPr>
            <a:r>
              <a:rPr lang="hu-HU" dirty="0"/>
              <a:t>tanúsítvány kiadása</a:t>
            </a:r>
          </a:p>
          <a:p>
            <a:pPr lvl="1"/>
            <a:r>
              <a:rPr lang="hu-HU" dirty="0"/>
              <a:t>Példák – fogalmak – Mi a képzés?</a:t>
            </a:r>
          </a:p>
          <a:p>
            <a:pPr lvl="2"/>
            <a:r>
              <a:rPr lang="hu-HU" dirty="0"/>
              <a:t>Mari néni gyöngyfűző tanfolyama</a:t>
            </a:r>
          </a:p>
          <a:p>
            <a:pPr lvl="2"/>
            <a:r>
              <a:rPr lang="hu-HU" dirty="0"/>
              <a:t>Jegyesoktatás</a:t>
            </a:r>
          </a:p>
          <a:p>
            <a:pPr lvl="2"/>
            <a:r>
              <a:rPr lang="hu-HU" dirty="0"/>
              <a:t>Belső képzések – vállalati megvalósítással /</a:t>
            </a:r>
            <a:r>
              <a:rPr lang="hu-HU" dirty="0" err="1"/>
              <a:t>költségelhető</a:t>
            </a:r>
            <a:r>
              <a:rPr lang="hu-HU" dirty="0"/>
              <a:t>!/</a:t>
            </a:r>
          </a:p>
          <a:p>
            <a:r>
              <a:rPr lang="hu-HU" dirty="0"/>
              <a:t>Nyelvi képzések</a:t>
            </a:r>
          </a:p>
          <a:p>
            <a:pPr lvl="1"/>
            <a:r>
              <a:rPr lang="hu-HU" dirty="0"/>
              <a:t> </a:t>
            </a:r>
            <a:r>
              <a:rPr lang="hu-HU" dirty="0" err="1"/>
              <a:t>Fktv</a:t>
            </a:r>
            <a:r>
              <a:rPr lang="hu-HU" dirty="0"/>
              <a:t>. Hatálya alá nem tartozik! ÁFA mentesség! Állásfoglalásra várnak a </a:t>
            </a:r>
            <a:r>
              <a:rPr lang="hu-HU" sz="2800" dirty="0"/>
              <a:t>NAV-</a:t>
            </a:r>
            <a:r>
              <a:rPr lang="hu-HU" sz="2800" dirty="0" err="1"/>
              <a:t>tól</a:t>
            </a:r>
            <a:r>
              <a:rPr lang="hu-HU" sz="2800" dirty="0"/>
              <a:t> 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Hatósági, Szociális, Pedagógus – érintett jogszabályok tartalma függvényében!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9215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0" y="13860"/>
            <a:ext cx="12128939" cy="927647"/>
          </a:xfrm>
        </p:spPr>
        <p:txBody>
          <a:bodyPr/>
          <a:lstStyle/>
          <a:p>
            <a:pPr algn="ctr"/>
            <a:r>
              <a:rPr lang="hu-HU" dirty="0"/>
              <a:t>A jövő – felnőttképzés, felnőttoktatás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78" y="690409"/>
            <a:ext cx="9785013" cy="6073708"/>
          </a:xfrm>
        </p:spPr>
      </p:pic>
    </p:spTree>
    <p:extLst>
      <p:ext uri="{BB962C8B-B14F-4D97-AF65-F5344CB8AC3E}">
        <p14:creationId xmlns:p14="http://schemas.microsoft.com/office/powerpoint/2010/main" val="66546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Átmeneti időszak (2020.01.01-2022.12.31) – fontos dátumok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6971" y="1905000"/>
            <a:ext cx="9107641" cy="40062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b="1" dirty="0"/>
              <a:t>Régi –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b="1" dirty="0"/>
              <a:t>2020.06.30-ig kérhetnek még új képzésekre “régi típusú” engedélyt </a:t>
            </a:r>
            <a:r>
              <a:rPr lang="hu-HU" dirty="0"/>
              <a:t>a 2020.01.01. előtt engedélyezett képzők bármely “régi” képzési körben.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b="1" dirty="0">
                <a:solidFill>
                  <a:srgbClr val="FF0000"/>
                </a:solidFill>
              </a:rPr>
              <a:t>2020.12.31-ig </a:t>
            </a:r>
            <a:r>
              <a:rPr lang="hu-HU" b="1" dirty="0" err="1">
                <a:solidFill>
                  <a:srgbClr val="FF0000"/>
                </a:solidFill>
              </a:rPr>
              <a:t>indíthatóak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a régi rendszer szerinti </a:t>
            </a:r>
            <a:r>
              <a:rPr lang="hu-HU" b="1" dirty="0">
                <a:solidFill>
                  <a:srgbClr val="FF0000"/>
                </a:solidFill>
              </a:rPr>
              <a:t>OKJ-s képzések </a:t>
            </a:r>
            <a:r>
              <a:rPr lang="hu-HU" dirty="0">
                <a:solidFill>
                  <a:srgbClr val="FF0000"/>
                </a:solidFill>
              </a:rPr>
              <a:t>azzal, hogy a </a:t>
            </a:r>
            <a:r>
              <a:rPr lang="hu-HU" b="1" dirty="0">
                <a:solidFill>
                  <a:srgbClr val="FF0000"/>
                </a:solidFill>
              </a:rPr>
              <a:t>szakmai vizsgát 2022.12.31-ig </a:t>
            </a:r>
            <a:r>
              <a:rPr lang="hu-HU" dirty="0">
                <a:solidFill>
                  <a:srgbClr val="FF0000"/>
                </a:solidFill>
              </a:rPr>
              <a:t>le kell tenni.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b="1" dirty="0">
                <a:solidFill>
                  <a:srgbClr val="FF0000"/>
                </a:solidFill>
              </a:rPr>
              <a:t>2022.12.31-ig indíthatók</a:t>
            </a:r>
            <a:r>
              <a:rPr lang="hu-HU" dirty="0">
                <a:solidFill>
                  <a:srgbClr val="FF0000"/>
                </a:solidFill>
              </a:rPr>
              <a:t>, de eddig be is kell fejezni (vizsgával együtt) a “régi” rendszer szerinti </a:t>
            </a:r>
            <a:r>
              <a:rPr lang="hu-HU" b="1" dirty="0">
                <a:solidFill>
                  <a:srgbClr val="FF0000"/>
                </a:solidFill>
              </a:rPr>
              <a:t>nem OKJ-s engedélyezett képzéseket</a:t>
            </a:r>
            <a:r>
              <a:rPr lang="hu-HU" dirty="0">
                <a:solidFill>
                  <a:srgbClr val="FF0000"/>
                </a:solidFill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b="1" dirty="0">
                <a:solidFill>
                  <a:srgbClr val="FF0000"/>
                </a:solidFill>
              </a:rPr>
              <a:t>2022.12.31-én </a:t>
            </a:r>
            <a:r>
              <a:rPr lang="hu-HU" dirty="0">
                <a:solidFill>
                  <a:srgbClr val="FF0000"/>
                </a:solidFill>
              </a:rPr>
              <a:t>a </a:t>
            </a:r>
            <a:r>
              <a:rPr lang="hu-HU" b="1" dirty="0">
                <a:solidFill>
                  <a:srgbClr val="FF0000"/>
                </a:solidFill>
              </a:rPr>
              <a:t>“régi” </a:t>
            </a:r>
            <a:r>
              <a:rPr lang="hu-HU" dirty="0">
                <a:solidFill>
                  <a:srgbClr val="FF0000"/>
                </a:solidFill>
              </a:rPr>
              <a:t>rendszer szerinti </a:t>
            </a:r>
            <a:r>
              <a:rPr lang="hu-HU" b="1" dirty="0">
                <a:solidFill>
                  <a:srgbClr val="FF0000"/>
                </a:solidFill>
              </a:rPr>
              <a:t>felnőttképzési engedélyek érvényüket vesztik</a:t>
            </a:r>
            <a:r>
              <a:rPr lang="hu-HU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05557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Átmeneti időszak (2020.01.01-2022.12.31) – fontos dátumok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3705" y="1905000"/>
            <a:ext cx="9160907" cy="40062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/>
              <a:t>Új –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/>
              <a:t>2020.03.31-től </a:t>
            </a:r>
            <a:r>
              <a:rPr lang="hu-HU" sz="2000" dirty="0"/>
              <a:t>teszik közzé a </a:t>
            </a:r>
            <a:r>
              <a:rPr lang="hu-HU" sz="2000" b="1" dirty="0"/>
              <a:t>képzési és kimeneti követelményeket </a:t>
            </a:r>
            <a:r>
              <a:rPr lang="hu-HU" sz="2000" dirty="0"/>
              <a:t> (az “SZVK”-k “utódai” az OKJ-s képzések “utódainak” tekinthető szakmai oktatáshoz – immár nem jogszabályban, hanem az ITM honlapján).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/>
              <a:t>2020.06.30-ig államilag elkészítik az OKJ-ból “kitolt” szakképesítések/ráépülések programkövetelményeit. </a:t>
            </a:r>
            <a:endParaRPr lang="hu-HU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/>
              <a:t>2020.07.01-től </a:t>
            </a:r>
            <a:r>
              <a:rPr lang="hu-HU" sz="2000" dirty="0"/>
              <a:t>lehet benyújtani a módosított felnőttképzési törvény szerinti </a:t>
            </a:r>
            <a:r>
              <a:rPr lang="hu-HU" sz="2000" b="1" dirty="0"/>
              <a:t>“új” bejelentés és “új” engedély megadása iránti kérelmeket</a:t>
            </a:r>
            <a:r>
              <a:rPr lang="hu-HU" sz="2000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>
                <a:solidFill>
                  <a:srgbClr val="FF0000"/>
                </a:solidFill>
              </a:rPr>
              <a:t>2020.09.01-től </a:t>
            </a:r>
            <a:r>
              <a:rPr lang="hu-HU" sz="2000" dirty="0">
                <a:solidFill>
                  <a:srgbClr val="FF0000"/>
                </a:solidFill>
              </a:rPr>
              <a:t>- </a:t>
            </a:r>
            <a:r>
              <a:rPr lang="hu-HU" sz="2000" b="1" dirty="0">
                <a:solidFill>
                  <a:srgbClr val="FF0000"/>
                </a:solidFill>
              </a:rPr>
              <a:t>csak bejelentés vagy engedély alapján végezhető</a:t>
            </a:r>
            <a:r>
              <a:rPr lang="hu-HU" sz="2000" dirty="0"/>
              <a:t>. Ettől az időponttól </a:t>
            </a:r>
            <a:r>
              <a:rPr lang="hu-HU" sz="2000" b="1" dirty="0"/>
              <a:t>szabadpiaci képzések már nem folytathatók</a:t>
            </a:r>
            <a:r>
              <a:rPr lang="hu-HU" sz="2000" dirty="0"/>
              <a:t>! Illetve a más jogszabály alapján folytatott – pl. hatósági – képzéseket is be kell jelenteni. Kivétel ez alól csak akkor lehetséges, ha az a bizonyos másik jogszabály ettől eltérően rendelkezik.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000" b="1" dirty="0">
                <a:solidFill>
                  <a:srgbClr val="FF0000"/>
                </a:solidFill>
              </a:rPr>
              <a:t>2023.01.01-től </a:t>
            </a:r>
            <a:r>
              <a:rPr lang="hu-HU" sz="2000" dirty="0">
                <a:solidFill>
                  <a:srgbClr val="FF0000"/>
                </a:solidFill>
              </a:rPr>
              <a:t>már csak az </a:t>
            </a:r>
            <a:r>
              <a:rPr lang="hu-HU" sz="2000" b="1" dirty="0">
                <a:solidFill>
                  <a:srgbClr val="FF0000"/>
                </a:solidFill>
              </a:rPr>
              <a:t>“új” rendszer </a:t>
            </a:r>
            <a:r>
              <a:rPr lang="hu-HU" sz="2000" dirty="0">
                <a:solidFill>
                  <a:srgbClr val="FF0000"/>
                </a:solidFill>
              </a:rPr>
              <a:t>működtethető, képzési tevékenység csak bejelentés, illetve “új” típusú engedély alapján folytatható.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476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Jövő kép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Szakmai jegyzék – 176 alapszakmával – részszakma megjelölések folyamatban - KKK</a:t>
            </a:r>
          </a:p>
          <a:p>
            <a:r>
              <a:rPr lang="hu-HU" dirty="0"/>
              <a:t>Szakmai képzés – 360 Program követelmény – szintén államilag elismert képesítést adó!</a:t>
            </a:r>
          </a:p>
          <a:p>
            <a:r>
              <a:rPr lang="hu-HU" dirty="0"/>
              <a:t>Vizsga szervező – független vizsgaszervező akkreditált intézmény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Forrás - </a:t>
            </a:r>
            <a:r>
              <a:rPr lang="hu-HU" b="1" dirty="0"/>
              <a:t>60 Mrd forint nagyságrendű felnőttképzési pályázati lehetőséget</a:t>
            </a:r>
            <a:r>
              <a:rPr lang="hu-HU" dirty="0"/>
              <a:t> – Ösztöndíj a foglalkoztatásban lévőknek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80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360</TotalTime>
  <Words>748</Words>
  <Application>Microsoft Office PowerPoint</Application>
  <PresentationFormat>Szélesvásznú</PresentationFormat>
  <Paragraphs>80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Szálak</vt:lpstr>
      <vt:lpstr>Felnőttképzés 2020 –  Szakképzési változások tükrében</vt:lpstr>
      <vt:lpstr>A téma indokoltsága</vt:lpstr>
      <vt:lpstr>A múlt - felnőttképzés</vt:lpstr>
      <vt:lpstr>A jövő – Felnőttképző intézmények és Szakképző intézmények</vt:lpstr>
      <vt:lpstr>A törvény mindenkire vonatkozik! – Minden egyéb piaci </vt:lpstr>
      <vt:lpstr>A jövő – felnőttképzés, felnőttoktatás</vt:lpstr>
      <vt:lpstr>Átmeneti időszak (2020.01.01-2022.12.31) – fontos dátumok </vt:lpstr>
      <vt:lpstr>Átmeneti időszak (2020.01.01-2022.12.31) – fontos dátumok </vt:lpstr>
      <vt:lpstr>Jövő kép</vt:lpstr>
      <vt:lpstr>Akkreditált vizsgaközpont  Szabvány – MSZ ISO IEC 17024</vt:lpstr>
      <vt:lpstr>Jelen helyzet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Felnőttképzés 2020 – A felnőttképzési változások tükrében</dc:title>
  <dc:creator>Kerekes Zsanett</dc:creator>
  <cp:lastModifiedBy>zsanett.kerekes82@gmail.com</cp:lastModifiedBy>
  <cp:revision>29</cp:revision>
  <dcterms:created xsi:type="dcterms:W3CDTF">2020-03-11T11:56:50Z</dcterms:created>
  <dcterms:modified xsi:type="dcterms:W3CDTF">2020-03-11T20:23:28Z</dcterms:modified>
</cp:coreProperties>
</file>