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67" r:id="rId4"/>
    <p:sldId id="268" r:id="rId5"/>
    <p:sldId id="272" r:id="rId6"/>
    <p:sldId id="269" r:id="rId7"/>
    <p:sldId id="270" r:id="rId8"/>
    <p:sldId id="271" r:id="rId9"/>
    <p:sldId id="273" r:id="rId10"/>
    <p:sldId id="274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986" autoAdjust="0"/>
  </p:normalViewPr>
  <p:slideViewPr>
    <p:cSldViewPr snapToObjects="1">
      <p:cViewPr varScale="1">
        <p:scale>
          <a:sx n="73" d="100"/>
          <a:sy n="73" d="100"/>
        </p:scale>
        <p:origin x="12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8F0B9-CCC5-458C-B96B-C191012889DA}" type="datetimeFigureOut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53DD5-B555-4D85-88E4-36E815FA67D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0350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2018. 03. 20.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7224" y="4786322"/>
            <a:ext cx="4929222" cy="1440160"/>
          </a:xfrm>
        </p:spPr>
        <p:txBody>
          <a:bodyPr/>
          <a:lstStyle/>
          <a:p>
            <a:r>
              <a:rPr lang="hu-HU" sz="1800" dirty="0" smtClean="0"/>
              <a:t>dr. Árok </a:t>
            </a:r>
            <a:r>
              <a:rPr lang="hu-HU" sz="1800" dirty="0" err="1" smtClean="0"/>
              <a:t>krisztina</a:t>
            </a: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1800" dirty="0" smtClean="0"/>
              <a:t>FŐOSZTÁLYVEZETŐ</a:t>
            </a:r>
            <a:br>
              <a:rPr lang="hu-HU" sz="1800" dirty="0" smtClean="0"/>
            </a:br>
            <a:r>
              <a:rPr lang="hu-HU" sz="1800" dirty="0" smtClean="0"/>
              <a:t>Zala megyei kormányhivatal</a:t>
            </a:r>
            <a:br>
              <a:rPr lang="hu-HU" sz="1800" dirty="0" smtClean="0"/>
            </a:br>
            <a:r>
              <a:rPr lang="hu-HU" sz="1800" dirty="0" smtClean="0"/>
              <a:t>társadalombiztosítási és foglalkoztatási főosztály</a:t>
            </a:r>
            <a:endParaRPr lang="hu-HU" sz="1800" dirty="0"/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500034" y="857232"/>
            <a:ext cx="8153456" cy="18573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kumimoji="0" lang="hu-HU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„</a:t>
            </a:r>
            <a:r>
              <a:rPr lang="hu-HU" sz="2800" b="1" cap="all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Adj egy ötöst</a:t>
            </a:r>
            <a:r>
              <a:rPr kumimoji="0" lang="hu-HU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2000" b="1" cap="all" dirty="0" smtClean="0">
              <a:solidFill>
                <a:schemeClr val="bg1"/>
              </a:solidFill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000" b="1" cap="all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Zalaegerszeg,</a:t>
            </a:r>
            <a:r>
              <a:rPr kumimoji="0" lang="hu-HU" sz="2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2018. március 7.</a:t>
            </a:r>
            <a:endParaRPr kumimoji="0" lang="hu-HU" sz="20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500034" y="2714620"/>
            <a:ext cx="8153456" cy="14401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hu-HU" sz="2800" b="1" cap="all" dirty="0" smtClean="0">
                <a:solidFill>
                  <a:schemeClr val="bg1"/>
                </a:solidFill>
                <a:cs typeface="Arial"/>
              </a:rPr>
              <a:t>A </a:t>
            </a:r>
            <a:r>
              <a:rPr lang="hu-HU" sz="2800" b="1" cap="all" dirty="0" err="1" smtClean="0">
                <a:solidFill>
                  <a:schemeClr val="bg1"/>
                </a:solidFill>
                <a:cs typeface="Arial"/>
              </a:rPr>
              <a:t>zala</a:t>
            </a:r>
            <a:r>
              <a:rPr lang="hu-HU" sz="2800" b="1" cap="all" dirty="0" smtClean="0">
                <a:solidFill>
                  <a:schemeClr val="bg1"/>
                </a:solidFill>
                <a:cs typeface="Arial"/>
              </a:rPr>
              <a:t> megyei kormányhivatal szerepe a paktum működésében</a:t>
            </a:r>
            <a:r>
              <a:rPr kumimoji="0" lang="hu-HU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hu-HU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hu-HU" sz="18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435100"/>
            <a:ext cx="8238811" cy="4691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500" b="1" dirty="0" smtClean="0"/>
              <a:t>Eredmények:</a:t>
            </a:r>
          </a:p>
          <a:p>
            <a:pPr marL="0" indent="0">
              <a:buNone/>
            </a:pPr>
            <a:r>
              <a:rPr lang="hu-HU" sz="2000" dirty="0" smtClean="0"/>
              <a:t>2018.02.23-ig programba vont személyek száma: </a:t>
            </a:r>
            <a:r>
              <a:rPr lang="hu-HU" sz="2000" b="1" dirty="0" smtClean="0"/>
              <a:t>228 fő</a:t>
            </a:r>
          </a:p>
          <a:p>
            <a:pPr marL="0" indent="0">
              <a:buFontTx/>
              <a:buChar char="-"/>
            </a:pPr>
            <a:r>
              <a:rPr lang="hu-HU" sz="2000" b="1" dirty="0" smtClean="0"/>
              <a:t>51 fő </a:t>
            </a:r>
            <a:r>
              <a:rPr lang="hu-HU" sz="2000" dirty="0" smtClean="0"/>
              <a:t>képzés</a:t>
            </a:r>
          </a:p>
          <a:p>
            <a:pPr marL="0" indent="0">
              <a:buFontTx/>
              <a:buChar char="-"/>
            </a:pPr>
            <a:r>
              <a:rPr lang="hu-HU" sz="2000" b="1" dirty="0" smtClean="0"/>
              <a:t>109 fő </a:t>
            </a:r>
            <a:r>
              <a:rPr lang="hu-HU" sz="2000" dirty="0" smtClean="0"/>
              <a:t>bér/bérköltség támogatás</a:t>
            </a:r>
          </a:p>
          <a:p>
            <a:pPr marL="0" indent="0">
              <a:buFontTx/>
              <a:buChar char="-"/>
            </a:pPr>
            <a:r>
              <a:rPr lang="hu-HU" sz="2000" b="1" dirty="0" smtClean="0"/>
              <a:t>8 fő </a:t>
            </a:r>
            <a:r>
              <a:rPr lang="hu-HU" sz="2000" dirty="0" smtClean="0"/>
              <a:t>vállalkozóvá válás támogatás</a:t>
            </a:r>
          </a:p>
          <a:p>
            <a:pPr marL="0" indent="0">
              <a:buFontTx/>
              <a:buChar char="-"/>
            </a:pPr>
            <a:r>
              <a:rPr lang="hu-HU" sz="2000" b="1" dirty="0" smtClean="0"/>
              <a:t>69 fő </a:t>
            </a:r>
            <a:r>
              <a:rPr lang="hu-HU" sz="2000" dirty="0" smtClean="0"/>
              <a:t>szolgáltatásban részesülő</a:t>
            </a:r>
          </a:p>
          <a:p>
            <a:pPr marL="0" indent="0">
              <a:buFontTx/>
              <a:buChar char="-"/>
            </a:pPr>
            <a:endParaRPr lang="hu-HU" sz="2000" dirty="0" smtClean="0"/>
          </a:p>
          <a:p>
            <a:pPr marL="0" indent="0">
              <a:buNone/>
            </a:pPr>
            <a:r>
              <a:rPr lang="hu-HU" sz="2500" b="1" dirty="0" smtClean="0"/>
              <a:t>Cél: </a:t>
            </a:r>
            <a:r>
              <a:rPr lang="hu-HU" sz="2000" b="1" dirty="0" smtClean="0"/>
              <a:t>630 fő </a:t>
            </a:r>
            <a:r>
              <a:rPr lang="hu-HU" sz="2000" dirty="0" smtClean="0"/>
              <a:t>programba vonása és álláshoz jutásának biztosítása</a:t>
            </a:r>
            <a:endParaRPr lang="hu-HU" sz="20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Autofit/>
          </a:bodyPr>
          <a:lstStyle/>
          <a:p>
            <a:pPr algn="ctr"/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TOP-5.1.1-15-ZA1-2016-00001 </a:t>
            </a:r>
            <a:br>
              <a:rPr lang="hu-HU" sz="2000" dirty="0" smtClean="0"/>
            </a:br>
            <a:r>
              <a:rPr lang="hu-HU" sz="2000" dirty="0" smtClean="0"/>
              <a:t>Zalai innovatív foglalkoztatási paktum megvalósítása</a:t>
            </a:r>
            <a:endParaRPr lang="hu-HU" sz="2000" dirty="0"/>
          </a:p>
        </p:txBody>
      </p:sp>
      <p:sp>
        <p:nvSpPr>
          <p:cNvPr id="6" name="Tartalom helye 1"/>
          <p:cNvSpPr txBox="1">
            <a:spLocks/>
          </p:cNvSpPr>
          <p:nvPr/>
        </p:nvSpPr>
        <p:spPr>
          <a:xfrm>
            <a:off x="447989" y="1435100"/>
            <a:ext cx="8391211" cy="4843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435100"/>
            <a:ext cx="8238811" cy="4691063"/>
          </a:xfrm>
        </p:spPr>
        <p:txBody>
          <a:bodyPr>
            <a:normAutofit fontScale="40000" lnSpcReduction="20000"/>
          </a:bodyPr>
          <a:lstStyle/>
          <a:p>
            <a:pPr marL="434975" indent="-330200" algn="just">
              <a:spcAft>
                <a:spcPts val="1425"/>
              </a:spcAft>
              <a:buFont typeface="Arial" charset="0"/>
              <a:buChar char="•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5000" dirty="0" smtClean="0">
                <a:solidFill>
                  <a:srgbClr val="000000"/>
                </a:solidFill>
              </a:rPr>
              <a:t>Képzéshez kapcsolódó</a:t>
            </a:r>
          </a:p>
          <a:p>
            <a:pPr marL="434975" indent="-330200" algn="just">
              <a:spcAft>
                <a:spcPts val="1425"/>
              </a:spcAft>
              <a:buFont typeface="Arial" charset="0"/>
              <a:buChar char="•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5000" dirty="0" smtClean="0">
                <a:solidFill>
                  <a:srgbClr val="000000"/>
                </a:solidFill>
              </a:rPr>
              <a:t>bérjellegű</a:t>
            </a:r>
          </a:p>
          <a:p>
            <a:pPr marL="434975" indent="-330200" algn="just">
              <a:spcAft>
                <a:spcPts val="1425"/>
              </a:spcAft>
              <a:buFont typeface="Arial" charset="0"/>
              <a:buChar char="•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5000" dirty="0" smtClean="0">
                <a:solidFill>
                  <a:srgbClr val="000000"/>
                </a:solidFill>
              </a:rPr>
              <a:t>mobilitást ösztönző</a:t>
            </a:r>
          </a:p>
          <a:p>
            <a:pPr marL="434975" indent="-330200" algn="just">
              <a:spcAft>
                <a:spcPts val="1425"/>
              </a:spcAft>
              <a:buFont typeface="Arial" charset="0"/>
              <a:buChar char="•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5000" dirty="0" smtClean="0">
                <a:solidFill>
                  <a:srgbClr val="000000"/>
                </a:solidFill>
              </a:rPr>
              <a:t>munkahelyteremtést/megtartást szolgáló</a:t>
            </a:r>
          </a:p>
          <a:p>
            <a:pPr marL="434975" indent="-330200" algn="just">
              <a:spcAft>
                <a:spcPts val="1425"/>
              </a:spcAft>
              <a:buNone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5000" dirty="0" smtClean="0">
                <a:solidFill>
                  <a:srgbClr val="000000"/>
                </a:solidFill>
              </a:rPr>
              <a:t>támogatások</a:t>
            </a:r>
          </a:p>
          <a:p>
            <a:pPr marL="434975" indent="-330200" algn="just">
              <a:spcAft>
                <a:spcPts val="1425"/>
              </a:spcAft>
              <a:buNone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hu-HU" sz="4200" dirty="0" smtClean="0">
              <a:solidFill>
                <a:srgbClr val="000000"/>
              </a:solidFill>
            </a:endParaRPr>
          </a:p>
          <a:p>
            <a:pPr marL="434975" indent="-330200" algn="just">
              <a:spcAft>
                <a:spcPts val="1425"/>
              </a:spcAft>
              <a:buFont typeface="Arial" charset="0"/>
              <a:buChar char="•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5000" dirty="0" smtClean="0">
                <a:solidFill>
                  <a:srgbClr val="000000"/>
                </a:solidFill>
              </a:rPr>
              <a:t>Hazai forrásból</a:t>
            </a:r>
          </a:p>
          <a:p>
            <a:pPr marL="434975" indent="-330200" algn="just">
              <a:spcAft>
                <a:spcPts val="1425"/>
              </a:spcAft>
              <a:buFont typeface="Arial" charset="0"/>
              <a:buChar char="•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5000" dirty="0" smtClean="0">
                <a:solidFill>
                  <a:srgbClr val="000000"/>
                </a:solidFill>
              </a:rPr>
              <a:t>uniós forrásból</a:t>
            </a:r>
          </a:p>
          <a:p>
            <a:pPr marL="434975" indent="-330200" algn="just">
              <a:spcAft>
                <a:spcPts val="1425"/>
              </a:spcAft>
              <a:buNone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5000" dirty="0" smtClean="0">
                <a:solidFill>
                  <a:srgbClr val="000000"/>
                </a:solidFill>
              </a:rPr>
              <a:t>finanszírozott támogatások</a:t>
            </a:r>
          </a:p>
          <a:p>
            <a:pPr>
              <a:buNone/>
            </a:pPr>
            <a:r>
              <a:rPr lang="hu-HU" sz="2800" dirty="0" smtClean="0"/>
              <a:t/>
            </a:r>
            <a:br>
              <a:rPr lang="hu-HU" sz="2800" dirty="0" smtClean="0"/>
            </a:br>
            <a:endParaRPr lang="hu-HU" sz="2800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A foglalkoztatást elősegítő támogatások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435100"/>
            <a:ext cx="8238811" cy="4691063"/>
          </a:xfrm>
        </p:spPr>
        <p:txBody>
          <a:bodyPr/>
          <a:lstStyle/>
          <a:p>
            <a:pPr>
              <a:buNone/>
            </a:pPr>
            <a:r>
              <a:rPr lang="hu-HU" sz="2800" dirty="0" smtClean="0"/>
              <a:t/>
            </a:r>
            <a:br>
              <a:rPr lang="hu-HU" sz="2800" dirty="0" smtClean="0"/>
            </a:br>
            <a:endParaRPr lang="hu-HU" sz="2800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Uniós források</a:t>
            </a:r>
            <a:endParaRPr lang="hu-HU" dirty="0"/>
          </a:p>
        </p:txBody>
      </p:sp>
      <p:sp>
        <p:nvSpPr>
          <p:cNvPr id="6" name="Tartalom helye 1"/>
          <p:cNvSpPr txBox="1">
            <a:spLocks/>
          </p:cNvSpPr>
          <p:nvPr/>
        </p:nvSpPr>
        <p:spPr>
          <a:xfrm>
            <a:off x="447989" y="1435100"/>
            <a:ext cx="8391211" cy="48434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434975" indent="-330200" algn="just">
              <a:lnSpc>
                <a:spcPct val="150000"/>
              </a:lnSpc>
              <a:buFont typeface="Arial" charset="0"/>
              <a:buChar char="•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2100" dirty="0" smtClean="0">
                <a:solidFill>
                  <a:srgbClr val="000000"/>
                </a:solidFill>
                <a:latin typeface="+mj-lt"/>
              </a:rPr>
              <a:t>GINOP-5.1.1 – Út a munkaerőpiacra</a:t>
            </a:r>
          </a:p>
          <a:p>
            <a:pPr marL="434975" indent="-330200" algn="just">
              <a:lnSpc>
                <a:spcPct val="150000"/>
              </a:lnSpc>
              <a:buFont typeface="Arial" charset="0"/>
              <a:buChar char="•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2100" dirty="0" smtClean="0">
                <a:solidFill>
                  <a:srgbClr val="000000"/>
                </a:solidFill>
                <a:latin typeface="+mj-lt"/>
              </a:rPr>
              <a:t>GINOP-5.2.1 – Ifjúsági Garancia</a:t>
            </a:r>
          </a:p>
          <a:p>
            <a:pPr marL="434975" indent="-330200" algn="just">
              <a:lnSpc>
                <a:spcPct val="150000"/>
              </a:lnSpc>
              <a:buFont typeface="Arial" charset="0"/>
              <a:buChar char="•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2100" dirty="0" smtClean="0">
                <a:solidFill>
                  <a:srgbClr val="000000"/>
                </a:solidFill>
                <a:latin typeface="+mj-lt"/>
              </a:rPr>
              <a:t>GINOP-5.3.10 </a:t>
            </a:r>
            <a:r>
              <a:rPr lang="hu-HU" sz="2100" dirty="0" smtClean="0">
                <a:solidFill>
                  <a:srgbClr val="000000"/>
                </a:solidFill>
              </a:rPr>
              <a:t>– </a:t>
            </a:r>
            <a:r>
              <a:rPr lang="hu-HU" sz="2100" dirty="0" smtClean="0">
                <a:solidFill>
                  <a:srgbClr val="000000"/>
                </a:solidFill>
                <a:latin typeface="+mj-lt"/>
              </a:rPr>
              <a:t>Létszámleépítések megelőzése és kezelése</a:t>
            </a:r>
          </a:p>
          <a:p>
            <a:pPr marL="434975" indent="-330200">
              <a:lnSpc>
                <a:spcPct val="150000"/>
              </a:lnSpc>
              <a:buFont typeface="Arial" charset="0"/>
              <a:buChar char="•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2100" dirty="0" smtClean="0">
                <a:solidFill>
                  <a:srgbClr val="000000"/>
                </a:solidFill>
                <a:latin typeface="+mj-lt"/>
              </a:rPr>
              <a:t>GINOP-6.1.1 – Alacsony képzettségűek és közfoglalkoztatottak képzése</a:t>
            </a:r>
          </a:p>
          <a:p>
            <a:pPr marL="434975" indent="-330200">
              <a:lnSpc>
                <a:spcPct val="150000"/>
              </a:lnSpc>
              <a:buFont typeface="Arial" charset="0"/>
              <a:buChar char="•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2100" dirty="0" smtClean="0">
                <a:solidFill>
                  <a:srgbClr val="000000"/>
                </a:solidFill>
                <a:latin typeface="+mj-lt"/>
              </a:rPr>
              <a:t>Közfoglalkoztatásból a versenyszférába program</a:t>
            </a:r>
          </a:p>
          <a:p>
            <a:pPr marL="434975" indent="-330200" algn="just">
              <a:lnSpc>
                <a:spcPct val="150000"/>
              </a:lnSpc>
              <a:buFont typeface="Arial" charset="0"/>
              <a:buChar char="•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2100" dirty="0" smtClean="0">
                <a:solidFill>
                  <a:srgbClr val="000000"/>
                </a:solidFill>
                <a:latin typeface="+mj-lt"/>
              </a:rPr>
              <a:t>TOP </a:t>
            </a:r>
            <a:r>
              <a:rPr lang="hu-HU" sz="2100" smtClean="0">
                <a:solidFill>
                  <a:srgbClr val="000000"/>
                </a:solidFill>
                <a:latin typeface="+mj-lt"/>
              </a:rPr>
              <a:t>foglalkoztatási paktumok - </a:t>
            </a:r>
            <a:r>
              <a:rPr lang="hu-HU" sz="2100" dirty="0" smtClean="0">
                <a:solidFill>
                  <a:srgbClr val="000000"/>
                </a:solidFill>
                <a:latin typeface="+mj-lt"/>
              </a:rPr>
              <a:t>6 projekt:</a:t>
            </a:r>
          </a:p>
          <a:p>
            <a:pPr lvl="1">
              <a:lnSpc>
                <a:spcPct val="160000"/>
              </a:lnSpc>
            </a:pPr>
            <a:r>
              <a:rPr lang="hu-HU" b="1" dirty="0" smtClean="0">
                <a:latin typeface="+mj-lt"/>
              </a:rPr>
              <a:t>megyei</a:t>
            </a:r>
            <a:endParaRPr lang="hu-HU" dirty="0" smtClean="0">
              <a:latin typeface="+mj-lt"/>
            </a:endParaRPr>
          </a:p>
          <a:p>
            <a:pPr lvl="1">
              <a:lnSpc>
                <a:spcPct val="160000"/>
              </a:lnSpc>
            </a:pPr>
            <a:r>
              <a:rPr lang="hu-HU" dirty="0" smtClean="0">
                <a:latin typeface="+mj-lt"/>
              </a:rPr>
              <a:t>TOP-5.1.1-15-ZA1-2016-00001</a:t>
            </a:r>
          </a:p>
          <a:p>
            <a:pPr lvl="1">
              <a:lnSpc>
                <a:spcPct val="160000"/>
              </a:lnSpc>
            </a:pPr>
            <a:r>
              <a:rPr lang="hu-HU" b="1" dirty="0" smtClean="0">
                <a:latin typeface="+mj-lt"/>
              </a:rPr>
              <a:t>megyei jogú városi </a:t>
            </a:r>
            <a:endParaRPr lang="hu-HU" dirty="0" smtClean="0">
              <a:latin typeface="+mj-lt"/>
            </a:endParaRPr>
          </a:p>
          <a:p>
            <a:pPr lvl="1">
              <a:lnSpc>
                <a:spcPct val="160000"/>
              </a:lnSpc>
            </a:pPr>
            <a:r>
              <a:rPr lang="hu-HU" dirty="0" smtClean="0">
                <a:latin typeface="+mj-lt"/>
              </a:rPr>
              <a:t>TOP-6.8.2-15-ZL1-2016-00001</a:t>
            </a:r>
          </a:p>
          <a:p>
            <a:pPr lvl="1">
              <a:lnSpc>
                <a:spcPct val="160000"/>
              </a:lnSpc>
            </a:pPr>
            <a:r>
              <a:rPr lang="hu-HU" dirty="0" smtClean="0">
                <a:latin typeface="+mj-lt"/>
              </a:rPr>
              <a:t>TOP-6.8.2-15-NA1-2016-00001 </a:t>
            </a:r>
          </a:p>
          <a:p>
            <a:pPr lvl="1">
              <a:lnSpc>
                <a:spcPct val="160000"/>
              </a:lnSpc>
            </a:pPr>
            <a:r>
              <a:rPr lang="hu-HU" b="1" dirty="0" smtClean="0">
                <a:latin typeface="+mj-lt"/>
              </a:rPr>
              <a:t>helyi </a:t>
            </a:r>
            <a:endParaRPr lang="hu-HU" dirty="0" smtClean="0">
              <a:latin typeface="+mj-lt"/>
            </a:endParaRPr>
          </a:p>
          <a:p>
            <a:pPr lvl="1">
              <a:lnSpc>
                <a:spcPct val="160000"/>
              </a:lnSpc>
            </a:pPr>
            <a:r>
              <a:rPr lang="hu-HU" dirty="0" smtClean="0">
                <a:latin typeface="+mj-lt"/>
              </a:rPr>
              <a:t>TOP-5.1.2-15-ZA1-2016-00001 </a:t>
            </a:r>
          </a:p>
          <a:p>
            <a:pPr lvl="1">
              <a:lnSpc>
                <a:spcPct val="160000"/>
              </a:lnSpc>
            </a:pPr>
            <a:r>
              <a:rPr lang="hu-HU" dirty="0" smtClean="0">
                <a:latin typeface="+mj-lt"/>
              </a:rPr>
              <a:t>TOP-5.1.2-15-ZA1-2016-00002 </a:t>
            </a:r>
          </a:p>
          <a:p>
            <a:pPr lvl="1">
              <a:lnSpc>
                <a:spcPct val="160000"/>
              </a:lnSpc>
            </a:pPr>
            <a:r>
              <a:rPr lang="hu-HU" dirty="0" smtClean="0">
                <a:latin typeface="+mj-lt"/>
              </a:rPr>
              <a:t>TOP-5.1.2-15-ZA1-2016-00003 </a:t>
            </a:r>
            <a:endParaRPr kumimoji="0" lang="hu-H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435100"/>
            <a:ext cx="8238811" cy="4691063"/>
          </a:xfrm>
        </p:spPr>
        <p:txBody>
          <a:bodyPr>
            <a:normAutofit fontScale="77500" lnSpcReduction="20000"/>
          </a:bodyPr>
          <a:lstStyle/>
          <a:p>
            <a:pPr marL="434975" indent="-330200" algn="just">
              <a:lnSpc>
                <a:spcPct val="170000"/>
              </a:lnSpc>
              <a:spcBef>
                <a:spcPts val="0"/>
              </a:spcBef>
              <a:buFont typeface="Arial" charset="0"/>
              <a:buChar char="•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2400" dirty="0" smtClean="0">
                <a:solidFill>
                  <a:srgbClr val="000000"/>
                </a:solidFill>
              </a:rPr>
              <a:t>GINOP-5.1.1 – Út a munkaerőpiacra</a:t>
            </a:r>
          </a:p>
          <a:p>
            <a:pPr marL="1304925" lvl="1" indent="-457200">
              <a:lnSpc>
                <a:spcPct val="170000"/>
              </a:lnSpc>
              <a:spcBef>
                <a:spcPts val="0"/>
              </a:spcBef>
              <a:buFont typeface="Calibri" pitchFamily="32" charset="0"/>
              <a:buAutoNum type="arabicPeriod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2400" i="1" dirty="0" smtClean="0">
                <a:solidFill>
                  <a:srgbClr val="000000"/>
                </a:solidFill>
              </a:rPr>
              <a:t>25-64 év közötti álláskeresők (szolgáltatást, közvetítést kérők)</a:t>
            </a:r>
          </a:p>
          <a:p>
            <a:pPr marL="1304925" lvl="1" indent="-457200">
              <a:lnSpc>
                <a:spcPct val="170000"/>
              </a:lnSpc>
              <a:spcBef>
                <a:spcPts val="0"/>
              </a:spcBef>
              <a:buFont typeface="Calibri" pitchFamily="32" charset="0"/>
              <a:buAutoNum type="arabicPeriod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2400" dirty="0" smtClean="0">
                <a:solidFill>
                  <a:srgbClr val="000000"/>
                </a:solidFill>
              </a:rPr>
              <a:t>25-30 év közötti pályakezdők</a:t>
            </a:r>
          </a:p>
          <a:p>
            <a:pPr marL="1304925" lvl="1" indent="-457200">
              <a:lnSpc>
                <a:spcPct val="170000"/>
              </a:lnSpc>
              <a:spcBef>
                <a:spcPts val="0"/>
              </a:spcBef>
              <a:buFont typeface="Calibri" pitchFamily="32" charset="0"/>
              <a:buAutoNum type="arabicPeriod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2400" b="1" dirty="0" smtClean="0">
                <a:solidFill>
                  <a:srgbClr val="000000"/>
                </a:solidFill>
              </a:rPr>
              <a:t>alacsony iskolai végzettségűek</a:t>
            </a:r>
          </a:p>
          <a:p>
            <a:pPr marL="1304925" lvl="1" indent="-457200">
              <a:lnSpc>
                <a:spcPct val="170000"/>
              </a:lnSpc>
              <a:spcBef>
                <a:spcPts val="0"/>
              </a:spcBef>
              <a:buFont typeface="Calibri" pitchFamily="32" charset="0"/>
              <a:buAutoNum type="arabicPeriod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2400" dirty="0" smtClean="0">
                <a:solidFill>
                  <a:srgbClr val="000000"/>
                </a:solidFill>
              </a:rPr>
              <a:t>gyermekgondozást/hozzátartozó ápolását követően az újrakezdés nehézségeivel küzdők</a:t>
            </a:r>
          </a:p>
          <a:p>
            <a:pPr marL="1304925" lvl="1" indent="-457200">
              <a:lnSpc>
                <a:spcPct val="170000"/>
              </a:lnSpc>
              <a:spcBef>
                <a:spcPts val="0"/>
              </a:spcBef>
              <a:buFont typeface="Calibri" pitchFamily="32" charset="0"/>
              <a:buAutoNum type="arabicPeriod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2400" dirty="0" smtClean="0">
                <a:solidFill>
                  <a:srgbClr val="000000"/>
                </a:solidFill>
              </a:rPr>
              <a:t>tartósan (legalább 6 hónapja) nyilvántartottak</a:t>
            </a:r>
          </a:p>
          <a:p>
            <a:pPr marL="1304925" lvl="1" indent="-457200">
              <a:lnSpc>
                <a:spcPct val="170000"/>
              </a:lnSpc>
              <a:spcBef>
                <a:spcPts val="0"/>
              </a:spcBef>
              <a:buFont typeface="Calibri" pitchFamily="32" charset="0"/>
              <a:buAutoNum type="arabicPeriod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2400" b="1" dirty="0" smtClean="0">
                <a:solidFill>
                  <a:srgbClr val="000000"/>
                </a:solidFill>
              </a:rPr>
              <a:t>50 év felettiek</a:t>
            </a:r>
          </a:p>
          <a:p>
            <a:pPr marL="1304925" lvl="1" indent="-457200">
              <a:lnSpc>
                <a:spcPct val="170000"/>
              </a:lnSpc>
              <a:spcBef>
                <a:spcPts val="0"/>
              </a:spcBef>
              <a:buFont typeface="Calibri" pitchFamily="32" charset="0"/>
              <a:buAutoNum type="arabicPeriod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2400" b="1" i="1" dirty="0" smtClean="0">
                <a:solidFill>
                  <a:srgbClr val="000000"/>
                </a:solidFill>
              </a:rPr>
              <a:t>közfoglalkoztatásból a versenyszférába visszavezethetők </a:t>
            </a:r>
            <a:endParaRPr lang="hu-HU" sz="2400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Célcsoportok</a:t>
            </a:r>
            <a:endParaRPr lang="hu-HU" dirty="0"/>
          </a:p>
        </p:txBody>
      </p:sp>
      <p:sp>
        <p:nvSpPr>
          <p:cNvPr id="6" name="Tartalom helye 1"/>
          <p:cNvSpPr txBox="1">
            <a:spLocks/>
          </p:cNvSpPr>
          <p:nvPr/>
        </p:nvSpPr>
        <p:spPr>
          <a:xfrm>
            <a:off x="447989" y="1435100"/>
            <a:ext cx="8391211" cy="4843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435100"/>
            <a:ext cx="8238811" cy="4691063"/>
          </a:xfrm>
        </p:spPr>
        <p:txBody>
          <a:bodyPr>
            <a:normAutofit/>
          </a:bodyPr>
          <a:lstStyle/>
          <a:p>
            <a:pPr marL="434975" indent="-330200" algn="just">
              <a:spcAft>
                <a:spcPts val="1425"/>
              </a:spcAft>
              <a:buFont typeface="Arial" charset="0"/>
              <a:buChar char="•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2200" dirty="0" smtClean="0">
                <a:solidFill>
                  <a:srgbClr val="000000"/>
                </a:solidFill>
              </a:rPr>
              <a:t>GINOP-5.2.1 – Ifjúsági Garancia</a:t>
            </a:r>
          </a:p>
          <a:p>
            <a:pPr marL="835025" lvl="1" indent="-330200" algn="just">
              <a:spcAft>
                <a:spcPts val="1425"/>
              </a:spcAft>
              <a:buFont typeface="Arial" charset="0"/>
              <a:buChar char="•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2000" dirty="0" smtClean="0">
                <a:solidFill>
                  <a:srgbClr val="000000"/>
                </a:solidFill>
              </a:rPr>
              <a:t>15-24 éves nem tanuló, nem dolgozó fiatalok, különös tekintettel az </a:t>
            </a:r>
            <a:r>
              <a:rPr lang="hu-HU" sz="2000" b="1" dirty="0" smtClean="0">
                <a:solidFill>
                  <a:srgbClr val="000000"/>
                </a:solidFill>
              </a:rPr>
              <a:t>alacsony iskolai végzettségűekre</a:t>
            </a:r>
          </a:p>
          <a:p>
            <a:pPr marL="434975" indent="-330200" algn="just">
              <a:spcAft>
                <a:spcPts val="1425"/>
              </a:spcAft>
              <a:buFont typeface="Arial" charset="0"/>
              <a:buChar char="•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2200" dirty="0" smtClean="0">
                <a:solidFill>
                  <a:srgbClr val="000000"/>
                </a:solidFill>
              </a:rPr>
              <a:t>GINOP-5.3.10 – Létszámleépítések megelőzése és kezelése</a:t>
            </a:r>
          </a:p>
          <a:p>
            <a:pPr marL="1177925" lvl="1" indent="-330200" algn="just">
              <a:spcAft>
                <a:spcPts val="1425"/>
              </a:spcAft>
              <a:buFont typeface="Arial" charset="0"/>
              <a:buChar char="•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2000" dirty="0" smtClean="0">
                <a:solidFill>
                  <a:srgbClr val="000000"/>
                </a:solidFill>
              </a:rPr>
              <a:t>Leépítéssel érintett munkavállalók</a:t>
            </a:r>
            <a:endParaRPr lang="hu-HU" sz="2000" b="1" dirty="0" smtClean="0">
              <a:solidFill>
                <a:srgbClr val="000000"/>
              </a:solidFill>
            </a:endParaRPr>
          </a:p>
          <a:p>
            <a:pPr marL="434975" indent="-330200" algn="just">
              <a:spcAft>
                <a:spcPts val="1425"/>
              </a:spcAft>
              <a:buFont typeface="Arial" charset="0"/>
              <a:buChar char="•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2200" dirty="0" smtClean="0">
                <a:solidFill>
                  <a:srgbClr val="000000"/>
                </a:solidFill>
              </a:rPr>
              <a:t>GINOP-6.1.1 – Alacsony képzettségűek és közfoglalkoztatottak képzése</a:t>
            </a:r>
          </a:p>
          <a:p>
            <a:pPr marL="1177925" lvl="1" indent="-330200" algn="just">
              <a:spcAft>
                <a:spcPts val="1425"/>
              </a:spcAft>
              <a:buFont typeface="Arial" charset="0"/>
              <a:buChar char="•"/>
              <a:tabLst>
                <a:tab pos="4349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hu-HU" sz="2000" dirty="0" smtClean="0">
                <a:solidFill>
                  <a:srgbClr val="000000"/>
                </a:solidFill>
              </a:rPr>
              <a:t>közfoglalkoztatásban és munkaviszonyban állók, különös tekintettel az </a:t>
            </a:r>
            <a:r>
              <a:rPr lang="hu-HU" sz="2000" b="1" dirty="0" smtClean="0">
                <a:solidFill>
                  <a:srgbClr val="000000"/>
                </a:solidFill>
              </a:rPr>
              <a:t>alacsony iskolai végzettségűekre</a:t>
            </a:r>
            <a:endParaRPr lang="hu-HU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Célcsoportok</a:t>
            </a:r>
            <a:endParaRPr lang="hu-HU" dirty="0"/>
          </a:p>
        </p:txBody>
      </p:sp>
      <p:sp>
        <p:nvSpPr>
          <p:cNvPr id="6" name="Tartalom helye 1"/>
          <p:cNvSpPr txBox="1">
            <a:spLocks/>
          </p:cNvSpPr>
          <p:nvPr/>
        </p:nvSpPr>
        <p:spPr>
          <a:xfrm>
            <a:off x="447989" y="1435100"/>
            <a:ext cx="8391211" cy="4843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435100"/>
            <a:ext cx="8238811" cy="46910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hu-HU" sz="2000" dirty="0" smtClean="0"/>
              <a:t>Alacsony iskolai végzettségűek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000" dirty="0" smtClean="0"/>
              <a:t>25 év alatti fiatalok, vagy 30 év alatti pályakezdő álláskeresők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000" dirty="0" smtClean="0"/>
              <a:t>50 év felettiek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000" dirty="0" err="1" smtClean="0"/>
              <a:t>GYED-ről</a:t>
            </a:r>
            <a:r>
              <a:rPr lang="hu-HU" sz="2000" dirty="0" smtClean="0"/>
              <a:t>, </a:t>
            </a:r>
            <a:r>
              <a:rPr lang="hu-HU" sz="2000" dirty="0" err="1" smtClean="0"/>
              <a:t>GYESE-ről</a:t>
            </a:r>
            <a:r>
              <a:rPr lang="hu-HU" sz="2000" dirty="0" smtClean="0"/>
              <a:t>, ápolási díjról visszatérők, vagy legalább egy gyermeket egyedül nevelő felnőttek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000" dirty="0" smtClean="0"/>
              <a:t>Foglalkoztatást helyettesítő támogatásban részesülők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000" dirty="0" smtClean="0"/>
              <a:t>Tartós munkanélküliséggel veszélyeztetettek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000" dirty="0" smtClean="0"/>
              <a:t>Megváltozott munkaképességű személyek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000" dirty="0" smtClean="0"/>
              <a:t>Roma nemzetiséghez tartozó személyek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000" dirty="0" smtClean="0"/>
              <a:t>A közfoglalkoztatásból a versenyszférába visszavezethetők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000" b="1" dirty="0" smtClean="0"/>
              <a:t>Inaktívak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Top Célcsoportok</a:t>
            </a:r>
            <a:endParaRPr lang="hu-HU" dirty="0"/>
          </a:p>
        </p:txBody>
      </p:sp>
      <p:sp>
        <p:nvSpPr>
          <p:cNvPr id="6" name="Tartalom helye 1"/>
          <p:cNvSpPr txBox="1">
            <a:spLocks/>
          </p:cNvSpPr>
          <p:nvPr/>
        </p:nvSpPr>
        <p:spPr>
          <a:xfrm>
            <a:off x="447989" y="1435100"/>
            <a:ext cx="8391211" cy="4843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435100"/>
            <a:ext cx="8238811" cy="46910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1800" b="1" dirty="0" smtClean="0"/>
              <a:t>Képzési támogatások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hu-HU" sz="1800" dirty="0" smtClean="0"/>
              <a:t> </a:t>
            </a:r>
            <a:r>
              <a:rPr lang="hu-HU" sz="1600" dirty="0" smtClean="0"/>
              <a:t>képzési díj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hu-HU" sz="1600" dirty="0" smtClean="0"/>
              <a:t> alkalmassági vizsgálat díja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hu-HU" sz="1600" dirty="0" smtClean="0"/>
              <a:t> </a:t>
            </a:r>
            <a:r>
              <a:rPr lang="hu-HU" sz="1600" smtClean="0"/>
              <a:t>keresetpótló juttatás</a:t>
            </a:r>
            <a:endParaRPr lang="hu-HU" sz="1600" dirty="0" smtClean="0"/>
          </a:p>
          <a:p>
            <a:pPr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hu-HU" sz="1600" dirty="0" smtClean="0"/>
              <a:t> utazási költségtérítés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1800" b="1" dirty="0" smtClean="0"/>
              <a:t>Foglalkoztatás bővítését szolgáló támogatás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1600" dirty="0" smtClean="0"/>
              <a:t>a felvételnek a munkavállalói létszám nettó növekedését kell eredményeznie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1600" dirty="0" smtClean="0"/>
              <a:t>időtartama: legfeljebb 8+4 hónap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1600" dirty="0" smtClean="0"/>
              <a:t>mértéke: a foglalkoztatót terhelő bér és szociális hozzájárulási adó legfeljebb </a:t>
            </a:r>
            <a:r>
              <a:rPr lang="hu-HU" sz="1600" b="1" dirty="0" smtClean="0"/>
              <a:t>70 %</a:t>
            </a:r>
            <a:r>
              <a:rPr lang="hu-HU" sz="1600" dirty="0" smtClean="0"/>
              <a:t>-a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sz="1600" dirty="0" smtClean="0"/>
              <a:t>az általános csoportmentességi rendelet szerinti támogatás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Támogatások</a:t>
            </a:r>
            <a:endParaRPr lang="hu-HU" dirty="0"/>
          </a:p>
        </p:txBody>
      </p:sp>
      <p:sp>
        <p:nvSpPr>
          <p:cNvPr id="6" name="Tartalom helye 1"/>
          <p:cNvSpPr txBox="1">
            <a:spLocks/>
          </p:cNvSpPr>
          <p:nvPr/>
        </p:nvSpPr>
        <p:spPr>
          <a:xfrm>
            <a:off x="447989" y="1435100"/>
            <a:ext cx="8391211" cy="4843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435100"/>
            <a:ext cx="8238811" cy="46910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800" b="1" dirty="0" smtClean="0">
                <a:latin typeface="+mj-lt"/>
              </a:rPr>
              <a:t>Bérköltség támogatás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hu-HU" sz="1600" dirty="0" smtClean="0">
                <a:latin typeface="+mj-lt"/>
              </a:rPr>
              <a:t> </a:t>
            </a:r>
            <a:r>
              <a:rPr lang="hu-HU" sz="1600" b="1" dirty="0" smtClean="0">
                <a:latin typeface="+mj-lt"/>
              </a:rPr>
              <a:t>„legfeljebb 90 nap 100%”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hu-HU" sz="1600" dirty="0" smtClean="0">
                <a:latin typeface="+mj-lt"/>
              </a:rPr>
              <a:t>a felvételnek a munkavállalói létszám nettó növekedését kell eredményeznie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hu-HU" sz="1600" dirty="0" smtClean="0">
                <a:latin typeface="+mj-lt"/>
              </a:rPr>
              <a:t>indokolt esetben ismételten is nyújtható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hu-HU" sz="1600" dirty="0" smtClean="0">
                <a:latin typeface="+mj-lt"/>
              </a:rPr>
              <a:t>de </a:t>
            </a:r>
            <a:r>
              <a:rPr lang="hu-HU" sz="1600" dirty="0" err="1" smtClean="0">
                <a:latin typeface="+mj-lt"/>
              </a:rPr>
              <a:t>minimis</a:t>
            </a:r>
            <a:r>
              <a:rPr lang="hu-HU" sz="1600" dirty="0" smtClean="0">
                <a:latin typeface="+mj-lt"/>
              </a:rPr>
              <a:t> támogatás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hu-HU" sz="1600" dirty="0" smtClean="0">
                <a:latin typeface="+mj-lt"/>
              </a:rPr>
              <a:t> </a:t>
            </a:r>
            <a:r>
              <a:rPr lang="hu-HU" sz="1600" b="1" dirty="0" smtClean="0">
                <a:latin typeface="+mj-lt"/>
              </a:rPr>
              <a:t>„legfeljebb 6+3, 8+4, 10+5 havi 100 %”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hu-HU" sz="1600" dirty="0" smtClean="0">
                <a:latin typeface="+mj-lt"/>
              </a:rPr>
              <a:t>a felvételnek a munkavállalói létszám nettó növekedését kell eredményeznie, jogviszony-megszüntetési korlátozás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hu-HU" sz="1600" dirty="0" smtClean="0">
                <a:latin typeface="+mj-lt"/>
              </a:rPr>
              <a:t>más bértámogatással nem kombinálható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hu-HU" sz="1600" dirty="0" smtClean="0">
                <a:latin typeface="+mj-lt"/>
              </a:rPr>
              <a:t>de </a:t>
            </a:r>
            <a:r>
              <a:rPr lang="hu-HU" sz="1600" dirty="0" err="1" smtClean="0">
                <a:latin typeface="+mj-lt"/>
              </a:rPr>
              <a:t>minimis</a:t>
            </a:r>
            <a:r>
              <a:rPr lang="hu-HU" sz="1600" dirty="0" smtClean="0">
                <a:latin typeface="+mj-lt"/>
              </a:rPr>
              <a:t> támogatás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Támogatások</a:t>
            </a:r>
            <a:endParaRPr lang="hu-HU" dirty="0"/>
          </a:p>
        </p:txBody>
      </p:sp>
      <p:sp>
        <p:nvSpPr>
          <p:cNvPr id="6" name="Tartalom helye 1"/>
          <p:cNvSpPr txBox="1">
            <a:spLocks/>
          </p:cNvSpPr>
          <p:nvPr/>
        </p:nvSpPr>
        <p:spPr>
          <a:xfrm>
            <a:off x="447989" y="1435100"/>
            <a:ext cx="8391211" cy="4843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435100"/>
            <a:ext cx="8238811" cy="46910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1800" b="1" dirty="0" smtClean="0">
                <a:latin typeface="+mj-lt"/>
              </a:rPr>
              <a:t>Vállalkozóvá válás támogatása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hu-HU" sz="1600" dirty="0" smtClean="0"/>
              <a:t>időtartama: legfeljebb 6 hónap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hu-HU" sz="1600" dirty="0" smtClean="0"/>
              <a:t>mértéke: havonta a kötelező legkisebb munkabér (2018: 138.000 Ft/hó)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hu-HU" sz="1600" dirty="0" smtClean="0"/>
              <a:t>(tőkejuttatás nem nyújtható, más programban nyújtott </a:t>
            </a:r>
            <a:r>
              <a:rPr lang="hu-HU" sz="1600" dirty="0" err="1" smtClean="0"/>
              <a:t>vvt-vel</a:t>
            </a:r>
            <a:r>
              <a:rPr lang="hu-HU" sz="1600" dirty="0" smtClean="0"/>
              <a:t> nem kombinálható)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1800" b="1" dirty="0" smtClean="0">
                <a:latin typeface="+mj-lt"/>
              </a:rPr>
              <a:t>Munkába járáshoz szükséges utazás költségeinek megtérítése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hu-HU" sz="1600" dirty="0" smtClean="0"/>
              <a:t>helyközi jegy/bérlet, saját gépjárművel történő munkába járás költségtérítése 100%-a megtéríthető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hu-HU" sz="1600" dirty="0" smtClean="0"/>
              <a:t>a munkáltató terhelő rész támogatása de </a:t>
            </a:r>
            <a:r>
              <a:rPr lang="hu-HU" sz="1600" dirty="0" err="1" smtClean="0"/>
              <a:t>minimis</a:t>
            </a:r>
            <a:r>
              <a:rPr lang="hu-HU" sz="1600" dirty="0" smtClean="0"/>
              <a:t> támogatásnak minősül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1800" b="1" dirty="0" smtClean="0">
                <a:latin typeface="+mj-lt"/>
              </a:rPr>
              <a:t>Lakhatási támogatás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1800" b="1" dirty="0" err="1" smtClean="0">
                <a:latin typeface="+mj-lt"/>
              </a:rPr>
              <a:t>Munkaerőpiaci</a:t>
            </a:r>
            <a:r>
              <a:rPr lang="hu-HU" sz="1800" b="1" dirty="0" smtClean="0">
                <a:latin typeface="+mj-lt"/>
              </a:rPr>
              <a:t> szolgáltatások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Támogatások</a:t>
            </a:r>
            <a:endParaRPr lang="hu-HU" dirty="0"/>
          </a:p>
        </p:txBody>
      </p:sp>
      <p:sp>
        <p:nvSpPr>
          <p:cNvPr id="6" name="Tartalom helye 1"/>
          <p:cNvSpPr txBox="1">
            <a:spLocks/>
          </p:cNvSpPr>
          <p:nvPr/>
        </p:nvSpPr>
        <p:spPr>
          <a:xfrm>
            <a:off x="447989" y="1435100"/>
            <a:ext cx="8391211" cy="4843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</TotalTime>
  <Words>450</Words>
  <Application>Microsoft Office PowerPoint</Application>
  <PresentationFormat>Diavetítés a képernyőre (4:3 oldalarány)</PresentationFormat>
  <Paragraphs>103</Paragraphs>
  <Slides>11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Office-téma</vt:lpstr>
      <vt:lpstr>dr. Árok krisztina FŐOSZTÁLYVEZETŐ Zala megyei kormányhivatal társadalombiztosítási és foglalkoztatási főosztály</vt:lpstr>
      <vt:lpstr>A foglalkoztatást elősegítő támogatások </vt:lpstr>
      <vt:lpstr>Uniós források</vt:lpstr>
      <vt:lpstr>Célcsoportok</vt:lpstr>
      <vt:lpstr>Célcsoportok</vt:lpstr>
      <vt:lpstr>Top Célcsoportok</vt:lpstr>
      <vt:lpstr>Támogatások</vt:lpstr>
      <vt:lpstr>Támogatások</vt:lpstr>
      <vt:lpstr>Támogatások</vt:lpstr>
      <vt:lpstr> TOP-5.1.1-15-ZA1-2016-00001  Zalai innovatív foglalkoztatási paktum megvalósítása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Varga Diána</cp:lastModifiedBy>
  <cp:revision>159</cp:revision>
  <dcterms:created xsi:type="dcterms:W3CDTF">2014-03-03T11:13:53Z</dcterms:created>
  <dcterms:modified xsi:type="dcterms:W3CDTF">2018-03-20T12:51:37Z</dcterms:modified>
</cp:coreProperties>
</file>