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7" r:id="rId2"/>
  </p:sldMasterIdLst>
  <p:handoutMasterIdLst>
    <p:handoutMasterId r:id="rId19"/>
  </p:handoutMasterIdLst>
  <p:sldIdLst>
    <p:sldId id="304" r:id="rId3"/>
    <p:sldId id="283" r:id="rId4"/>
    <p:sldId id="282" r:id="rId5"/>
    <p:sldId id="305" r:id="rId6"/>
    <p:sldId id="281" r:id="rId7"/>
    <p:sldId id="290" r:id="rId8"/>
    <p:sldId id="295" r:id="rId9"/>
    <p:sldId id="297" r:id="rId10"/>
    <p:sldId id="298" r:id="rId11"/>
    <p:sldId id="285" r:id="rId12"/>
    <p:sldId id="287" r:id="rId13"/>
    <p:sldId id="288" r:id="rId14"/>
    <p:sldId id="289" r:id="rId15"/>
    <p:sldId id="293" r:id="rId16"/>
    <p:sldId id="301" r:id="rId17"/>
    <p:sldId id="302" r:id="rId18"/>
  </p:sldIdLst>
  <p:sldSz cx="12192000" cy="6858000"/>
  <p:notesSz cx="9872663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6CEF-C1EB-4B5A-94A6-1E879F0570EE}" type="datetimeFigureOut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4AAC-75C2-43F7-8C91-F144671FED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1855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sl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4" t="26791" r="19395" b="35141"/>
          <a:stretch/>
        </p:blipFill>
        <p:spPr>
          <a:xfrm>
            <a:off x="1391071" y="-1"/>
            <a:ext cx="8597556" cy="6858001"/>
          </a:xfrm>
          <a:prstGeom prst="rect">
            <a:avLst/>
          </a:prstGeom>
        </p:spPr>
      </p:pic>
      <p:pic>
        <p:nvPicPr>
          <p:cNvPr id="8" name="Graf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8930" y="295783"/>
            <a:ext cx="2228316" cy="1326532"/>
          </a:xfrm>
          <a:prstGeom prst="rect">
            <a:avLst/>
          </a:prstGeom>
        </p:spPr>
      </p:pic>
      <p:sp>
        <p:nvSpPr>
          <p:cNvPr id="21" name="Pravokutnik 20"/>
          <p:cNvSpPr/>
          <p:nvPr userDrawn="1"/>
        </p:nvSpPr>
        <p:spPr>
          <a:xfrm>
            <a:off x="7210456" y="959050"/>
            <a:ext cx="1732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hr-HR" sz="3200" b="1" kern="0" dirty="0">
                <a:solidFill>
                  <a:srgbClr val="FFFFFF"/>
                </a:solidFill>
                <a:latin typeface="Myriad Pro" panose="020B0503030403020204" pitchFamily="34" charset="0"/>
                <a:sym typeface="Helvetica"/>
              </a:rPr>
              <a:t>HU</a:t>
            </a:r>
          </a:p>
        </p:txBody>
      </p:sp>
      <p:sp>
        <p:nvSpPr>
          <p:cNvPr id="22" name="Pravokutnik 21"/>
          <p:cNvSpPr/>
          <p:nvPr userDrawn="1"/>
        </p:nvSpPr>
        <p:spPr>
          <a:xfrm>
            <a:off x="3365407" y="4009871"/>
            <a:ext cx="1732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hr-HR" sz="3200" b="1" kern="0" dirty="0">
                <a:solidFill>
                  <a:srgbClr val="FFFFFF"/>
                </a:solidFill>
                <a:latin typeface="Myriad Pro" panose="020B0503030403020204" pitchFamily="34" charset="0"/>
                <a:sym typeface="Helvetica"/>
              </a:rPr>
              <a:t>HR</a:t>
            </a:r>
          </a:p>
        </p:txBody>
      </p:sp>
      <p:pic>
        <p:nvPicPr>
          <p:cNvPr id="4" name="Grafika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r="66889"/>
          <a:stretch/>
        </p:blipFill>
        <p:spPr>
          <a:xfrm>
            <a:off x="-73484" y="-56611"/>
            <a:ext cx="2039544" cy="2463848"/>
          </a:xfrm>
          <a:prstGeom prst="rect">
            <a:avLst/>
          </a:prstGeom>
        </p:spPr>
      </p:pic>
      <p:pic>
        <p:nvPicPr>
          <p:cNvPr id="20" name="Grafika 1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436" y="6252594"/>
            <a:ext cx="2221296" cy="506669"/>
          </a:xfrm>
          <a:prstGeom prst="rect">
            <a:avLst/>
          </a:prstGeom>
        </p:spPr>
      </p:pic>
      <p:pic>
        <p:nvPicPr>
          <p:cNvPr id="9" name="Grafika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35757" b="49762"/>
          <a:stretch/>
        </p:blipFill>
        <p:spPr>
          <a:xfrm>
            <a:off x="444436" y="2048384"/>
            <a:ext cx="2221296" cy="6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5016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o 1 foto bez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9" y="1461026"/>
            <a:ext cx="1131545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175192511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sl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4" t="26791" r="19395" b="35141"/>
          <a:stretch/>
        </p:blipFill>
        <p:spPr>
          <a:xfrm>
            <a:off x="1391071" y="-1"/>
            <a:ext cx="8597556" cy="6858001"/>
          </a:xfrm>
          <a:prstGeom prst="rect">
            <a:avLst/>
          </a:prstGeom>
        </p:spPr>
      </p:pic>
      <p:pic>
        <p:nvPicPr>
          <p:cNvPr id="8" name="Graf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8930" y="295783"/>
            <a:ext cx="2228316" cy="1326532"/>
          </a:xfrm>
          <a:prstGeom prst="rect">
            <a:avLst/>
          </a:prstGeom>
        </p:spPr>
      </p:pic>
      <p:sp>
        <p:nvSpPr>
          <p:cNvPr id="21" name="Pravokutnik 20"/>
          <p:cNvSpPr/>
          <p:nvPr userDrawn="1"/>
        </p:nvSpPr>
        <p:spPr>
          <a:xfrm>
            <a:off x="7210456" y="959050"/>
            <a:ext cx="1732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hr-HR" sz="3200" b="1" kern="0" dirty="0">
                <a:solidFill>
                  <a:srgbClr val="FFFFFF"/>
                </a:solidFill>
                <a:latin typeface="Myriad Pro" panose="020B0503030403020204" pitchFamily="34" charset="0"/>
                <a:sym typeface="Helvetica"/>
              </a:rPr>
              <a:t>HU</a:t>
            </a:r>
          </a:p>
        </p:txBody>
      </p:sp>
      <p:sp>
        <p:nvSpPr>
          <p:cNvPr id="22" name="Pravokutnik 21"/>
          <p:cNvSpPr/>
          <p:nvPr userDrawn="1"/>
        </p:nvSpPr>
        <p:spPr>
          <a:xfrm>
            <a:off x="3365407" y="4009871"/>
            <a:ext cx="1732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hr-HR" sz="3200" b="1" kern="0" dirty="0">
                <a:solidFill>
                  <a:srgbClr val="FFFFFF"/>
                </a:solidFill>
                <a:latin typeface="Myriad Pro" panose="020B0503030403020204" pitchFamily="34" charset="0"/>
                <a:sym typeface="Helvetica"/>
              </a:rPr>
              <a:t>HR</a:t>
            </a:r>
          </a:p>
        </p:txBody>
      </p:sp>
      <p:pic>
        <p:nvPicPr>
          <p:cNvPr id="4" name="Grafika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r="66889"/>
          <a:stretch/>
        </p:blipFill>
        <p:spPr>
          <a:xfrm>
            <a:off x="-73484" y="-56611"/>
            <a:ext cx="2039544" cy="2463848"/>
          </a:xfrm>
          <a:prstGeom prst="rect">
            <a:avLst/>
          </a:prstGeom>
        </p:spPr>
      </p:pic>
      <p:pic>
        <p:nvPicPr>
          <p:cNvPr id="20" name="Grafika 1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436" y="6252594"/>
            <a:ext cx="2221296" cy="506669"/>
          </a:xfrm>
          <a:prstGeom prst="rect">
            <a:avLst/>
          </a:prstGeom>
        </p:spPr>
      </p:pic>
      <p:pic>
        <p:nvPicPr>
          <p:cNvPr id="9" name="Grafika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35757" b="49762"/>
          <a:stretch/>
        </p:blipFill>
        <p:spPr>
          <a:xfrm>
            <a:off x="444436" y="2048384"/>
            <a:ext cx="2221296" cy="6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9750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9" y="1461026"/>
            <a:ext cx="1131545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48479295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62456" y="1461026"/>
            <a:ext cx="11421240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21887989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teksta 7"/>
          <p:cNvSpPr>
            <a:spLocks noGrp="1"/>
          </p:cNvSpPr>
          <p:nvPr>
            <p:ph type="body" sz="quarter" idx="10" hasCustomPrompt="1"/>
          </p:nvPr>
        </p:nvSpPr>
        <p:spPr>
          <a:xfrm>
            <a:off x="462456" y="1460501"/>
            <a:ext cx="11323145" cy="4691648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hr-HR" dirty="0" err="1"/>
              <a:t>Text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798021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zervirano mjesto slike 2"/>
          <p:cNvSpPr>
            <a:spLocks noGrp="1"/>
          </p:cNvSpPr>
          <p:nvPr>
            <p:ph type="pic" sz="half" idx="13" hasCustomPrompt="1"/>
          </p:nvPr>
        </p:nvSpPr>
        <p:spPr>
          <a:xfrm>
            <a:off x="5481363" y="1461026"/>
            <a:ext cx="6304237" cy="4707164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52" name="Body Level One…"/>
          <p:cNvSpPr>
            <a:spLocks noGrp="1"/>
          </p:cNvSpPr>
          <p:nvPr>
            <p:ph type="body" sz="half" idx="1" hasCustomPrompt="1"/>
          </p:nvPr>
        </p:nvSpPr>
        <p:spPr>
          <a:xfrm>
            <a:off x="462455" y="1461026"/>
            <a:ext cx="467301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28880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zervirano mjesto slike 2"/>
          <p:cNvSpPr>
            <a:spLocks noGrp="1"/>
          </p:cNvSpPr>
          <p:nvPr>
            <p:ph type="pic" idx="13" hasCustomPrompt="1"/>
          </p:nvPr>
        </p:nvSpPr>
        <p:spPr>
          <a:xfrm>
            <a:off x="470150" y="1460499"/>
            <a:ext cx="8100647" cy="4707691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8" name="Body Level One…"/>
          <p:cNvSpPr>
            <a:spLocks noGrp="1"/>
          </p:cNvSpPr>
          <p:nvPr>
            <p:ph type="body" sz="half" idx="14" hasCustomPrompt="1"/>
          </p:nvPr>
        </p:nvSpPr>
        <p:spPr>
          <a:xfrm>
            <a:off x="8907211" y="1460498"/>
            <a:ext cx="2878388" cy="4707692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-191995">
              <a:buSzTx/>
              <a:buFont typeface="Arial" panose="020B0604020202020204" pitchFamily="34" charset="0"/>
              <a:buChar char="•"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669306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oto + naslov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7379922" y="1460499"/>
            <a:ext cx="4405677" cy="216634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70" name="Body Level One…"/>
          <p:cNvSpPr>
            <a:spLocks noGrp="1"/>
          </p:cNvSpPr>
          <p:nvPr>
            <p:ph type="body" sz="half" idx="1" hasCustomPrompt="1"/>
          </p:nvPr>
        </p:nvSpPr>
        <p:spPr>
          <a:xfrm>
            <a:off x="470150" y="1460499"/>
            <a:ext cx="6532693" cy="4707691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  <p:sp>
        <p:nvSpPr>
          <p:cNvPr id="71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7347491" y="3899424"/>
            <a:ext cx="4438108" cy="2268765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778897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oto + naslov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51" y="1460499"/>
            <a:ext cx="5414253" cy="3368023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sz="2133" dirty="0"/>
              <a:t>Photo</a:t>
            </a:r>
            <a:endParaRPr dirty="0"/>
          </a:p>
        </p:txBody>
      </p:sp>
      <p:sp>
        <p:nvSpPr>
          <p:cNvPr id="80" name="Body Level One…"/>
          <p:cNvSpPr>
            <a:spLocks noGrp="1"/>
          </p:cNvSpPr>
          <p:nvPr>
            <p:ph type="body" sz="quarter" idx="1" hasCustomPrompt="1"/>
          </p:nvPr>
        </p:nvSpPr>
        <p:spPr>
          <a:xfrm>
            <a:off x="470150" y="5148853"/>
            <a:ext cx="5414253" cy="101933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Clr>
                <a:srgbClr val="0070C0"/>
              </a:buClr>
              <a:buFontTx/>
              <a:buNone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Clr>
                <a:srgbClr val="0070C0"/>
              </a:buClr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Clr>
                <a:srgbClr val="0070C0"/>
              </a:buClr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  <p:sp>
        <p:nvSpPr>
          <p:cNvPr id="81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6357979" y="1460500"/>
            <a:ext cx="5427621" cy="3386073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8" name="Body Level One…"/>
          <p:cNvSpPr>
            <a:spLocks noGrp="1"/>
          </p:cNvSpPr>
          <p:nvPr>
            <p:ph type="body" sz="quarter" idx="15" hasCustomPrompt="1"/>
          </p:nvPr>
        </p:nvSpPr>
        <p:spPr>
          <a:xfrm>
            <a:off x="6349360" y="5148853"/>
            <a:ext cx="5436240" cy="101933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Clr>
                <a:srgbClr val="0070C0"/>
              </a:buClr>
              <a:buFontTx/>
              <a:buNone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Clr>
                <a:srgbClr val="0070C0"/>
              </a:buClr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Clr>
                <a:srgbClr val="0070C0"/>
              </a:buClr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067530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49" y="1460322"/>
            <a:ext cx="4278439" cy="2227500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91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470151" y="3929122"/>
            <a:ext cx="4278437" cy="223906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92" name="Rezervirano mjesto slike 2"/>
          <p:cNvSpPr>
            <a:spLocks noGrp="1"/>
          </p:cNvSpPr>
          <p:nvPr>
            <p:ph type="pic" sz="quarter" idx="15" hasCustomPrompt="1"/>
          </p:nvPr>
        </p:nvSpPr>
        <p:spPr>
          <a:xfrm>
            <a:off x="5198991" y="1460322"/>
            <a:ext cx="4194648" cy="2227500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93" name="Rezervirano mjesto slike 2"/>
          <p:cNvSpPr>
            <a:spLocks noGrp="1"/>
          </p:cNvSpPr>
          <p:nvPr>
            <p:ph type="pic" sz="quarter" idx="16" hasCustomPrompt="1"/>
          </p:nvPr>
        </p:nvSpPr>
        <p:spPr>
          <a:xfrm>
            <a:off x="5198991" y="3929122"/>
            <a:ext cx="4194648" cy="223906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46010905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9" y="1461026"/>
            <a:ext cx="1131545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354868971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48" y="1460500"/>
            <a:ext cx="3560269" cy="2338689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102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470149" y="4040490"/>
            <a:ext cx="3560265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  <p:sp>
        <p:nvSpPr>
          <p:cNvPr id="103" name="Rezervirano mjesto slike 2"/>
          <p:cNvSpPr>
            <a:spLocks noGrp="1"/>
          </p:cNvSpPr>
          <p:nvPr>
            <p:ph type="pic" sz="quarter" idx="15" hasCustomPrompt="1"/>
          </p:nvPr>
        </p:nvSpPr>
        <p:spPr>
          <a:xfrm>
            <a:off x="4306316" y="1460500"/>
            <a:ext cx="3574696" cy="2338688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hr-HR" dirty="0"/>
              <a:t>Photo</a:t>
            </a:r>
          </a:p>
        </p:txBody>
      </p:sp>
      <p:sp>
        <p:nvSpPr>
          <p:cNvPr id="104" name="Rezervirano mjesto slike 2"/>
          <p:cNvSpPr>
            <a:spLocks noGrp="1"/>
          </p:cNvSpPr>
          <p:nvPr>
            <p:ph type="pic" sz="quarter" idx="16" hasCustomPrompt="1"/>
          </p:nvPr>
        </p:nvSpPr>
        <p:spPr>
          <a:xfrm>
            <a:off x="4301682" y="4040490"/>
            <a:ext cx="3574693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  <p:sp>
        <p:nvSpPr>
          <p:cNvPr id="105" name="Rezervirano mjesto slike 2"/>
          <p:cNvSpPr>
            <a:spLocks noGrp="1"/>
          </p:cNvSpPr>
          <p:nvPr>
            <p:ph type="pic" sz="quarter" idx="17" hasCustomPrompt="1"/>
          </p:nvPr>
        </p:nvSpPr>
        <p:spPr>
          <a:xfrm>
            <a:off x="8156911" y="1460500"/>
            <a:ext cx="3628687" cy="233868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106" name="Rezervirano mjesto slike 2"/>
          <p:cNvSpPr>
            <a:spLocks noGrp="1"/>
          </p:cNvSpPr>
          <p:nvPr>
            <p:ph type="pic" sz="quarter" idx="18" hasCustomPrompt="1"/>
          </p:nvPr>
        </p:nvSpPr>
        <p:spPr>
          <a:xfrm>
            <a:off x="8147643" y="4040490"/>
            <a:ext cx="3637956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173302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o 1 foto bez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9" y="1461026"/>
            <a:ext cx="1131545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12071452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o 2 foto bez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zervirano mjesto slike 2"/>
          <p:cNvSpPr>
            <a:spLocks noGrp="1"/>
          </p:cNvSpPr>
          <p:nvPr>
            <p:ph type="pic" sz="half" idx="13" hasCustomPrompt="1"/>
          </p:nvPr>
        </p:nvSpPr>
        <p:spPr>
          <a:xfrm>
            <a:off x="470151" y="1460501"/>
            <a:ext cx="5444483" cy="4707689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123" name="Rezervirano mjesto slike 2"/>
          <p:cNvSpPr>
            <a:spLocks noGrp="1"/>
          </p:cNvSpPr>
          <p:nvPr>
            <p:ph type="pic" sz="half" idx="14" hasCustomPrompt="1"/>
          </p:nvPr>
        </p:nvSpPr>
        <p:spPr>
          <a:xfrm>
            <a:off x="6257216" y="1420720"/>
            <a:ext cx="5528384" cy="4747469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07382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adnji">
    <p:bg>
      <p:bgPr>
        <a:solidFill>
          <a:srgbClr val="75AB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66290"/>
          <a:stretch/>
        </p:blipFill>
        <p:spPr>
          <a:xfrm>
            <a:off x="3176341" y="1528284"/>
            <a:ext cx="2550691" cy="3026609"/>
          </a:xfrm>
          <a:prstGeom prst="rect">
            <a:avLst/>
          </a:prstGeom>
        </p:spPr>
      </p:pic>
      <p:grpSp>
        <p:nvGrpSpPr>
          <p:cNvPr id="8" name="Grupa 7"/>
          <p:cNvGrpSpPr/>
          <p:nvPr userDrawn="1"/>
        </p:nvGrpSpPr>
        <p:grpSpPr>
          <a:xfrm>
            <a:off x="3668129" y="4647588"/>
            <a:ext cx="5181599" cy="1419215"/>
            <a:chOff x="2586790" y="3485689"/>
            <a:chExt cx="3886199" cy="1064411"/>
          </a:xfrm>
        </p:grpSpPr>
        <p:sp>
          <p:nvSpPr>
            <p:cNvPr id="4" name="Pravokutnik 3"/>
            <p:cNvSpPr/>
            <p:nvPr userDrawn="1"/>
          </p:nvSpPr>
          <p:spPr>
            <a:xfrm>
              <a:off x="2586790" y="3485689"/>
              <a:ext cx="3886199" cy="766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hangingPunct="0"/>
              <a:r>
                <a:rPr lang="en-US" sz="4267" i="1" kern="0" baseline="30000" dirty="0">
                  <a:solidFill>
                    <a:srgbClr val="FFFFFF"/>
                  </a:solidFill>
                  <a:latin typeface="Myriad Pro" panose="020B0503030403020204" pitchFamily="34" charset="0"/>
                  <a:sym typeface="Helvetica"/>
                </a:rPr>
                <a:t>A cross-border region where rivers</a:t>
              </a:r>
              <a:r>
                <a:rPr lang="en-US" sz="3200" i="1" kern="0" baseline="30000" dirty="0">
                  <a:solidFill>
                    <a:srgbClr val="FFFFFF"/>
                  </a:solidFill>
                  <a:latin typeface="Myriad Pro" panose="020B0503030403020204" pitchFamily="34" charset="0"/>
                  <a:sym typeface="Helvetica"/>
                </a:rPr>
                <a:t> </a:t>
              </a:r>
              <a:br>
                <a:rPr lang="en-US" sz="3200" i="1" kern="0" baseline="30000" dirty="0">
                  <a:solidFill>
                    <a:srgbClr val="FFFFFF"/>
                  </a:solidFill>
                  <a:latin typeface="Myriad Pro" panose="020B0503030403020204" pitchFamily="34" charset="0"/>
                  <a:sym typeface="Helvetica"/>
                </a:rPr>
              </a:br>
              <a:r>
                <a:rPr lang="en-US" sz="4800" b="1" i="1" kern="0" baseline="30000" dirty="0">
                  <a:solidFill>
                    <a:srgbClr val="FFFFFF"/>
                  </a:solidFill>
                  <a:latin typeface="Myriad Pro" panose="020B0503030403020204" pitchFamily="34" charset="0"/>
                  <a:sym typeface="Helvetica"/>
                </a:rPr>
                <a:t>connect, not divide</a:t>
              </a:r>
            </a:p>
          </p:txBody>
        </p:sp>
        <p:sp>
          <p:nvSpPr>
            <p:cNvPr id="7" name="Pravokutnik 27"/>
            <p:cNvSpPr/>
            <p:nvPr userDrawn="1"/>
          </p:nvSpPr>
          <p:spPr>
            <a:xfrm>
              <a:off x="2616870" y="4275649"/>
              <a:ext cx="3212432" cy="27445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defRPr sz="900" spc="80">
                  <a:solidFill>
                    <a:srgbClr val="FFFFFF"/>
                  </a:solidFill>
                  <a:uFill>
                    <a:solidFill>
                      <a:srgbClr val="0000FF"/>
                    </a:solidFill>
                  </a:uFill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 hangingPunct="0"/>
              <a:r>
                <a:rPr lang="hr-HR" sz="2667" kern="0" baseline="30000" dirty="0">
                  <a:latin typeface="Myriad Pro" panose="020B0503030403020204" pitchFamily="34" charset="0"/>
                </a:rPr>
                <a:t>www.b2match.eu/blight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76684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5"/>
          <p:cNvSpPr>
            <a:spLocks noGrp="1"/>
          </p:cNvSpPr>
          <p:nvPr>
            <p:ph type="body" sz="quarter" idx="10" hasCustomPrompt="1"/>
          </p:nvPr>
        </p:nvSpPr>
        <p:spPr>
          <a:xfrm>
            <a:off x="462456" y="1461026"/>
            <a:ext cx="11421240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3200" b="1">
                <a:solidFill>
                  <a:srgbClr val="5069C3"/>
                </a:solidFill>
              </a:defRPr>
            </a:lvl1pPr>
            <a:lvl2pPr marL="479988" indent="-239994">
              <a:buFont typeface="Arial" panose="020B0604020202020204" pitchFamily="34" charset="0"/>
              <a:buChar char="•"/>
              <a:defRPr sz="2667" b="1"/>
            </a:lvl2pPr>
            <a:lvl3pPr marL="959976" indent="-239994">
              <a:defRPr sz="2400"/>
            </a:lvl3pPr>
          </a:lstStyle>
          <a:p>
            <a:pPr lvl="0"/>
            <a:r>
              <a:rPr lang="hr-HR" dirty="0" err="1"/>
              <a:t>Text</a:t>
            </a:r>
            <a:r>
              <a:rPr lang="hr-HR" dirty="0"/>
              <a:t> 01</a:t>
            </a:r>
          </a:p>
          <a:p>
            <a:pPr lvl="1"/>
            <a:r>
              <a:rPr lang="hr-HR" dirty="0" err="1"/>
              <a:t>Text</a:t>
            </a:r>
            <a:r>
              <a:rPr lang="hr-HR" dirty="0"/>
              <a:t> 01.01</a:t>
            </a:r>
          </a:p>
          <a:p>
            <a:pPr lvl="2"/>
            <a:r>
              <a:rPr lang="hr-HR" dirty="0" err="1"/>
              <a:t>Text</a:t>
            </a:r>
            <a:r>
              <a:rPr lang="hr-HR" dirty="0"/>
              <a:t> 01.01.01</a:t>
            </a:r>
          </a:p>
        </p:txBody>
      </p:sp>
    </p:spTree>
    <p:extLst>
      <p:ext uri="{BB962C8B-B14F-4D97-AF65-F5344CB8AC3E}">
        <p14:creationId xmlns:p14="http://schemas.microsoft.com/office/powerpoint/2010/main" val="419860875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teksta 7"/>
          <p:cNvSpPr>
            <a:spLocks noGrp="1"/>
          </p:cNvSpPr>
          <p:nvPr>
            <p:ph type="body" sz="quarter" idx="10" hasCustomPrompt="1"/>
          </p:nvPr>
        </p:nvSpPr>
        <p:spPr>
          <a:xfrm>
            <a:off x="462456" y="1460501"/>
            <a:ext cx="11323145" cy="4691648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hr-HR" dirty="0" err="1"/>
              <a:t>Text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57774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zervirano mjesto slike 2"/>
          <p:cNvSpPr>
            <a:spLocks noGrp="1"/>
          </p:cNvSpPr>
          <p:nvPr>
            <p:ph type="pic" sz="half" idx="13" hasCustomPrompt="1"/>
          </p:nvPr>
        </p:nvSpPr>
        <p:spPr>
          <a:xfrm>
            <a:off x="5481363" y="1461026"/>
            <a:ext cx="6304237" cy="4707164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52" name="Body Level One…"/>
          <p:cNvSpPr>
            <a:spLocks noGrp="1"/>
          </p:cNvSpPr>
          <p:nvPr>
            <p:ph type="body" sz="half" idx="1" hasCustomPrompt="1"/>
          </p:nvPr>
        </p:nvSpPr>
        <p:spPr>
          <a:xfrm>
            <a:off x="462455" y="1461026"/>
            <a:ext cx="4673011" cy="4707164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457857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foto + naslov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zervirano mjesto slike 2"/>
          <p:cNvSpPr>
            <a:spLocks noGrp="1"/>
          </p:cNvSpPr>
          <p:nvPr>
            <p:ph type="pic" idx="13" hasCustomPrompt="1"/>
          </p:nvPr>
        </p:nvSpPr>
        <p:spPr>
          <a:xfrm>
            <a:off x="470150" y="1460499"/>
            <a:ext cx="8100647" cy="4707691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8" name="Body Level One…"/>
          <p:cNvSpPr>
            <a:spLocks noGrp="1"/>
          </p:cNvSpPr>
          <p:nvPr>
            <p:ph type="body" sz="half" idx="14" hasCustomPrompt="1"/>
          </p:nvPr>
        </p:nvSpPr>
        <p:spPr>
          <a:xfrm>
            <a:off x="8907211" y="1460498"/>
            <a:ext cx="2878388" cy="4707692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-191995">
              <a:buSzTx/>
              <a:buFont typeface="Arial" panose="020B0604020202020204" pitchFamily="34" charset="0"/>
              <a:buChar char="•"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68303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oto + naslov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51" y="1460499"/>
            <a:ext cx="5414253" cy="3368023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sz="2133" dirty="0"/>
              <a:t>Photo</a:t>
            </a:r>
            <a:endParaRPr dirty="0"/>
          </a:p>
        </p:txBody>
      </p:sp>
      <p:sp>
        <p:nvSpPr>
          <p:cNvPr id="80" name="Body Level One…"/>
          <p:cNvSpPr>
            <a:spLocks noGrp="1"/>
          </p:cNvSpPr>
          <p:nvPr>
            <p:ph type="body" sz="quarter" idx="1" hasCustomPrompt="1"/>
          </p:nvPr>
        </p:nvSpPr>
        <p:spPr>
          <a:xfrm>
            <a:off x="470150" y="5148853"/>
            <a:ext cx="5414253" cy="101933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Clr>
                <a:srgbClr val="0070C0"/>
              </a:buClr>
              <a:buFontTx/>
              <a:buNone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Clr>
                <a:srgbClr val="0070C0"/>
              </a:buClr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Clr>
                <a:srgbClr val="0070C0"/>
              </a:buClr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  <p:sp>
        <p:nvSpPr>
          <p:cNvPr id="81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6357979" y="1460500"/>
            <a:ext cx="5427621" cy="3386073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8" name="Body Level One…"/>
          <p:cNvSpPr>
            <a:spLocks noGrp="1"/>
          </p:cNvSpPr>
          <p:nvPr>
            <p:ph type="body" sz="quarter" idx="15" hasCustomPrompt="1"/>
          </p:nvPr>
        </p:nvSpPr>
        <p:spPr>
          <a:xfrm>
            <a:off x="6349360" y="5148853"/>
            <a:ext cx="5436240" cy="101933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>
            <a:normAutofit/>
          </a:bodyPr>
          <a:lstStyle>
            <a:lvl1pPr marL="0" indent="0">
              <a:buClr>
                <a:srgbClr val="0070C0"/>
              </a:buClr>
              <a:buFontTx/>
              <a:buNone/>
              <a:defRPr sz="2133">
                <a:solidFill>
                  <a:srgbClr val="545454"/>
                </a:solidFill>
                <a:latin typeface="Myriad Pro" panose="020B0503030403020204" pitchFamily="34" charset="0"/>
                <a:ea typeface="Open Sans"/>
                <a:cs typeface="Open Sans"/>
                <a:sym typeface="Open Sans"/>
              </a:defRPr>
            </a:lvl1pPr>
            <a:lvl2pPr marL="404561" indent="-164567">
              <a:buClr>
                <a:srgbClr val="0070C0"/>
              </a:buClr>
              <a:buFontTx/>
              <a:buChar char="▪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indent="-609585">
              <a:buClr>
                <a:srgbClr val="0070C0"/>
              </a:buClr>
              <a:buFontTx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indent="-609585">
              <a:buClr>
                <a:srgbClr val="0070C0"/>
              </a:buClr>
              <a:buFontTx/>
              <a:buChar char="•"/>
              <a:defRPr sz="2133">
                <a:solidFill>
                  <a:srgbClr val="54545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rPr lang="hr-HR" dirty="0" err="1"/>
              <a:t>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256478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49" y="1460322"/>
            <a:ext cx="4278439" cy="2227500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  <a:endParaRPr dirty="0"/>
          </a:p>
        </p:txBody>
      </p:sp>
      <p:sp>
        <p:nvSpPr>
          <p:cNvPr id="91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470151" y="3929122"/>
            <a:ext cx="4278437" cy="223906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92" name="Rezervirano mjesto slike 2"/>
          <p:cNvSpPr>
            <a:spLocks noGrp="1"/>
          </p:cNvSpPr>
          <p:nvPr>
            <p:ph type="pic" sz="quarter" idx="15" hasCustomPrompt="1"/>
          </p:nvPr>
        </p:nvSpPr>
        <p:spPr>
          <a:xfrm>
            <a:off x="5198991" y="1460322"/>
            <a:ext cx="4194648" cy="2227500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93" name="Rezervirano mjesto slike 2"/>
          <p:cNvSpPr>
            <a:spLocks noGrp="1"/>
          </p:cNvSpPr>
          <p:nvPr>
            <p:ph type="pic" sz="quarter" idx="16" hasCustomPrompt="1"/>
          </p:nvPr>
        </p:nvSpPr>
        <p:spPr>
          <a:xfrm>
            <a:off x="5198991" y="3929122"/>
            <a:ext cx="4194648" cy="223906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23693668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foto +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zervirano mjesto slike 2"/>
          <p:cNvSpPr>
            <a:spLocks noGrp="1"/>
          </p:cNvSpPr>
          <p:nvPr>
            <p:ph type="pic" sz="quarter" idx="13" hasCustomPrompt="1"/>
          </p:nvPr>
        </p:nvSpPr>
        <p:spPr>
          <a:xfrm>
            <a:off x="470148" y="1460500"/>
            <a:ext cx="3560269" cy="2338689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102" name="Rezervirano mjesto slike 2"/>
          <p:cNvSpPr>
            <a:spLocks noGrp="1"/>
          </p:cNvSpPr>
          <p:nvPr>
            <p:ph type="pic" sz="quarter" idx="14" hasCustomPrompt="1"/>
          </p:nvPr>
        </p:nvSpPr>
        <p:spPr>
          <a:xfrm>
            <a:off x="470149" y="4040490"/>
            <a:ext cx="3560265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  <p:sp>
        <p:nvSpPr>
          <p:cNvPr id="103" name="Rezervirano mjesto slike 2"/>
          <p:cNvSpPr>
            <a:spLocks noGrp="1"/>
          </p:cNvSpPr>
          <p:nvPr>
            <p:ph type="pic" sz="quarter" idx="15" hasCustomPrompt="1"/>
          </p:nvPr>
        </p:nvSpPr>
        <p:spPr>
          <a:xfrm>
            <a:off x="4306316" y="1460500"/>
            <a:ext cx="3574696" cy="2338688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hr-HR" dirty="0"/>
              <a:t>Photo</a:t>
            </a:r>
          </a:p>
        </p:txBody>
      </p:sp>
      <p:sp>
        <p:nvSpPr>
          <p:cNvPr id="104" name="Rezervirano mjesto slike 2"/>
          <p:cNvSpPr>
            <a:spLocks noGrp="1"/>
          </p:cNvSpPr>
          <p:nvPr>
            <p:ph type="pic" sz="quarter" idx="16" hasCustomPrompt="1"/>
          </p:nvPr>
        </p:nvSpPr>
        <p:spPr>
          <a:xfrm>
            <a:off x="4301682" y="4040490"/>
            <a:ext cx="3574693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  <p:sp>
        <p:nvSpPr>
          <p:cNvPr id="105" name="Rezervirano mjesto slike 2"/>
          <p:cNvSpPr>
            <a:spLocks noGrp="1"/>
          </p:cNvSpPr>
          <p:nvPr>
            <p:ph type="pic" sz="quarter" idx="17" hasCustomPrompt="1"/>
          </p:nvPr>
        </p:nvSpPr>
        <p:spPr>
          <a:xfrm>
            <a:off x="8156911" y="1460500"/>
            <a:ext cx="3628687" cy="2338688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 sz="2133"/>
            </a:lvl1pPr>
          </a:lstStyle>
          <a:p>
            <a:r>
              <a:rPr lang="hr-HR" dirty="0"/>
              <a:t>Photo</a:t>
            </a:r>
          </a:p>
        </p:txBody>
      </p:sp>
      <p:sp>
        <p:nvSpPr>
          <p:cNvPr id="106" name="Rezervirano mjesto slike 2"/>
          <p:cNvSpPr>
            <a:spLocks noGrp="1"/>
          </p:cNvSpPr>
          <p:nvPr>
            <p:ph type="pic" sz="quarter" idx="18" hasCustomPrompt="1"/>
          </p:nvPr>
        </p:nvSpPr>
        <p:spPr>
          <a:xfrm>
            <a:off x="8147643" y="4040490"/>
            <a:ext cx="3637956" cy="2127700"/>
          </a:xfrm>
          <a:prstGeom prst="rect">
            <a:avLst/>
          </a:prstGeom>
        </p:spPr>
        <p:txBody>
          <a:bodyPr lIns="91439" rIns="91439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133"/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hr-HR" dirty="0"/>
              <a:t>Photo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74377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image" Target="../media/image4.svg"/><Relationship Id="rId3" Type="http://schemas.openxmlformats.org/officeDocument/2006/relationships/slideLayout" Target="../slideLayouts/slideLayout1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svg"/><Relationship Id="rId20" Type="http://schemas.openxmlformats.org/officeDocument/2006/relationships/image" Target="../media/image6.sv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22" Type="http://schemas.openxmlformats.org/officeDocument/2006/relationships/image" Target="../media/image8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elogram 5"/>
          <p:cNvSpPr/>
          <p:nvPr userDrawn="1"/>
        </p:nvSpPr>
        <p:spPr>
          <a:xfrm>
            <a:off x="-272052" y="390837"/>
            <a:ext cx="2468627" cy="625785"/>
          </a:xfrm>
          <a:prstGeom prst="parallelogram">
            <a:avLst/>
          </a:prstGeom>
          <a:solidFill>
            <a:srgbClr val="75AB42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hangingPunct="0"/>
            <a:endParaRPr lang="hr-HR" sz="2400" kern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12" name="Grafika 11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 r="67174"/>
          <a:stretch/>
        </p:blipFill>
        <p:spPr>
          <a:xfrm>
            <a:off x="-608349" y="-587472"/>
            <a:ext cx="3989951" cy="4861896"/>
          </a:xfrm>
          <a:prstGeom prst="rect">
            <a:avLst/>
          </a:prstGeom>
        </p:spPr>
      </p:pic>
      <p:pic>
        <p:nvPicPr>
          <p:cNvPr id="10" name="Grafika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131306" y="263912"/>
            <a:ext cx="1829599" cy="1089173"/>
          </a:xfrm>
          <a:prstGeom prst="rect">
            <a:avLst/>
          </a:prstGeom>
        </p:spPr>
      </p:pic>
      <p:sp>
        <p:nvSpPr>
          <p:cNvPr id="9" name="Paralelogram 8"/>
          <p:cNvSpPr/>
          <p:nvPr userDrawn="1"/>
        </p:nvSpPr>
        <p:spPr>
          <a:xfrm>
            <a:off x="9897366" y="6227458"/>
            <a:ext cx="2976973" cy="621022"/>
          </a:xfrm>
          <a:prstGeom prst="parallelogram">
            <a:avLst/>
          </a:prstGeom>
          <a:solidFill>
            <a:srgbClr val="5069C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hangingPunct="0"/>
            <a:endParaRPr lang="hr-HR" sz="2400" kern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Pravokutnik 27"/>
          <p:cNvSpPr/>
          <p:nvPr userDrawn="1"/>
        </p:nvSpPr>
        <p:spPr>
          <a:xfrm>
            <a:off x="10072080" y="6444648"/>
            <a:ext cx="2430379" cy="28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>
            <a:lvl1pPr>
              <a:defRPr sz="900" spc="80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hangingPunct="0"/>
            <a:r>
              <a:rPr lang="hr-HR" sz="1867" kern="0" baseline="30000" dirty="0">
                <a:latin typeface="Myriad Pro" panose="020B0503030403020204" pitchFamily="34" charset="0"/>
              </a:rPr>
              <a:t>www.b2match.eu/blight</a:t>
            </a:r>
          </a:p>
        </p:txBody>
      </p:sp>
      <p:pic>
        <p:nvPicPr>
          <p:cNvPr id="13" name="Grafika 12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 l="33193" b="49570"/>
          <a:stretch/>
        </p:blipFill>
        <p:spPr>
          <a:xfrm>
            <a:off x="484940" y="292034"/>
            <a:ext cx="2180792" cy="658484"/>
          </a:xfrm>
          <a:prstGeom prst="rect">
            <a:avLst/>
          </a:prstGeom>
        </p:spPr>
      </p:pic>
      <p:pic>
        <p:nvPicPr>
          <p:cNvPr id="11" name="Grafika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44436" y="6252594"/>
            <a:ext cx="22212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5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1" r:id="rId7"/>
    <p:sldLayoutId id="2147483682" r:id="rId8"/>
    <p:sldLayoutId id="2147483683" r:id="rId9"/>
    <p:sldLayoutId id="2147483684" r:id="rId10"/>
  </p:sldLayoutIdLst>
  <p:transition spd="med"/>
  <p:txStyles>
    <p:titleStyle>
      <a:lvl1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2261A1"/>
          </a:solidFill>
          <a:uFillTx/>
          <a:latin typeface="Myriad Pro Black" panose="020B0803030403020204" pitchFamily="34" charset="0"/>
          <a:ea typeface="+mn-ea"/>
          <a:cs typeface="+mn-cs"/>
          <a:sym typeface="Calibri"/>
        </a:defRPr>
      </a:lvl1pPr>
      <a:lvl2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None/>
        <a:tabLst/>
        <a:defRPr sz="21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1pPr>
      <a:lvl2pPr marL="1045002" marR="0" indent="-435417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2pPr>
      <a:lvl3pPr marL="1625559" marR="0" indent="-406390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3pPr>
      <a:lvl4pPr marL="2316422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4pPr>
      <a:lvl5pPr marL="2926007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»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5pPr>
      <a:lvl6pPr marL="3535592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145176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754760" marR="0" indent="-487666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364345" marR="0" indent="-487666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elogram 5"/>
          <p:cNvSpPr/>
          <p:nvPr userDrawn="1"/>
        </p:nvSpPr>
        <p:spPr>
          <a:xfrm>
            <a:off x="-272052" y="390837"/>
            <a:ext cx="2468627" cy="625785"/>
          </a:xfrm>
          <a:prstGeom prst="parallelogram">
            <a:avLst/>
          </a:prstGeom>
          <a:solidFill>
            <a:srgbClr val="75AB42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hangingPunct="0"/>
            <a:endParaRPr lang="hr-HR" sz="2400" kern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12" name="Grafika 11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 r="67174"/>
          <a:stretch/>
        </p:blipFill>
        <p:spPr>
          <a:xfrm>
            <a:off x="-608349" y="-587472"/>
            <a:ext cx="3989951" cy="4861896"/>
          </a:xfrm>
          <a:prstGeom prst="rect">
            <a:avLst/>
          </a:prstGeom>
        </p:spPr>
      </p:pic>
      <p:pic>
        <p:nvPicPr>
          <p:cNvPr id="10" name="Grafika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31306" y="263912"/>
            <a:ext cx="1829599" cy="1089173"/>
          </a:xfrm>
          <a:prstGeom prst="rect">
            <a:avLst/>
          </a:prstGeom>
        </p:spPr>
      </p:pic>
      <p:sp>
        <p:nvSpPr>
          <p:cNvPr id="9" name="Paralelogram 8"/>
          <p:cNvSpPr/>
          <p:nvPr userDrawn="1"/>
        </p:nvSpPr>
        <p:spPr>
          <a:xfrm>
            <a:off x="9897366" y="6227458"/>
            <a:ext cx="2976973" cy="621022"/>
          </a:xfrm>
          <a:prstGeom prst="parallelogram">
            <a:avLst/>
          </a:prstGeom>
          <a:solidFill>
            <a:srgbClr val="5069C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hangingPunct="0"/>
            <a:endParaRPr lang="hr-HR" sz="2400" kern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Pravokutnik 27"/>
          <p:cNvSpPr/>
          <p:nvPr userDrawn="1"/>
        </p:nvSpPr>
        <p:spPr>
          <a:xfrm>
            <a:off x="10072080" y="6444648"/>
            <a:ext cx="2430379" cy="28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959" rIns="60959">
            <a:spAutoFit/>
          </a:bodyPr>
          <a:lstStyle>
            <a:lvl1pPr>
              <a:defRPr sz="900" spc="80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hangingPunct="0"/>
            <a:r>
              <a:rPr lang="hr-HR" sz="1867" kern="0" baseline="30000" dirty="0">
                <a:latin typeface="Myriad Pro" panose="020B0503030403020204" pitchFamily="34" charset="0"/>
              </a:rPr>
              <a:t>www.b2match.eu/blight</a:t>
            </a:r>
          </a:p>
        </p:txBody>
      </p:sp>
      <p:pic>
        <p:nvPicPr>
          <p:cNvPr id="13" name="Grafika 12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rcRect l="33193" b="49570"/>
          <a:stretch/>
        </p:blipFill>
        <p:spPr>
          <a:xfrm>
            <a:off x="484940" y="292034"/>
            <a:ext cx="2180792" cy="658484"/>
          </a:xfrm>
          <a:prstGeom prst="rect">
            <a:avLst/>
          </a:prstGeom>
        </p:spPr>
      </p:pic>
      <p:pic>
        <p:nvPicPr>
          <p:cNvPr id="11" name="Grafika 10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44436" y="6252594"/>
            <a:ext cx="22212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4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 spd="med"/>
  <p:txStyles>
    <p:titleStyle>
      <a:lvl1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2261A1"/>
          </a:solidFill>
          <a:uFillTx/>
          <a:latin typeface="Myriad Pro Black" panose="020B0803030403020204" pitchFamily="34" charset="0"/>
          <a:ea typeface="+mn-ea"/>
          <a:cs typeface="+mn-cs"/>
          <a:sym typeface="Calibri"/>
        </a:defRPr>
      </a:lvl1pPr>
      <a:lvl2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None/>
        <a:tabLst/>
        <a:defRPr sz="21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1pPr>
      <a:lvl2pPr marL="1045002" marR="0" indent="-435417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2pPr>
      <a:lvl3pPr marL="1625559" marR="0" indent="-406390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3pPr>
      <a:lvl4pPr marL="2316422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4pPr>
      <a:lvl5pPr marL="2926007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»"/>
        <a:tabLst/>
        <a:defRPr sz="3733" b="0" i="0" u="none" strike="noStrike" cap="none" spc="0" baseline="0">
          <a:ln>
            <a:noFill/>
          </a:ln>
          <a:solidFill>
            <a:schemeClr val="tx2">
              <a:lumMod val="50000"/>
            </a:schemeClr>
          </a:solidFill>
          <a:uFillTx/>
          <a:latin typeface="Myriad Pro" panose="020B0503030403020204" pitchFamily="34" charset="0"/>
          <a:ea typeface="+mn-ea"/>
          <a:cs typeface="+mn-cs"/>
          <a:sym typeface="Calibri"/>
        </a:defRPr>
      </a:lvl5pPr>
      <a:lvl6pPr marL="3535592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145176" marR="0" indent="-487668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754760" marR="0" indent="-487666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364345" marR="0" indent="-487666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26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petra.horvath@zmva.hu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2match.eu/bligh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5"/>
          <p:cNvSpPr txBox="1">
            <a:spLocks/>
          </p:cNvSpPr>
          <p:nvPr/>
        </p:nvSpPr>
        <p:spPr>
          <a:xfrm>
            <a:off x="6681355" y="4368874"/>
            <a:ext cx="5434162" cy="1300779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600" b="1" i="0" u="none" strike="noStrike" cap="none" spc="0" baseline="0">
                <a:ln>
                  <a:noFill/>
                </a:ln>
                <a:solidFill>
                  <a:srgbClr val="5069C3"/>
                </a:solidFill>
                <a:uFillTx/>
                <a:latin typeface="Myriad Pro" panose="020B0503030403020204" pitchFamily="34" charset="0"/>
                <a:ea typeface="+mn-ea"/>
                <a:cs typeface="+mn-cs"/>
                <a:sym typeface="Calibri"/>
              </a:defRPr>
            </a:lvl1pPr>
            <a:lvl2pPr marL="18000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FillTx/>
                <a:latin typeface="Myriad Pro" panose="020B0503030403020204" pitchFamily="34" charset="0"/>
                <a:ea typeface="+mn-ea"/>
                <a:cs typeface="+mn-cs"/>
                <a:sym typeface="Calibri"/>
              </a:defRPr>
            </a:lvl2pPr>
            <a:lvl3pPr marL="720000" marR="0" indent="-1800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FillTx/>
                <a:latin typeface="Myriad Pro" panose="020B0503030403020204" pitchFamily="34" charset="0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FillTx/>
                <a:latin typeface="Myriad Pro" panose="020B0503030403020204" pitchFamily="34" charset="0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2800" b="0" i="0" u="none" strike="noStrike" cap="none" spc="0" baseline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FillTx/>
                <a:latin typeface="Myriad Pro" panose="020B0503030403020204" pitchFamily="34" charset="0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lnSpc>
                <a:spcPct val="80000"/>
              </a:lnSpc>
            </a:pPr>
            <a:r>
              <a:rPr lang="hu-HU" sz="3200" kern="0" dirty="0">
                <a:solidFill>
                  <a:srgbClr val="5A6FC6"/>
                </a:solidFill>
              </a:rPr>
              <a:t>A magyar és horvát KKV-k együttműködésének támogatása</a:t>
            </a:r>
            <a:endParaRPr lang="hr-HR" sz="3200" kern="0" dirty="0">
              <a:solidFill>
                <a:srgbClr val="5A6FC6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7200078" y="6124029"/>
            <a:ext cx="4309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hr-HR" sz="2400" kern="0" dirty="0">
                <a:solidFill>
                  <a:srgbClr val="5A6FC6"/>
                </a:solidFill>
                <a:latin typeface="Myriad Pro" panose="020B0503030403020204" pitchFamily="34" charset="0"/>
                <a:sym typeface="Helvetica"/>
              </a:rPr>
              <a:t>Zalaegerszeg, 2019. január 24.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29721" y="2745104"/>
            <a:ext cx="3779881" cy="447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Fostering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value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added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business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cooperations</a:t>
            </a:r>
            <a:endParaRPr lang="hr-HR" sz="1733" b="1" kern="0" spc="-27" baseline="30000" dirty="0">
              <a:solidFill>
                <a:srgbClr val="A7A7A7">
                  <a:lumMod val="50000"/>
                </a:srgbClr>
              </a:solidFill>
              <a:uFill>
                <a:solidFill>
                  <a:srgbClr val="0000FF"/>
                </a:solidFill>
              </a:uFill>
              <a:latin typeface="Myriad Pro" panose="020B0503030403020204" pitchFamily="34" charset="0"/>
              <a:ea typeface="Open Sans"/>
              <a:cs typeface="Open Sans"/>
              <a:sym typeface="Open Sans"/>
            </a:endParaRPr>
          </a:p>
          <a:p>
            <a:pPr hangingPunct="0"/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between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SMEs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operating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on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different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sides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of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the</a:t>
            </a:r>
            <a:r>
              <a:rPr lang="hr-HR" sz="1733" b="1" kern="0" spc="-27" baseline="30000" dirty="0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 </a:t>
            </a:r>
            <a:r>
              <a:rPr lang="hr-HR" sz="1733" b="1" kern="0" spc="-27" baseline="30000" dirty="0" err="1">
                <a:solidFill>
                  <a:srgbClr val="A7A7A7">
                    <a:lumMod val="50000"/>
                  </a:srgbClr>
                </a:solidFill>
                <a:uFill>
                  <a:solidFill>
                    <a:srgbClr val="0000FF"/>
                  </a:solidFill>
                </a:uFill>
                <a:latin typeface="Myriad Pro" panose="020B0503030403020204" pitchFamily="34" charset="0"/>
                <a:ea typeface="Open Sans"/>
                <a:cs typeface="Open Sans"/>
                <a:sym typeface="Open Sans"/>
              </a:rPr>
              <a:t>border</a:t>
            </a:r>
            <a:endParaRPr lang="hr-HR" sz="1733" b="1" kern="0" spc="-27" baseline="30000" dirty="0">
              <a:solidFill>
                <a:srgbClr val="A7A7A7">
                  <a:lumMod val="50000"/>
                </a:srgbClr>
              </a:solidFill>
              <a:uFill>
                <a:solidFill>
                  <a:srgbClr val="0000FF"/>
                </a:solidFill>
              </a:uFill>
              <a:latin typeface="Myriad Pro" panose="020B0503030403020204" pitchFamily="34" charset="0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98428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zervirano mjesto teksta 5"/>
          <p:cNvSpPr>
            <a:spLocks noGrp="1"/>
          </p:cNvSpPr>
          <p:nvPr>
            <p:ph type="body" sz="quarter" idx="4294967295"/>
          </p:nvPr>
        </p:nvSpPr>
        <p:spPr>
          <a:xfrm>
            <a:off x="886691" y="1468580"/>
            <a:ext cx="10902415" cy="4643895"/>
          </a:xfrm>
          <a:prstGeom prst="rect">
            <a:avLst/>
          </a:prstGeom>
        </p:spPr>
        <p:txBody>
          <a:bodyPr/>
          <a:lstStyle/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C – Feldolgozóipar (10 – 33)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D – </a:t>
            </a:r>
            <a:r>
              <a:rPr lang="hu-HU" sz="1600" dirty="0" err="1">
                <a:solidFill>
                  <a:srgbClr val="5A6FC6"/>
                </a:solidFill>
                <a:latin typeface="Myriad Pro Black" panose="020B0803030403020204" charset="0"/>
              </a:rPr>
              <a:t>Villamosenergia-</a:t>
            </a: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, gáz-, gőzellátás, légkondicionálás (35)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E- Vízellátás, szennyvíz-kezelés, hulladékgazdálkodás (36 – 39)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F – Építőipar (41 – 43)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G – Kereskedelem, gépjárműjavítás (45 – 47)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H – Szállítás, raktározás (49 – 53)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I – Szálláshely-szolgáltatás, vendéglátás (55 – 56)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J – Információ, kommunikáció (58 – 63)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M – Szakmai, műszaki, tudományos tevékenység (69 – 75)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N –  Adminisztrációs tevékenységek (78 – 80)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P – Oktatás (85)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Q – Humán egészségügyi, szociális ellátás (86 – 88)</a:t>
            </a:r>
          </a:p>
          <a:p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R – Művészet, szórakoztatás, szabadidő (90,91,93)</a:t>
            </a:r>
          </a:p>
        </p:txBody>
      </p:sp>
      <p:sp>
        <p:nvSpPr>
          <p:cNvPr id="6" name="TextBox 3"/>
          <p:cNvSpPr/>
          <p:nvPr/>
        </p:nvSpPr>
        <p:spPr>
          <a:xfrm>
            <a:off x="3094717" y="501933"/>
            <a:ext cx="9097284" cy="61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7" tIns="60957" rIns="60957" bIns="60957">
            <a:spAutoFit/>
          </a:bodyPr>
          <a:lstStyle/>
          <a:p>
            <a:pPr hangingPunct="0">
              <a:defRPr sz="2400">
                <a:solidFill>
                  <a:srgbClr val="2766A7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ea typeface="Open Sans Semibold"/>
                <a:cs typeface="Open Sans Semibold"/>
                <a:sym typeface="Open Sans Semibold"/>
              </a:rPr>
              <a:t>Támogatásra jogosult ágazatok</a:t>
            </a:r>
            <a:endParaRPr lang="hr-HR" sz="3200" u="sng" kern="0" dirty="0">
              <a:solidFill>
                <a:srgbClr val="5A6FC6"/>
              </a:solidFill>
              <a:latin typeface="Myriad Pro Black" panose="020B0803030403020204" charset="0"/>
              <a:ea typeface="Open Sans Extrabold"/>
              <a:cs typeface="Open Sans Extrabold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910629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35927" y="1122219"/>
            <a:ext cx="123169" cy="4924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/>
            <a:endParaRPr lang="hu-HU" sz="240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" name="Rezervirano mjesto teksta 7"/>
          <p:cNvSpPr>
            <a:spLocks noGrp="1"/>
          </p:cNvSpPr>
          <p:nvPr>
            <p:ph type="body" sz="quarter" idx="1"/>
          </p:nvPr>
        </p:nvSpPr>
        <p:spPr>
          <a:xfrm>
            <a:off x="2396067" y="638874"/>
            <a:ext cx="6338151" cy="48334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u-HU" sz="3200" u="sng" dirty="0">
                <a:solidFill>
                  <a:srgbClr val="5A6FC6"/>
                </a:solidFill>
                <a:latin typeface="Myriad Pro Black" panose="020B0803030403020204" charset="0"/>
              </a:rPr>
              <a:t>Kizáró tevékenységek és tényezők</a:t>
            </a:r>
            <a:endParaRPr lang="hu-HU" sz="3200" u="sng" dirty="0">
              <a:latin typeface="Myriad Pro Black" panose="020B080303040302020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20352" y="2039959"/>
            <a:ext cx="11599003" cy="39395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marL="342900" indent="-342900"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b="1" dirty="0">
                <a:solidFill>
                  <a:srgbClr val="5A6FC6"/>
                </a:solidFill>
              </a:rPr>
              <a:t>MEZŐGAZDASÁG, VADGAZDÁLKODÁS, ERDŐGAZDÁLKODÁS</a:t>
            </a:r>
          </a:p>
          <a:p>
            <a:pPr marL="342900" indent="-342900"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Mezőgazdasági termékek elsődleges feldolgozása (</a:t>
            </a:r>
            <a:r>
              <a:rPr lang="hu-HU" sz="2400" kern="0" dirty="0" err="1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Annex</a:t>
            </a:r>
            <a:r>
              <a:rPr lang="hu-HU" sz="2400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I. termékek előállítása)</a:t>
            </a:r>
          </a:p>
          <a:p>
            <a:pPr marL="342900" indent="-342900"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b="1" dirty="0">
                <a:solidFill>
                  <a:srgbClr val="5A6FC6"/>
                </a:solidFill>
              </a:rPr>
              <a:t>KÖZIGAZGATÁS, VÉDELEM; KÖTELEZŐ TÁRSADALOMBIZTOSÍTÁS</a:t>
            </a:r>
            <a:endParaRPr lang="hu-HU" sz="2400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marL="342900" indent="-342900"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b="1" dirty="0">
                <a:solidFill>
                  <a:srgbClr val="5A6FC6"/>
                </a:solidFill>
              </a:rPr>
              <a:t>INGATLANÜGYLETEK, GAZDASÁGI SZOLGÁLTATÁS</a:t>
            </a:r>
            <a:endParaRPr lang="hu-HU" sz="2400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Nehéz helyzetben lévő vállalkozás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hu-HU" sz="2400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Nem támogatott tevékenységek (TEÁOR)</a:t>
            </a:r>
          </a:p>
          <a:p>
            <a:pPr hangingPunct="0"/>
            <a:endParaRPr lang="hu-HU" sz="240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4476918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/>
          <p:nvPr/>
        </p:nvSpPr>
        <p:spPr>
          <a:xfrm>
            <a:off x="3094717" y="501932"/>
            <a:ext cx="9097284" cy="61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7" tIns="60957" rIns="60957" bIns="60957">
            <a:spAutoFit/>
          </a:bodyPr>
          <a:lstStyle/>
          <a:p>
            <a:pPr hangingPunct="0">
              <a:defRPr sz="2400">
                <a:solidFill>
                  <a:srgbClr val="2766A7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ea typeface="Open Sans Semibold"/>
                <a:cs typeface="Open Sans Semibold"/>
                <a:sym typeface="Open Sans Semibold"/>
              </a:rPr>
              <a:t>Önállóan támogatható tevékenységek</a:t>
            </a:r>
            <a:endParaRPr lang="hr-HR" sz="3200" u="sng" kern="0" dirty="0">
              <a:solidFill>
                <a:srgbClr val="5A6FC6"/>
              </a:solidFill>
              <a:latin typeface="Myriad Pro Black" panose="020B080303040302020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46365" y="1290319"/>
            <a:ext cx="11030704" cy="55392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2133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Közös technológia-, szolgáltatás-, vagy termékfejlesztéshez kapcsolódóan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Gépek, berendezések beszerzése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Anyagmozgatáshoz, csomagoláshoz, raktározáshoz kapcsolódó technológia 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(járművek kivételével)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Információs technológia fejlesztése – hardver, szoftver 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(általános irodai szoftverek kivételével)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Új piacokra való belépést szolgáló technológia-, szolgáltatás-, vagy termékfejlesztés:</a:t>
            </a:r>
            <a:r>
              <a:rPr lang="hu-HU" sz="2133" i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vásárokon, üzletember-találkozókon való részvétel,konferenciák, üzleti találkozók szervezése, nemzetközi piackutatás, idegen nyelvű marketing eszközök fejlesztése,a programterületen kívülre irányuló marketing akciók szervezése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Külső szakértői szolgáltatások igénybe vétele</a:t>
            </a:r>
          </a:p>
          <a:p>
            <a:pPr hangingPunct="0"/>
            <a:endParaRPr lang="hu-HU" sz="2400" kern="0" dirty="0">
              <a:solidFill>
                <a:srgbClr val="5A6FC6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295157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"/>
          <p:cNvSpPr/>
          <p:nvPr/>
        </p:nvSpPr>
        <p:spPr>
          <a:xfrm>
            <a:off x="2360426" y="224842"/>
            <a:ext cx="9097284" cy="1107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7" tIns="60957" rIns="60957" bIns="60957">
            <a:spAutoFit/>
          </a:bodyPr>
          <a:lstStyle/>
          <a:p>
            <a:pPr hangingPunct="0">
              <a:defRPr sz="2400">
                <a:solidFill>
                  <a:srgbClr val="2766A7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ea typeface="Open Sans Semibold"/>
                <a:cs typeface="Open Sans Semibold"/>
                <a:sym typeface="Open Sans Semibold"/>
              </a:rPr>
              <a:t>Kapcsolódó (önállóan nem támogatható) tevékenységek</a:t>
            </a:r>
            <a:endParaRPr lang="hr-HR" sz="3200" u="sng" kern="0" dirty="0">
              <a:solidFill>
                <a:srgbClr val="5A6FC6"/>
              </a:solidFill>
              <a:latin typeface="Myriad Pro Black" panose="020B080303040302020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67190" y="1629682"/>
            <a:ext cx="9114349" cy="43904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Közös technológia-, szolgáltatás-, vagy termékfejlesztéshez kapcsolódóan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Ingatlan építés, bővítés, korszerűsítés, felújítás, infrastruktúra fejlesztés 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(ingatlan vásárlás kivételével)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Irodai berendezések beszerzése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Képzések szervezése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Meglévő és új alkalmazottak foglalkoztatása (bér és járulék költségek)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- Projekt adminisztrációs  költségek</a:t>
            </a:r>
          </a:p>
          <a:p>
            <a:pPr hangingPunct="0">
              <a:spcBef>
                <a:spcPts val="800"/>
              </a:spcBef>
              <a:spcAft>
                <a:spcPts val="800"/>
              </a:spcAft>
            </a:pPr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7734355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533220" y="1558007"/>
            <a:ext cx="11315451" cy="4707164"/>
          </a:xfrm>
        </p:spPr>
        <p:txBody>
          <a:bodyPr/>
          <a:lstStyle/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</a:rPr>
              <a:t>Projekt előkészítés (1000 €)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</a:rPr>
              <a:t>Személyi jellegű költségek</a:t>
            </a:r>
          </a:p>
          <a:p>
            <a:pPr lvl="1">
              <a:buNone/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            Új, és meglévő alkalmazottak bére + járulékok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</a:rPr>
              <a:t>Irodai és adminisztratív költségek (a bérköltségek 15%-a, un. </a:t>
            </a:r>
            <a:r>
              <a:rPr lang="hu-HU" sz="2133" dirty="0" err="1">
                <a:solidFill>
                  <a:srgbClr val="5A6FC6"/>
                </a:solidFill>
              </a:rPr>
              <a:t>flat</a:t>
            </a:r>
            <a:r>
              <a:rPr lang="hu-HU" sz="2133" dirty="0">
                <a:solidFill>
                  <a:srgbClr val="5A6FC6"/>
                </a:solidFill>
              </a:rPr>
              <a:t> </a:t>
            </a:r>
            <a:r>
              <a:rPr lang="hu-HU" sz="2133" dirty="0" err="1">
                <a:solidFill>
                  <a:srgbClr val="5A6FC6"/>
                </a:solidFill>
              </a:rPr>
              <a:t>rate</a:t>
            </a:r>
            <a:r>
              <a:rPr lang="hu-HU" sz="2133" dirty="0">
                <a:solidFill>
                  <a:srgbClr val="5A6FC6"/>
                </a:solidFill>
              </a:rPr>
              <a:t> szabály alapján)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</a:rPr>
              <a:t>Utazási- és szállásköltségek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</a:rPr>
              <a:t>Külső szakértői szolgáltatás ( a Light Partner költségének maximum 5%-a)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Eszközbeszerzés költségei</a:t>
            </a:r>
          </a:p>
          <a:p>
            <a:pPr marL="342900" lvl="1" indent="-342900">
              <a:buFontTx/>
              <a:buChar char="-"/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Infrastruktúra fejlesztés (Ingatlan építés, bővítés, korszerűsítés, felújítás)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671456" y="415637"/>
            <a:ext cx="4428770" cy="615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Elszámolható költségek</a:t>
            </a:r>
          </a:p>
        </p:txBody>
      </p:sp>
    </p:spTree>
    <p:extLst>
      <p:ext uri="{BB962C8B-B14F-4D97-AF65-F5344CB8AC3E}">
        <p14:creationId xmlns:p14="http://schemas.microsoft.com/office/powerpoint/2010/main" val="32025482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Horváth Petra, projektmenedzser</a:t>
            </a:r>
          </a:p>
          <a:p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E-mail: </a:t>
            </a:r>
            <a:r>
              <a:rPr lang="hu-HU" sz="2133" dirty="0" err="1">
                <a:solidFill>
                  <a:srgbClr val="5A6FC6"/>
                </a:solidFill>
                <a:latin typeface="Myriad Pro Black" panose="020B0803030403020204" charset="0"/>
                <a:hlinkClick r:id="rId2"/>
              </a:rPr>
              <a:t>petra.horvath</a:t>
            </a: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  <a:hlinkClick r:id="rId2"/>
              </a:rPr>
              <a:t>@</a:t>
            </a:r>
            <a:r>
              <a:rPr lang="hu-HU" sz="2133" dirty="0" err="1">
                <a:solidFill>
                  <a:srgbClr val="5A6FC6"/>
                </a:solidFill>
                <a:latin typeface="Myriad Pro Black" panose="020B0803030403020204" charset="0"/>
                <a:hlinkClick r:id="rId2"/>
              </a:rPr>
              <a:t>zmva.hu</a:t>
            </a:r>
            <a:endParaRPr lang="hu-HU" sz="2133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endParaRPr lang="hu-HU" sz="2133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6" r="5366"/>
          <a:stretch>
            <a:fillRect/>
          </a:stretch>
        </p:blipFill>
        <p:spPr bwMode="auto">
          <a:xfrm>
            <a:off x="6096000" y="1939637"/>
            <a:ext cx="5663241" cy="422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87249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hu-HU" sz="7200" dirty="0">
              <a:latin typeface="Myriad Pro Black" panose="020B0803030403020204" charset="0"/>
            </a:endParaRPr>
          </a:p>
          <a:p>
            <a:pPr algn="ctr"/>
            <a:r>
              <a:rPr lang="hu-HU" sz="7200" dirty="0">
                <a:latin typeface="Myriad Pro Black" panose="020B0803030403020204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5378021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434427" y="1075695"/>
            <a:ext cx="11323145" cy="496729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/>
          <a:lstStyle/>
          <a:p>
            <a:r>
              <a:rPr lang="hu-HU" sz="2667" u="sng" dirty="0">
                <a:solidFill>
                  <a:srgbClr val="5A6FC6"/>
                </a:solidFill>
                <a:latin typeface="Myriad Pro Black" panose="020B0803030403020204" charset="0"/>
              </a:rPr>
              <a:t>Fő kedvezményezett: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</a:rPr>
              <a:t>HAMAG-BICRO Horvát Ügynökség a Kis- és Közepes Vállalkozókért, Innovációért és Beruházásokért</a:t>
            </a:r>
            <a:endParaRPr lang="hu-HU" sz="2667" u="sng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r>
              <a:rPr lang="hu-HU" sz="2667" u="sng" dirty="0">
                <a:solidFill>
                  <a:srgbClr val="5A6FC6"/>
                </a:solidFill>
                <a:latin typeface="Myriad Pro Black" panose="020B0803030403020204" charset="0"/>
              </a:rPr>
              <a:t>A projekt célja : 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</a:rPr>
              <a:t>Magyar és horvát KKV-k együttműködésének finanszírozása.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</a:rPr>
              <a:t>Közös technológia, szolgáltatás, vagy termékfejlesztésének támogatása.</a:t>
            </a:r>
            <a:endParaRPr lang="hu-HU" sz="2400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r>
              <a:rPr lang="hu-HU" sz="2667" u="sng" dirty="0">
                <a:solidFill>
                  <a:srgbClr val="5A6FC6"/>
                </a:solidFill>
                <a:latin typeface="Myriad Pro Black" panose="020B0803030403020204" charset="0"/>
              </a:rPr>
              <a:t>Alapvető feltétel: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</a:rPr>
              <a:t> KKV </a:t>
            </a:r>
          </a:p>
          <a:p>
            <a:pPr lvl="1"/>
            <a:r>
              <a:rPr lang="hu-HU" sz="1400" dirty="0">
                <a:solidFill>
                  <a:srgbClr val="5A6FC6"/>
                </a:solidFill>
              </a:rPr>
              <a:t>Minimum 1 lezárt üzleti év</a:t>
            </a:r>
          </a:p>
          <a:p>
            <a:pPr lvl="1"/>
            <a:r>
              <a:rPr lang="hu-HU" sz="1400" dirty="0">
                <a:solidFill>
                  <a:srgbClr val="5A6FC6"/>
                </a:solidFill>
              </a:rPr>
              <a:t>Minimum 1 fő átlagos statisztikai létszám a benyújtást megelőző lezárt üzleti évben</a:t>
            </a:r>
          </a:p>
          <a:p>
            <a:pPr lvl="1"/>
            <a:r>
              <a:rPr lang="hu-HU" sz="1400" dirty="0">
                <a:solidFill>
                  <a:srgbClr val="5A6FC6"/>
                </a:solidFill>
              </a:rPr>
              <a:t>Pozitív saját tőke a benyújtást megelőző lezárt üzleti évben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  <a:latin typeface="Myriad Pro Black" panose="020B0803030403020204" charset="0"/>
              </a:rPr>
              <a:t>Önálló vállalkozás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solidFill>
                  <a:srgbClr val="5A6FC6"/>
                </a:solidFill>
                <a:latin typeface="Myriad Pro Black" panose="020B0803030403020204" charset="0"/>
              </a:rPr>
              <a:t>Területi elhelyezkedés és megvalósítás</a:t>
            </a:r>
          </a:p>
          <a:p>
            <a:endParaRPr lang="hu-HU" sz="2400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endParaRPr sz="2400" dirty="0">
              <a:solidFill>
                <a:srgbClr val="5A6FC6"/>
              </a:solidFill>
              <a:latin typeface="Myriad Pro Black" panose="020B08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9763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546036" y="455441"/>
            <a:ext cx="5623036" cy="5867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24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Kedvezményezettek</a:t>
            </a:r>
          </a:p>
          <a:p>
            <a:pPr hangingPunct="0"/>
            <a:endParaRPr lang="hu-HU" sz="2400" u="sng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4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Magyarországon: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Baranya Megyei Fejlesztési Ügynökség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Somogy Megyei Vállalkozói Központ Alapítvány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Zala Megyei Vállalkozásfejlesztési Alapítvány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4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Horvátországban: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Szlavónia és Baranya Regionális Fejlesztési Ügynökség</a:t>
            </a:r>
            <a:endParaRPr lang="hu-HU" sz="240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sym typeface="Helvetica"/>
              </a:rPr>
              <a:t>VIDRA </a:t>
            </a:r>
            <a:r>
              <a:rPr lang="hu-HU" sz="2133" kern="0" dirty="0" err="1">
                <a:solidFill>
                  <a:srgbClr val="5A6FC6"/>
                </a:solidFill>
                <a:sym typeface="Helvetica"/>
              </a:rPr>
              <a:t>Virovitica-Podravina</a:t>
            </a:r>
            <a:r>
              <a:rPr lang="hu-HU" sz="2133" kern="0" dirty="0">
                <a:solidFill>
                  <a:srgbClr val="5A6FC6"/>
                </a:solidFill>
                <a:sym typeface="Helvetica"/>
              </a:rPr>
              <a:t> Megyei Regionális Fejlesztési Ügynökség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>
                <a:solidFill>
                  <a:srgbClr val="5A6FC6"/>
                </a:solidFill>
                <a:sym typeface="Helvetica"/>
              </a:rPr>
              <a:t>PORA </a:t>
            </a:r>
            <a:r>
              <a:rPr lang="hu-HU" sz="2133" kern="0" dirty="0" err="1">
                <a:solidFill>
                  <a:srgbClr val="5A6FC6"/>
                </a:solidFill>
                <a:sym typeface="Helvetica"/>
              </a:rPr>
              <a:t>Podravina</a:t>
            </a:r>
            <a:r>
              <a:rPr lang="hu-HU" sz="2133" kern="0" dirty="0">
                <a:solidFill>
                  <a:srgbClr val="5A6FC6"/>
                </a:solidFill>
                <a:sym typeface="Helvetica"/>
              </a:rPr>
              <a:t> és </a:t>
            </a:r>
            <a:r>
              <a:rPr lang="hu-HU" sz="2133" kern="0" dirty="0" err="1">
                <a:solidFill>
                  <a:srgbClr val="5A6FC6"/>
                </a:solidFill>
                <a:sym typeface="Helvetica"/>
              </a:rPr>
              <a:t>Prigorje</a:t>
            </a:r>
            <a:r>
              <a:rPr lang="hu-HU" sz="2133" kern="0" dirty="0">
                <a:solidFill>
                  <a:srgbClr val="5A6FC6"/>
                </a:solidFill>
                <a:sym typeface="Helvetica"/>
              </a:rPr>
              <a:t> Regionális Fejlesztési Ügynökség</a:t>
            </a:r>
          </a:p>
          <a:p>
            <a:pPr hangingPunct="0">
              <a:buFont typeface="Arial" pitchFamily="34" charset="0"/>
              <a:buChar char="•"/>
            </a:pPr>
            <a:r>
              <a:rPr lang="hu-HU" sz="2133" kern="0" dirty="0" err="1">
                <a:solidFill>
                  <a:srgbClr val="5A6FC6"/>
                </a:solidFill>
                <a:sym typeface="Helvetica"/>
              </a:rPr>
              <a:t>Medimurje</a:t>
            </a:r>
            <a:r>
              <a:rPr lang="hu-HU" sz="2133" kern="0" dirty="0">
                <a:solidFill>
                  <a:srgbClr val="5A6FC6"/>
                </a:solidFill>
                <a:sym typeface="Helvetica"/>
              </a:rPr>
              <a:t> Regionális Fejlesztési Ügynökség</a:t>
            </a:r>
          </a:p>
          <a:p>
            <a:pPr hangingPunct="0">
              <a:buFont typeface="Arial" pitchFamily="34" charset="0"/>
              <a:buChar char="•"/>
            </a:pPr>
            <a:endParaRPr lang="hu-HU" sz="2133" kern="0" dirty="0">
              <a:solidFill>
                <a:srgbClr val="5A6FC6"/>
              </a:solidFill>
              <a:sym typeface="Helvetica"/>
            </a:endParaRPr>
          </a:p>
        </p:txBody>
      </p:sp>
      <p:pic>
        <p:nvPicPr>
          <p:cNvPr id="6" name="Tartalom hely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61" y="975387"/>
            <a:ext cx="5098469" cy="526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99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6F4F06B3-ACA6-4C5A-B4B7-04D8266C4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456" y="1172584"/>
            <a:ext cx="11323145" cy="4979565"/>
          </a:xfrm>
        </p:spPr>
        <p:txBody>
          <a:bodyPr/>
          <a:lstStyle/>
          <a:p>
            <a:r>
              <a:rPr lang="hu-HU" u="sng" dirty="0">
                <a:solidFill>
                  <a:srgbClr val="5A6FC6"/>
                </a:solidFill>
              </a:rPr>
              <a:t>KKV-k tájékoztatása, partnerkeresés</a:t>
            </a:r>
          </a:p>
          <a:p>
            <a:endParaRPr lang="hu-HU" sz="2133" dirty="0">
              <a:solidFill>
                <a:srgbClr val="5A6FC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33" dirty="0">
                <a:solidFill>
                  <a:srgbClr val="5A6FC6"/>
                </a:solidFill>
              </a:rPr>
              <a:t>A fő kedvezményezett és a kedvezményezettek segítik elő a konstrukció promócióját a vállalkozók körében. (weboldal, tájékoztatók, partnerkeresés)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133" dirty="0">
              <a:solidFill>
                <a:srgbClr val="5A6FC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33" dirty="0">
                <a:solidFill>
                  <a:srgbClr val="5A6FC6"/>
                </a:solidFill>
              </a:rPr>
              <a:t>A projekt </a:t>
            </a:r>
            <a:r>
              <a:rPr lang="hu-HU" sz="2133" dirty="0" err="1">
                <a:solidFill>
                  <a:srgbClr val="5A6FC6"/>
                </a:solidFill>
              </a:rPr>
              <a:t>weboldaln</a:t>
            </a:r>
            <a:r>
              <a:rPr lang="hu-HU" sz="2133" dirty="0">
                <a:solidFill>
                  <a:srgbClr val="5A6FC6"/>
                </a:solidFill>
              </a:rPr>
              <a:t> regisztrálhatnak a vállalkozások. </a:t>
            </a:r>
            <a:r>
              <a:rPr lang="hu-HU" sz="2133" dirty="0">
                <a:solidFill>
                  <a:srgbClr val="5A6FC6"/>
                </a:solidFill>
                <a:hlinkClick r:id="rId2"/>
              </a:rPr>
              <a:t>https://www.b2match.eu/blight</a:t>
            </a:r>
            <a:r>
              <a:rPr lang="hu-HU" sz="2133" dirty="0">
                <a:solidFill>
                  <a:srgbClr val="5A6FC6"/>
                </a:solidFill>
              </a:rPr>
              <a:t> Profiljuk segítségével tudnak partnert keresni elképzelésükhöz vagy őket is felkeresheti potenciális partner a profiljuk alapján.</a:t>
            </a:r>
          </a:p>
          <a:p>
            <a:endParaRPr lang="hu-HU" sz="2133" dirty="0">
              <a:solidFill>
                <a:srgbClr val="5A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44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4"/>
          <p:cNvSpPr/>
          <p:nvPr/>
        </p:nvSpPr>
        <p:spPr>
          <a:xfrm>
            <a:off x="650789" y="1759609"/>
            <a:ext cx="11104605" cy="250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7" tIns="60957" rIns="60957" bIns="60957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2200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</a:t>
            </a:r>
            <a:r>
              <a:rPr lang="hu-HU" sz="2200" dirty="0">
                <a:solidFill>
                  <a:srgbClr val="5A6FC6"/>
                </a:solidFill>
                <a:latin typeface="Myriad Pro Black" panose="020B0803030403020204" charset="0"/>
              </a:rPr>
              <a:t>minimum 2 (maximum 4) partner, melyek közül legalább 1 magyar és 1 horvát vállalkozás</a:t>
            </a:r>
          </a:p>
          <a:p>
            <a:pPr>
              <a:buFont typeface="Wingdings" pitchFamily="2" charset="2"/>
              <a:buChar char="ü"/>
            </a:pPr>
            <a:r>
              <a:rPr lang="hu-HU" sz="2200" dirty="0">
                <a:solidFill>
                  <a:srgbClr val="5A6FC6"/>
                </a:solidFill>
                <a:latin typeface="Myriad Pro Black" panose="020B0803030403020204" charset="0"/>
              </a:rPr>
              <a:t>Teljesítés határideje: a projekt fizikai befejezését követő 2. teljes üzleti év végére (a fenntartási időszak vége)</a:t>
            </a:r>
          </a:p>
          <a:p>
            <a:pPr>
              <a:buFont typeface="Wingdings" pitchFamily="2" charset="2"/>
              <a:buChar char="ü"/>
            </a:pPr>
            <a:endParaRPr lang="hu-HU" sz="2000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pPr>
              <a:buFont typeface="Wingdings" pitchFamily="2" charset="2"/>
              <a:buChar char="ü"/>
            </a:pPr>
            <a:endParaRPr lang="hu-HU" sz="2000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pPr marL="380990" indent="-380990" hangingPunct="0">
              <a:spcBef>
                <a:spcPts val="800"/>
              </a:spcBef>
              <a:buClr>
                <a:srgbClr val="2766A7"/>
              </a:buClr>
              <a:buSzPct val="100000"/>
              <a:buFontTx/>
              <a:buChar char="-"/>
              <a:defRPr cap="all">
                <a:solidFill>
                  <a:srgbClr val="646464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endParaRPr sz="2000" kern="0" cap="all" dirty="0">
              <a:solidFill>
                <a:srgbClr val="646464"/>
              </a:solidFill>
              <a:latin typeface="Myriad Pro" panose="020B0503030403020204" pitchFamily="34" charset="0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4" name="TextBox 3"/>
          <p:cNvSpPr/>
          <p:nvPr/>
        </p:nvSpPr>
        <p:spPr>
          <a:xfrm>
            <a:off x="1728079" y="1050009"/>
            <a:ext cx="8157327" cy="61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7" tIns="60957" rIns="60957" bIns="60957">
            <a:spAutoFit/>
          </a:bodyPr>
          <a:lstStyle/>
          <a:p>
            <a:pPr algn="ctr" hangingPunct="0">
              <a:defRPr sz="2400">
                <a:solidFill>
                  <a:srgbClr val="2766A7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r>
              <a:rPr lang="hr-HR" sz="3200" u="sng" kern="0" dirty="0">
                <a:solidFill>
                  <a:srgbClr val="5069C3"/>
                </a:solidFill>
                <a:latin typeface="Myriad Pro Black" panose="020B0803030403020204" pitchFamily="34" charset="0"/>
                <a:ea typeface="Open Sans Extrabold"/>
                <a:cs typeface="Open Sans Extrabold"/>
                <a:sym typeface="Open Sans Extrabold"/>
              </a:rPr>
              <a:t>Partnerség</a:t>
            </a:r>
            <a:endParaRPr sz="3200" u="sng" kern="0" dirty="0">
              <a:solidFill>
                <a:srgbClr val="5069C3"/>
              </a:solidFill>
              <a:latin typeface="Myriad Pro Black" panose="020B0803030403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32770" name="Picture 2" descr="KÃ©ptalÃ¡lat a kÃ¶vetkezÅre: âansoff mÃ¡trix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2650" y="2970000"/>
            <a:ext cx="5183999" cy="3888000"/>
          </a:xfrm>
          <a:prstGeom prst="rect">
            <a:avLst/>
          </a:prstGeom>
          <a:noFill/>
        </p:spPr>
      </p:pic>
      <p:sp>
        <p:nvSpPr>
          <p:cNvPr id="5" name="Ellipszis 4"/>
          <p:cNvSpPr/>
          <p:nvPr/>
        </p:nvSpPr>
        <p:spPr>
          <a:xfrm>
            <a:off x="4662617" y="5452420"/>
            <a:ext cx="2051221" cy="9720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495537" y="4343913"/>
            <a:ext cx="2380735" cy="10440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6470823" y="5289934"/>
            <a:ext cx="2380735" cy="12960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592161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77491" y="595746"/>
            <a:ext cx="3877337" cy="615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Támogatás mértéke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28833" y="1413164"/>
            <a:ext cx="11056895" cy="50058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Vissza nem térítendő támogatás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133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Mértéke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: 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75%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Elfogadott összköltség 40.000-180.000 EUR (100%)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133" b="1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Összege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: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min. 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30.000€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(saját: 10.000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€ )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– </a:t>
            </a:r>
            <a:r>
              <a:rPr lang="hu-HU" sz="2133" kern="0" dirty="0" err="1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max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. 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135.000€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 (saját:45.000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€)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/partner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133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Megvalósítási idő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: </a:t>
            </a:r>
            <a:r>
              <a:rPr lang="hu-HU" sz="2133" b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6 – 18 hónap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Támogatási kategória – „de </a:t>
            </a:r>
            <a:r>
              <a:rPr lang="hu-HU" sz="2133" kern="0" dirty="0" err="1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minimis</a:t>
            </a:r>
            <a:r>
              <a:rPr lang="hu-HU" sz="2133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”</a:t>
            </a:r>
          </a:p>
          <a:p>
            <a:pPr hangingPunct="0"/>
            <a:endParaRPr lang="hu-HU" sz="2133" kern="0" dirty="0">
              <a:solidFill>
                <a:srgbClr val="5A6FC6"/>
              </a:solidFill>
              <a:latin typeface="Myriad Pro Black" panose="020B0803030403020204" charset="0"/>
              <a:sym typeface="Helvetica"/>
            </a:endParaRPr>
          </a:p>
          <a:p>
            <a:pPr hangingPunct="0"/>
            <a:r>
              <a:rPr lang="hu-HU" sz="1867" i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(Egy vállalkozásnak 3 egymást követő naptári évben összesen maximum 200.000 € „de </a:t>
            </a:r>
            <a:r>
              <a:rPr lang="hu-HU" sz="1867" i="1" kern="0" dirty="0" err="1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minimis</a:t>
            </a:r>
            <a:r>
              <a:rPr lang="hu-HU" sz="1867" i="1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” támogatás ítélhető meg)</a:t>
            </a:r>
          </a:p>
          <a:p>
            <a:pPr hangingPunct="0"/>
            <a:endParaRPr lang="hu-HU" sz="240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195510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09585" indent="-609585"/>
            <a:r>
              <a:rPr lang="hu-HU" sz="2133" u="sng" dirty="0">
                <a:solidFill>
                  <a:srgbClr val="5A6FC6"/>
                </a:solidFill>
                <a:latin typeface="Myriad Pro Black" panose="020B0803030403020204" charset="0"/>
              </a:rPr>
              <a:t>Kétlépcsős beadás és értékelés</a:t>
            </a:r>
          </a:p>
          <a:p>
            <a:pPr marL="609585" indent="-609585"/>
            <a:endParaRPr lang="hu-HU" sz="2133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1.Kiválasztási lépcső: (Várhatóan: 2019. március, 60nap)</a:t>
            </a:r>
          </a:p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Light Koncepció elkészítése, beadása</a:t>
            </a:r>
          </a:p>
          <a:p>
            <a:pPr marL="1089573" lvl="1" indent="-609585">
              <a:buFont typeface="Wingdings" pitchFamily="2" charset="2"/>
              <a:buChar char="Ø"/>
            </a:pP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rövid összefoglaló a projektről angol nyelven (</a:t>
            </a:r>
            <a:r>
              <a:rPr lang="hu-HU" sz="1600" dirty="0" err="1">
                <a:solidFill>
                  <a:srgbClr val="5A6FC6"/>
                </a:solidFill>
                <a:latin typeface="Myriad Pro Black" panose="020B0803030403020204" charset="0"/>
              </a:rPr>
              <a:t>word</a:t>
            </a: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 + </a:t>
            </a:r>
            <a:r>
              <a:rPr lang="hu-HU" sz="1600" dirty="0" err="1">
                <a:solidFill>
                  <a:srgbClr val="5A6FC6"/>
                </a:solidFill>
                <a:latin typeface="Myriad Pro Black" panose="020B0803030403020204" charset="0"/>
              </a:rPr>
              <a:t>pdf</a:t>
            </a: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)</a:t>
            </a:r>
          </a:p>
          <a:p>
            <a:pPr marL="1089573" lvl="1" indent="-609585">
              <a:buFont typeface="Wingdings" pitchFamily="2" charset="2"/>
              <a:buChar char="Ø"/>
            </a:pP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De </a:t>
            </a:r>
            <a:r>
              <a:rPr lang="hu-HU" sz="1600" dirty="0" err="1">
                <a:solidFill>
                  <a:srgbClr val="5A6FC6"/>
                </a:solidFill>
                <a:latin typeface="Myriad Pro Black" panose="020B0803030403020204" charset="0"/>
              </a:rPr>
              <a:t>minimis</a:t>
            </a: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 nyilatkozat</a:t>
            </a:r>
          </a:p>
          <a:p>
            <a:pPr marL="609585" indent="-609585"/>
            <a:endParaRPr lang="hu-HU" sz="2133" dirty="0">
              <a:solidFill>
                <a:schemeClr val="accent1">
                  <a:lumMod val="75000"/>
                </a:schemeClr>
              </a:solidFill>
              <a:latin typeface="Myriad Pro Black" panose="020B0803030403020204" charset="0"/>
            </a:endParaRPr>
          </a:p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2.Szelekciós lépés:</a:t>
            </a:r>
          </a:p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Light Project </a:t>
            </a:r>
            <a:r>
              <a:rPr lang="hu-HU" sz="2133" dirty="0" err="1">
                <a:solidFill>
                  <a:srgbClr val="5A6FC6"/>
                </a:solidFill>
                <a:latin typeface="Myriad Pro Black" panose="020B0803030403020204" charset="0"/>
              </a:rPr>
              <a:t>Proposals</a:t>
            </a: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 (Várhatóan: 2019. 2. félév, 60 nap)</a:t>
            </a:r>
          </a:p>
          <a:p>
            <a:pPr marL="1089573" lvl="1" indent="-609585">
              <a:buFont typeface="Wingdings" pitchFamily="2" charset="2"/>
              <a:buChar char="Ø"/>
            </a:pPr>
            <a:r>
              <a:rPr lang="hu-HU" sz="1600" dirty="0">
                <a:solidFill>
                  <a:srgbClr val="5A6FC6"/>
                </a:solidFill>
                <a:latin typeface="Myriad Pro Black" panose="020B0803030403020204" charset="0"/>
              </a:rPr>
              <a:t>EPSF (Külső Projekt Támogatási Lehetőség)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073237" y="540327"/>
            <a:ext cx="3776349" cy="615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Pályázás folyamata</a:t>
            </a:r>
          </a:p>
        </p:txBody>
      </p:sp>
    </p:spTree>
    <p:extLst>
      <p:ext uri="{BB962C8B-B14F-4D97-AF65-F5344CB8AC3E}">
        <p14:creationId xmlns:p14="http://schemas.microsoft.com/office/powerpoint/2010/main" val="9671281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Hozzáadott értéket teremtő együttműködés, Indikátor vállalások</a:t>
            </a:r>
          </a:p>
          <a:p>
            <a:pPr marL="609585" indent="-609585">
              <a:buFontTx/>
              <a:buChar char="-"/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Aláírt szerződés/megállapodás harmadik féllel </a:t>
            </a: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a Light projekt tárgyát képező termék/szolgáltatás értékesítéséről (projektben létrejött eredmény) a Light projekt zárását követő 2 éven belül.</a:t>
            </a:r>
          </a:p>
          <a:p>
            <a:pPr marL="609585" indent="-609585">
              <a:buFontTx/>
              <a:buChar char="-"/>
            </a:pP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A közös fejlesztésből realizált forgalom a </a:t>
            </a: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projektzárást követő 2 évben </a:t>
            </a: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el kell, hogy érje az </a:t>
            </a: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uniós támogatás 20%-át.</a:t>
            </a:r>
          </a:p>
          <a:p>
            <a:pPr marL="609585" indent="-609585">
              <a:buFontTx/>
              <a:buChar char="-"/>
            </a:pPr>
            <a:endParaRPr lang="hu-HU" sz="2133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pPr marL="609585" indent="-609585"/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Támogatás esetén – nyertes pályázat:</a:t>
            </a:r>
          </a:p>
          <a:p>
            <a:pPr marL="609585" indent="-609585">
              <a:buFontTx/>
              <a:buChar char="-"/>
            </a:pP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Szerződéskötés  (partnerségi megállapodás)</a:t>
            </a:r>
          </a:p>
          <a:p>
            <a:pPr marL="609585" indent="-609585">
              <a:buFontTx/>
              <a:buChar char="-"/>
            </a:pP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Elszámolás 2 havonta lehetséges</a:t>
            </a:r>
          </a:p>
          <a:p>
            <a:pPr marL="609585" indent="-609585">
              <a:buFontTx/>
              <a:buChar char="-"/>
            </a:pPr>
            <a:r>
              <a:rPr lang="hu-HU" sz="2133" b="0" dirty="0">
                <a:solidFill>
                  <a:srgbClr val="5A6FC6"/>
                </a:solidFill>
                <a:latin typeface="Myriad Pro Black" panose="020B0803030403020204" charset="0"/>
              </a:rPr>
              <a:t>Kifizetés az elszámolást követő 120-150 nap múlva</a:t>
            </a:r>
          </a:p>
          <a:p>
            <a:endParaRPr lang="hu-HU" dirty="0">
              <a:solidFill>
                <a:srgbClr val="5A6FC6"/>
              </a:solidFill>
              <a:latin typeface="Myriad Pro Black" panose="020B0803030403020204" charset="0"/>
            </a:endParaRPr>
          </a:p>
          <a:p>
            <a:endParaRPr lang="hu-HU" dirty="0">
              <a:solidFill>
                <a:srgbClr val="5A6FC6"/>
              </a:solidFill>
            </a:endParaRPr>
          </a:p>
          <a:p>
            <a:pPr marL="609585" indent="-609585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579129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Pénzügyi stabilitás, likviditás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Nemzetközi tapasztalatok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Humán erőforrás (termék-, szolgáltatásfejlesztés, piaci bevezetés)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A fejlesztett termék hozzáadott értéke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A termék, szolgáltatás iránti piaci kereslet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sz="2133" dirty="0">
                <a:solidFill>
                  <a:srgbClr val="5A6FC6"/>
                </a:solidFill>
                <a:latin typeface="Myriad Pro Black" panose="020B0803030403020204" charset="0"/>
              </a:rPr>
              <a:t>- A tervezett tevékenységek illeszkedése a kiírás céljához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hu-HU" sz="2133" dirty="0">
              <a:solidFill>
                <a:srgbClr val="5A6FC6"/>
              </a:solidFill>
              <a:latin typeface="Myriad Pro Black" panose="020B080303040302020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216729" y="512618"/>
            <a:ext cx="8487574" cy="615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7" tIns="60957" rIns="60957" bIns="60957" numCol="1" spcCol="38100" rtlCol="0" anchor="t">
            <a:spAutoFit/>
          </a:bodyPr>
          <a:lstStyle/>
          <a:p>
            <a:pPr hangingPunct="0"/>
            <a:r>
              <a:rPr lang="hu-HU" sz="3200" u="sng" kern="0" dirty="0">
                <a:solidFill>
                  <a:srgbClr val="5A6FC6"/>
                </a:solidFill>
                <a:latin typeface="Myriad Pro Black" panose="020B0803030403020204" charset="0"/>
                <a:sym typeface="Helvetica"/>
              </a:rPr>
              <a:t>A projekt koncepciók értékelési szempontjai</a:t>
            </a:r>
          </a:p>
        </p:txBody>
      </p:sp>
    </p:spTree>
    <p:extLst>
      <p:ext uri="{BB962C8B-B14F-4D97-AF65-F5344CB8AC3E}">
        <p14:creationId xmlns:p14="http://schemas.microsoft.com/office/powerpoint/2010/main" val="24918640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878</Words>
  <Application>Microsoft Office PowerPoint</Application>
  <PresentationFormat>Szélesvásznú</PresentationFormat>
  <Paragraphs>129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7" baseType="lpstr">
      <vt:lpstr>Arial</vt:lpstr>
      <vt:lpstr>Calibri</vt:lpstr>
      <vt:lpstr>Helvetica</vt:lpstr>
      <vt:lpstr>Myriad Pro</vt:lpstr>
      <vt:lpstr>Myriad Pro Black</vt:lpstr>
      <vt:lpstr>Open Sans</vt:lpstr>
      <vt:lpstr>Open Sans Extrabold</vt:lpstr>
      <vt:lpstr>Open Sans Semibold</vt:lpstr>
      <vt:lpstr>Wingdings</vt:lpstr>
      <vt:lpstr>Office Theme</vt:lpstr>
      <vt:lpstr>1_Office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ZMVA</dc:creator>
  <cp:lastModifiedBy>Varga Diána</cp:lastModifiedBy>
  <cp:revision>72</cp:revision>
  <cp:lastPrinted>2019-01-23T13:50:11Z</cp:lastPrinted>
  <dcterms:created xsi:type="dcterms:W3CDTF">2017-06-19T13:33:13Z</dcterms:created>
  <dcterms:modified xsi:type="dcterms:W3CDTF">2019-01-29T12:39:06Z</dcterms:modified>
</cp:coreProperties>
</file>