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55" r:id="rId3"/>
    <p:sldId id="356" r:id="rId4"/>
    <p:sldId id="357" r:id="rId5"/>
    <p:sldId id="358" r:id="rId6"/>
    <p:sldId id="359" r:id="rId7"/>
    <p:sldId id="360" r:id="rId8"/>
    <p:sldId id="349" r:id="rId9"/>
    <p:sldId id="351" r:id="rId10"/>
    <p:sldId id="352" r:id="rId11"/>
    <p:sldId id="353" r:id="rId12"/>
    <p:sldId id="354" r:id="rId13"/>
    <p:sldId id="342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Világos stílus 1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A2AA76-14F3-4540-8ED3-BEE313DDA599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B271CEE4-7F3F-448F-8932-5328425D072E}">
      <dgm:prSet phldrT="[Szöveg]"/>
      <dgm:spPr/>
      <dgm:t>
        <a:bodyPr/>
        <a:lstStyle/>
        <a:p>
          <a:r>
            <a:rPr lang="hu-HU" dirty="0" smtClean="0">
              <a:solidFill>
                <a:srgbClr val="000099"/>
              </a:solidFill>
            </a:rPr>
            <a:t>Beruházási hitel</a:t>
          </a:r>
          <a:endParaRPr lang="hu-HU" dirty="0">
            <a:solidFill>
              <a:srgbClr val="000099"/>
            </a:solidFill>
          </a:endParaRPr>
        </a:p>
      </dgm:t>
    </dgm:pt>
    <dgm:pt modelId="{229C68DD-0446-4CC7-953A-BAB581C1C41A}" type="parTrans" cxnId="{182BF144-0BFF-4279-AC44-670871811756}">
      <dgm:prSet/>
      <dgm:spPr/>
      <dgm:t>
        <a:bodyPr/>
        <a:lstStyle/>
        <a:p>
          <a:endParaRPr lang="hu-HU"/>
        </a:p>
      </dgm:t>
    </dgm:pt>
    <dgm:pt modelId="{92BCC093-7831-40A4-A8B0-AB73B61BFDDA}" type="sibTrans" cxnId="{182BF144-0BFF-4279-AC44-670871811756}">
      <dgm:prSet/>
      <dgm:spPr/>
      <dgm:t>
        <a:bodyPr/>
        <a:lstStyle/>
        <a:p>
          <a:endParaRPr lang="hu-HU"/>
        </a:p>
      </dgm:t>
    </dgm:pt>
    <dgm:pt modelId="{4906AD50-775F-4DD0-98F3-D574EF448885}">
      <dgm:prSet phldrT="[Szöveg]"/>
      <dgm:spPr/>
      <dgm:t>
        <a:bodyPr/>
        <a:lstStyle/>
        <a:p>
          <a:r>
            <a:rPr lang="hu-HU" dirty="0" smtClean="0"/>
            <a:t>üzleti célú ingatlan vásárlás, felújítás</a:t>
          </a:r>
          <a:endParaRPr lang="hu-HU" dirty="0"/>
        </a:p>
      </dgm:t>
    </dgm:pt>
    <dgm:pt modelId="{0D32999D-D045-4D42-9254-F7CFF6C9158D}" type="parTrans" cxnId="{61B31E43-698E-4132-B4E4-12706FAF00DA}">
      <dgm:prSet/>
      <dgm:spPr/>
      <dgm:t>
        <a:bodyPr/>
        <a:lstStyle/>
        <a:p>
          <a:endParaRPr lang="hu-HU"/>
        </a:p>
      </dgm:t>
    </dgm:pt>
    <dgm:pt modelId="{B6CEF33E-2C9E-4514-8CDA-A5BE1A218F64}" type="sibTrans" cxnId="{61B31E43-698E-4132-B4E4-12706FAF00DA}">
      <dgm:prSet/>
      <dgm:spPr/>
      <dgm:t>
        <a:bodyPr/>
        <a:lstStyle/>
        <a:p>
          <a:endParaRPr lang="hu-HU"/>
        </a:p>
      </dgm:t>
    </dgm:pt>
    <dgm:pt modelId="{2848010D-2B12-42B8-B278-837C079D72F7}">
      <dgm:prSet phldrT="[Szöveg]"/>
      <dgm:spPr/>
      <dgm:t>
        <a:bodyPr/>
        <a:lstStyle/>
        <a:p>
          <a:r>
            <a:rPr lang="hu-HU" dirty="0" smtClean="0">
              <a:solidFill>
                <a:srgbClr val="000099"/>
              </a:solidFill>
            </a:rPr>
            <a:t>Forgóeszköz hitel</a:t>
          </a:r>
          <a:endParaRPr lang="hu-HU" dirty="0">
            <a:solidFill>
              <a:srgbClr val="000099"/>
            </a:solidFill>
          </a:endParaRPr>
        </a:p>
      </dgm:t>
    </dgm:pt>
    <dgm:pt modelId="{C574A8AD-59FB-456A-A37D-B879CCBD453A}" type="parTrans" cxnId="{57EBF50C-9790-491A-B47D-40525AB0AF54}">
      <dgm:prSet/>
      <dgm:spPr/>
      <dgm:t>
        <a:bodyPr/>
        <a:lstStyle/>
        <a:p>
          <a:endParaRPr lang="hu-HU"/>
        </a:p>
      </dgm:t>
    </dgm:pt>
    <dgm:pt modelId="{74610E05-48A4-4F7A-9361-D6F1A2AE17C8}" type="sibTrans" cxnId="{57EBF50C-9790-491A-B47D-40525AB0AF54}">
      <dgm:prSet/>
      <dgm:spPr/>
      <dgm:t>
        <a:bodyPr/>
        <a:lstStyle/>
        <a:p>
          <a:endParaRPr lang="hu-HU"/>
        </a:p>
      </dgm:t>
    </dgm:pt>
    <dgm:pt modelId="{F2D55CB4-447E-464B-93B4-C68E383EF60F}">
      <dgm:prSet phldrT="[Szöveg]" custT="1"/>
      <dgm:spPr/>
      <dgm:t>
        <a:bodyPr/>
        <a:lstStyle/>
        <a:p>
          <a:r>
            <a:rPr lang="hu-HU" sz="1900" dirty="0" smtClean="0"/>
            <a:t>forgóeszköz: egy termelési cikluson át elhasználódnak, vagy értékük az előállított új termék részévé válik, </a:t>
          </a:r>
          <a:r>
            <a:rPr lang="hu-HU" sz="1800" i="1" dirty="0" smtClean="0"/>
            <a:t>pl. alapanyagkészlet, árukészlet, üzemanyag vásárlására</a:t>
          </a:r>
          <a:endParaRPr lang="hu-HU" sz="1800" i="1" dirty="0"/>
        </a:p>
      </dgm:t>
    </dgm:pt>
    <dgm:pt modelId="{B21BF215-D01C-4B79-84D8-85B104C12F11}" type="parTrans" cxnId="{F036C536-330B-4574-956E-01D5350DC359}">
      <dgm:prSet/>
      <dgm:spPr/>
      <dgm:t>
        <a:bodyPr/>
        <a:lstStyle/>
        <a:p>
          <a:endParaRPr lang="hu-HU"/>
        </a:p>
      </dgm:t>
    </dgm:pt>
    <dgm:pt modelId="{846B07CD-939D-457E-A81D-AA7825673F49}" type="sibTrans" cxnId="{F036C536-330B-4574-956E-01D5350DC359}">
      <dgm:prSet/>
      <dgm:spPr/>
      <dgm:t>
        <a:bodyPr/>
        <a:lstStyle/>
        <a:p>
          <a:endParaRPr lang="hu-HU"/>
        </a:p>
      </dgm:t>
    </dgm:pt>
    <dgm:pt modelId="{80991EB2-499E-43F4-B782-3886969DCFDD}">
      <dgm:prSet phldrT="[Szöveg]"/>
      <dgm:spPr/>
      <dgm:t>
        <a:bodyPr/>
        <a:lstStyle/>
        <a:p>
          <a:r>
            <a:rPr lang="hu-HU" dirty="0" smtClean="0"/>
            <a:t>gépek, berendezések, járművek vásárlása</a:t>
          </a:r>
          <a:endParaRPr lang="hu-HU" dirty="0"/>
        </a:p>
      </dgm:t>
    </dgm:pt>
    <dgm:pt modelId="{730DA71D-918F-4E4A-AC5E-D5BE32876DBE}" type="parTrans" cxnId="{C7DFC9DC-3252-43AD-B8B3-8CB0EF31FD9B}">
      <dgm:prSet/>
      <dgm:spPr/>
      <dgm:t>
        <a:bodyPr/>
        <a:lstStyle/>
        <a:p>
          <a:endParaRPr lang="hu-HU"/>
        </a:p>
      </dgm:t>
    </dgm:pt>
    <dgm:pt modelId="{AEDBB1D5-E234-4CB5-8E09-03B09C352464}" type="sibTrans" cxnId="{C7DFC9DC-3252-43AD-B8B3-8CB0EF31FD9B}">
      <dgm:prSet/>
      <dgm:spPr/>
      <dgm:t>
        <a:bodyPr/>
        <a:lstStyle/>
        <a:p>
          <a:endParaRPr lang="hu-HU"/>
        </a:p>
      </dgm:t>
    </dgm:pt>
    <dgm:pt modelId="{C8CC73A4-F5A9-4E05-92A5-3206E7BF9E32}">
      <dgm:prSet phldrT="[Szöveg]"/>
      <dgm:spPr/>
      <dgm:t>
        <a:bodyPr/>
        <a:lstStyle/>
        <a:p>
          <a:endParaRPr lang="hu-HU" dirty="0"/>
        </a:p>
      </dgm:t>
    </dgm:pt>
    <dgm:pt modelId="{4F66F0C5-7637-4EA0-9E41-5A31C36A20B2}" type="parTrans" cxnId="{CC6CB9DF-3C0E-47B7-8A2C-B4FCD3133079}">
      <dgm:prSet/>
      <dgm:spPr/>
      <dgm:t>
        <a:bodyPr/>
        <a:lstStyle/>
        <a:p>
          <a:endParaRPr lang="hu-HU"/>
        </a:p>
      </dgm:t>
    </dgm:pt>
    <dgm:pt modelId="{208085DE-AD8A-4FBF-A656-A251746E2DE8}" type="sibTrans" cxnId="{CC6CB9DF-3C0E-47B7-8A2C-B4FCD3133079}">
      <dgm:prSet/>
      <dgm:spPr/>
      <dgm:t>
        <a:bodyPr/>
        <a:lstStyle/>
        <a:p>
          <a:endParaRPr lang="hu-HU"/>
        </a:p>
      </dgm:t>
    </dgm:pt>
    <dgm:pt modelId="{C08C834E-AD56-4C24-B735-36A3ABEAD479}" type="pres">
      <dgm:prSet presAssocID="{26A2AA76-14F3-4540-8ED3-BEE313DDA59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FEE92FC6-100E-4A32-B53E-5B8239B13856}" type="pres">
      <dgm:prSet presAssocID="{B271CEE4-7F3F-448F-8932-5328425D072E}" presName="linNode" presStyleCnt="0"/>
      <dgm:spPr/>
    </dgm:pt>
    <dgm:pt modelId="{A9DBE1AA-6635-4D20-B79D-CD3CFF437F87}" type="pres">
      <dgm:prSet presAssocID="{B271CEE4-7F3F-448F-8932-5328425D072E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F7FF2FF-6553-416E-823C-DAC397AA7088}" type="pres">
      <dgm:prSet presAssocID="{B271CEE4-7F3F-448F-8932-5328425D072E}" presName="bracket" presStyleLbl="parChTrans1D1" presStyleIdx="0" presStyleCnt="2"/>
      <dgm:spPr/>
    </dgm:pt>
    <dgm:pt modelId="{E7E1DF4C-B188-426B-AC3E-7AD52B8BBD6F}" type="pres">
      <dgm:prSet presAssocID="{B271CEE4-7F3F-448F-8932-5328425D072E}" presName="spH" presStyleCnt="0"/>
      <dgm:spPr/>
    </dgm:pt>
    <dgm:pt modelId="{9AF8F5B0-7D23-463F-80C0-DD61FBE0267E}" type="pres">
      <dgm:prSet presAssocID="{B271CEE4-7F3F-448F-8932-5328425D072E}" presName="des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C937FB5-8ED8-4E92-88FE-2CE2B3EB0F0B}" type="pres">
      <dgm:prSet presAssocID="{92BCC093-7831-40A4-A8B0-AB73B61BFDDA}" presName="spV" presStyleCnt="0"/>
      <dgm:spPr/>
    </dgm:pt>
    <dgm:pt modelId="{AF24FFD3-8CE9-42BA-BF5D-F45DD6A554AB}" type="pres">
      <dgm:prSet presAssocID="{2848010D-2B12-42B8-B278-837C079D72F7}" presName="linNode" presStyleCnt="0"/>
      <dgm:spPr/>
    </dgm:pt>
    <dgm:pt modelId="{F17A0B29-E750-407C-B6BB-3AE44831B389}" type="pres">
      <dgm:prSet presAssocID="{2848010D-2B12-42B8-B278-837C079D72F7}" presName="parTx" presStyleLbl="revTx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9EFC267-56EE-4DB3-ACE0-363B0B1FED62}" type="pres">
      <dgm:prSet presAssocID="{2848010D-2B12-42B8-B278-837C079D72F7}" presName="bracket" presStyleLbl="parChTrans1D1" presStyleIdx="1" presStyleCnt="2"/>
      <dgm:spPr/>
    </dgm:pt>
    <dgm:pt modelId="{2C8A7A1B-D330-467F-9AD0-1E2FDA30529B}" type="pres">
      <dgm:prSet presAssocID="{2848010D-2B12-42B8-B278-837C079D72F7}" presName="spH" presStyleCnt="0"/>
      <dgm:spPr/>
    </dgm:pt>
    <dgm:pt modelId="{9EC9C6EB-AA90-4E57-A883-E61B3FB0D50E}" type="pres">
      <dgm:prSet presAssocID="{2848010D-2B12-42B8-B278-837C079D72F7}" presName="des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589D8381-C817-4635-93FA-AA315101C610}" type="presOf" srcId="{F2D55CB4-447E-464B-93B4-C68E383EF60F}" destId="{9EC9C6EB-AA90-4E57-A883-E61B3FB0D50E}" srcOrd="0" destOrd="0" presId="urn:diagrams.loki3.com/BracketList+Icon"/>
    <dgm:cxn modelId="{E27F3DE2-B6B4-4CE4-88A5-268132BD46B3}" type="presOf" srcId="{B271CEE4-7F3F-448F-8932-5328425D072E}" destId="{A9DBE1AA-6635-4D20-B79D-CD3CFF437F87}" srcOrd="0" destOrd="0" presId="urn:diagrams.loki3.com/BracketList+Icon"/>
    <dgm:cxn modelId="{6D3B8F24-719F-4A95-B738-6A75AD25020D}" type="presOf" srcId="{2848010D-2B12-42B8-B278-837C079D72F7}" destId="{F17A0B29-E750-407C-B6BB-3AE44831B389}" srcOrd="0" destOrd="0" presId="urn:diagrams.loki3.com/BracketList+Icon"/>
    <dgm:cxn modelId="{5753EFD8-B506-454F-82A1-AB85C9EE5B1F}" type="presOf" srcId="{26A2AA76-14F3-4540-8ED3-BEE313DDA599}" destId="{C08C834E-AD56-4C24-B735-36A3ABEAD479}" srcOrd="0" destOrd="0" presId="urn:diagrams.loki3.com/BracketList+Icon"/>
    <dgm:cxn modelId="{F036C536-330B-4574-956E-01D5350DC359}" srcId="{2848010D-2B12-42B8-B278-837C079D72F7}" destId="{F2D55CB4-447E-464B-93B4-C68E383EF60F}" srcOrd="0" destOrd="0" parTransId="{B21BF215-D01C-4B79-84D8-85B104C12F11}" sibTransId="{846B07CD-939D-457E-A81D-AA7825673F49}"/>
    <dgm:cxn modelId="{C7DFC9DC-3252-43AD-B8B3-8CB0EF31FD9B}" srcId="{B271CEE4-7F3F-448F-8932-5328425D072E}" destId="{80991EB2-499E-43F4-B782-3886969DCFDD}" srcOrd="1" destOrd="0" parTransId="{730DA71D-918F-4E4A-AC5E-D5BE32876DBE}" sibTransId="{AEDBB1D5-E234-4CB5-8E09-03B09C352464}"/>
    <dgm:cxn modelId="{57EBF50C-9790-491A-B47D-40525AB0AF54}" srcId="{26A2AA76-14F3-4540-8ED3-BEE313DDA599}" destId="{2848010D-2B12-42B8-B278-837C079D72F7}" srcOrd="1" destOrd="0" parTransId="{C574A8AD-59FB-456A-A37D-B879CCBD453A}" sibTransId="{74610E05-48A4-4F7A-9361-D6F1A2AE17C8}"/>
    <dgm:cxn modelId="{DD2005AA-44EA-405C-B0B3-B787CE812670}" type="presOf" srcId="{C8CC73A4-F5A9-4E05-92A5-3206E7BF9E32}" destId="{9AF8F5B0-7D23-463F-80C0-DD61FBE0267E}" srcOrd="0" destOrd="2" presId="urn:diagrams.loki3.com/BracketList+Icon"/>
    <dgm:cxn modelId="{77562FA9-A533-4480-BBDF-E52E1C7CBE58}" type="presOf" srcId="{4906AD50-775F-4DD0-98F3-D574EF448885}" destId="{9AF8F5B0-7D23-463F-80C0-DD61FBE0267E}" srcOrd="0" destOrd="0" presId="urn:diagrams.loki3.com/BracketList+Icon"/>
    <dgm:cxn modelId="{CC6CB9DF-3C0E-47B7-8A2C-B4FCD3133079}" srcId="{B271CEE4-7F3F-448F-8932-5328425D072E}" destId="{C8CC73A4-F5A9-4E05-92A5-3206E7BF9E32}" srcOrd="2" destOrd="0" parTransId="{4F66F0C5-7637-4EA0-9E41-5A31C36A20B2}" sibTransId="{208085DE-AD8A-4FBF-A656-A251746E2DE8}"/>
    <dgm:cxn modelId="{61B31E43-698E-4132-B4E4-12706FAF00DA}" srcId="{B271CEE4-7F3F-448F-8932-5328425D072E}" destId="{4906AD50-775F-4DD0-98F3-D574EF448885}" srcOrd="0" destOrd="0" parTransId="{0D32999D-D045-4D42-9254-F7CFF6C9158D}" sibTransId="{B6CEF33E-2C9E-4514-8CDA-A5BE1A218F64}"/>
    <dgm:cxn modelId="{08925317-BFC4-49B3-8C93-24FFE9BCA3D6}" type="presOf" srcId="{80991EB2-499E-43F4-B782-3886969DCFDD}" destId="{9AF8F5B0-7D23-463F-80C0-DD61FBE0267E}" srcOrd="0" destOrd="1" presId="urn:diagrams.loki3.com/BracketList+Icon"/>
    <dgm:cxn modelId="{182BF144-0BFF-4279-AC44-670871811756}" srcId="{26A2AA76-14F3-4540-8ED3-BEE313DDA599}" destId="{B271CEE4-7F3F-448F-8932-5328425D072E}" srcOrd="0" destOrd="0" parTransId="{229C68DD-0446-4CC7-953A-BAB581C1C41A}" sibTransId="{92BCC093-7831-40A4-A8B0-AB73B61BFDDA}"/>
    <dgm:cxn modelId="{ACF498A4-A056-4D7C-951B-C2CCB9856891}" type="presParOf" srcId="{C08C834E-AD56-4C24-B735-36A3ABEAD479}" destId="{FEE92FC6-100E-4A32-B53E-5B8239B13856}" srcOrd="0" destOrd="0" presId="urn:diagrams.loki3.com/BracketList+Icon"/>
    <dgm:cxn modelId="{3A33D5B6-F311-47F7-8E1A-DB20EBCB2EA2}" type="presParOf" srcId="{FEE92FC6-100E-4A32-B53E-5B8239B13856}" destId="{A9DBE1AA-6635-4D20-B79D-CD3CFF437F87}" srcOrd="0" destOrd="0" presId="urn:diagrams.loki3.com/BracketList+Icon"/>
    <dgm:cxn modelId="{2FFB2FB6-D893-4824-BCA9-66F1F6DA16EB}" type="presParOf" srcId="{FEE92FC6-100E-4A32-B53E-5B8239B13856}" destId="{FF7FF2FF-6553-416E-823C-DAC397AA7088}" srcOrd="1" destOrd="0" presId="urn:diagrams.loki3.com/BracketList+Icon"/>
    <dgm:cxn modelId="{85FF20CB-4E3A-4F4A-B1F8-3F1A52AC58E1}" type="presParOf" srcId="{FEE92FC6-100E-4A32-B53E-5B8239B13856}" destId="{E7E1DF4C-B188-426B-AC3E-7AD52B8BBD6F}" srcOrd="2" destOrd="0" presId="urn:diagrams.loki3.com/BracketList+Icon"/>
    <dgm:cxn modelId="{9C3BAD93-8526-4DEA-86C4-577BE85FE9DE}" type="presParOf" srcId="{FEE92FC6-100E-4A32-B53E-5B8239B13856}" destId="{9AF8F5B0-7D23-463F-80C0-DD61FBE0267E}" srcOrd="3" destOrd="0" presId="urn:diagrams.loki3.com/BracketList+Icon"/>
    <dgm:cxn modelId="{6F300211-DE25-4B93-A5D8-28DE69620924}" type="presParOf" srcId="{C08C834E-AD56-4C24-B735-36A3ABEAD479}" destId="{7C937FB5-8ED8-4E92-88FE-2CE2B3EB0F0B}" srcOrd="1" destOrd="0" presId="urn:diagrams.loki3.com/BracketList+Icon"/>
    <dgm:cxn modelId="{942FD4A7-BD98-410A-861B-21D65643DB1C}" type="presParOf" srcId="{C08C834E-AD56-4C24-B735-36A3ABEAD479}" destId="{AF24FFD3-8CE9-42BA-BF5D-F45DD6A554AB}" srcOrd="2" destOrd="0" presId="urn:diagrams.loki3.com/BracketList+Icon"/>
    <dgm:cxn modelId="{F7213E82-28C3-4135-9521-7A5B1EA34D48}" type="presParOf" srcId="{AF24FFD3-8CE9-42BA-BF5D-F45DD6A554AB}" destId="{F17A0B29-E750-407C-B6BB-3AE44831B389}" srcOrd="0" destOrd="0" presId="urn:diagrams.loki3.com/BracketList+Icon"/>
    <dgm:cxn modelId="{25C62DC4-E5CF-4B11-A1CD-9E106B1D83F7}" type="presParOf" srcId="{AF24FFD3-8CE9-42BA-BF5D-F45DD6A554AB}" destId="{09EFC267-56EE-4DB3-ACE0-363B0B1FED62}" srcOrd="1" destOrd="0" presId="urn:diagrams.loki3.com/BracketList+Icon"/>
    <dgm:cxn modelId="{DD7B786F-B0FD-4D1F-97F9-A0D094B12075}" type="presParOf" srcId="{AF24FFD3-8CE9-42BA-BF5D-F45DD6A554AB}" destId="{2C8A7A1B-D330-467F-9AD0-1E2FDA30529B}" srcOrd="2" destOrd="0" presId="urn:diagrams.loki3.com/BracketList+Icon"/>
    <dgm:cxn modelId="{67B5E796-6152-49C5-BE23-28A51D073E04}" type="presParOf" srcId="{AF24FFD3-8CE9-42BA-BF5D-F45DD6A554AB}" destId="{9EC9C6EB-AA90-4E57-A883-E61B3FB0D50E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615BC4-6863-4079-9966-D97C043CE2D0}" type="doc">
      <dgm:prSet loTypeId="urn:microsoft.com/office/officeart/2005/8/layout/radial1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4DDBA92-22C4-430A-8B5B-D1462BE784BB}">
      <dgm:prSet phldrT="[Szöveg]" custT="1"/>
      <dgm:spPr/>
      <dgm:t>
        <a:bodyPr/>
        <a:lstStyle/>
        <a:p>
          <a:pPr algn="ctr"/>
          <a:r>
            <a:rPr lang="hu-HU" sz="1600" b="1" smtClean="0"/>
            <a:t>Széchenyi</a:t>
          </a:r>
          <a:r>
            <a:rPr lang="hu-HU" sz="1600" smtClean="0"/>
            <a:t> </a:t>
          </a:r>
          <a:r>
            <a:rPr lang="hu-HU" sz="1600" b="1" smtClean="0"/>
            <a:t>Kártya</a:t>
          </a:r>
          <a:r>
            <a:rPr lang="hu-HU" sz="1600" smtClean="0"/>
            <a:t> </a:t>
          </a:r>
          <a:r>
            <a:rPr lang="hu-HU" sz="1600" b="1" smtClean="0"/>
            <a:t>konstrukciók</a:t>
          </a:r>
          <a:endParaRPr lang="hu-HU" sz="1600" b="1" dirty="0"/>
        </a:p>
      </dgm:t>
    </dgm:pt>
    <dgm:pt modelId="{813BE3AB-9B12-467B-BBE1-2C535BBBF431}" type="parTrans" cxnId="{AFEDE239-715F-4BB2-BAA8-2974B5BC6EDA}">
      <dgm:prSet/>
      <dgm:spPr/>
      <dgm:t>
        <a:bodyPr/>
        <a:lstStyle/>
        <a:p>
          <a:pPr algn="ctr"/>
          <a:endParaRPr lang="hu-HU"/>
        </a:p>
      </dgm:t>
    </dgm:pt>
    <dgm:pt modelId="{66E657AE-EBA6-44F3-AEFE-9BE6B8968527}" type="sibTrans" cxnId="{AFEDE239-715F-4BB2-BAA8-2974B5BC6EDA}">
      <dgm:prSet/>
      <dgm:spPr/>
      <dgm:t>
        <a:bodyPr/>
        <a:lstStyle/>
        <a:p>
          <a:pPr algn="ctr"/>
          <a:endParaRPr lang="hu-HU"/>
        </a:p>
      </dgm:t>
    </dgm:pt>
    <dgm:pt modelId="{80E7370A-12C9-4322-A985-6E8482E2769D}">
      <dgm:prSet phldrT="[Szöveg]" custT="1"/>
      <dgm:spPr/>
      <dgm:t>
        <a:bodyPr/>
        <a:lstStyle/>
        <a:p>
          <a:pPr algn="ctr"/>
          <a:r>
            <a:rPr lang="hu-HU" sz="1600" b="1" smtClean="0"/>
            <a:t>Forgóeszközhitel</a:t>
          </a:r>
          <a:endParaRPr lang="hu-HU" sz="1600" b="1" dirty="0"/>
        </a:p>
      </dgm:t>
    </dgm:pt>
    <dgm:pt modelId="{170CB2E6-A7AC-4215-A913-9285EE13A24D}" type="parTrans" cxnId="{01EA5EEB-1CCC-4285-BEE9-4E7B20B04D76}">
      <dgm:prSet/>
      <dgm:spPr/>
      <dgm:t>
        <a:bodyPr/>
        <a:lstStyle/>
        <a:p>
          <a:pPr algn="ctr"/>
          <a:endParaRPr lang="hu-HU"/>
        </a:p>
      </dgm:t>
    </dgm:pt>
    <dgm:pt modelId="{896228EE-C540-4738-A0EB-BBA8A014B45A}" type="sibTrans" cxnId="{01EA5EEB-1CCC-4285-BEE9-4E7B20B04D76}">
      <dgm:prSet/>
      <dgm:spPr/>
      <dgm:t>
        <a:bodyPr/>
        <a:lstStyle/>
        <a:p>
          <a:pPr algn="ctr"/>
          <a:endParaRPr lang="hu-HU"/>
        </a:p>
      </dgm:t>
    </dgm:pt>
    <dgm:pt modelId="{EDDE9152-8BAF-47D7-981A-E8B53F374F70}">
      <dgm:prSet phldrT="[Szöveg]" custT="1"/>
      <dgm:spPr/>
      <dgm:t>
        <a:bodyPr/>
        <a:lstStyle/>
        <a:p>
          <a:pPr algn="ctr"/>
          <a:r>
            <a:rPr lang="hu-HU" sz="1600" b="1" smtClean="0"/>
            <a:t>Beruházási</a:t>
          </a:r>
          <a:r>
            <a:rPr lang="hu-HU" sz="1200" smtClean="0"/>
            <a:t> </a:t>
          </a:r>
          <a:r>
            <a:rPr lang="hu-HU" sz="1600" b="1" smtClean="0"/>
            <a:t>hitel</a:t>
          </a:r>
          <a:endParaRPr lang="hu-HU" sz="1600" b="1" dirty="0"/>
        </a:p>
      </dgm:t>
    </dgm:pt>
    <dgm:pt modelId="{0B83D74F-F111-484A-9184-CFE1B20BCF3D}" type="parTrans" cxnId="{F12D656F-BAB8-4B35-9485-F4C83415D9E3}">
      <dgm:prSet/>
      <dgm:spPr/>
      <dgm:t>
        <a:bodyPr/>
        <a:lstStyle/>
        <a:p>
          <a:pPr algn="ctr"/>
          <a:endParaRPr lang="hu-HU"/>
        </a:p>
      </dgm:t>
    </dgm:pt>
    <dgm:pt modelId="{FEA8B121-5075-4EC7-9704-DD8FF6D1919C}" type="sibTrans" cxnId="{F12D656F-BAB8-4B35-9485-F4C83415D9E3}">
      <dgm:prSet/>
      <dgm:spPr/>
      <dgm:t>
        <a:bodyPr/>
        <a:lstStyle/>
        <a:p>
          <a:pPr algn="ctr"/>
          <a:endParaRPr lang="hu-HU"/>
        </a:p>
      </dgm:t>
    </dgm:pt>
    <dgm:pt modelId="{2F5E68D4-BE18-4472-A6CF-6D514D403CE9}">
      <dgm:prSet phldrT="[Szöveg]" custT="1"/>
      <dgm:spPr/>
      <dgm:t>
        <a:bodyPr/>
        <a:lstStyle/>
        <a:p>
          <a:pPr algn="ctr"/>
          <a:r>
            <a:rPr lang="hu-HU" sz="1600" b="1" smtClean="0"/>
            <a:t>Önerő</a:t>
          </a:r>
          <a:r>
            <a:rPr lang="hu-HU" sz="1200" smtClean="0"/>
            <a:t> </a:t>
          </a:r>
          <a:r>
            <a:rPr lang="hu-HU" sz="1600" b="1" smtClean="0"/>
            <a:t>Kiegészítő</a:t>
          </a:r>
          <a:r>
            <a:rPr lang="hu-HU" sz="1200" smtClean="0"/>
            <a:t> </a:t>
          </a:r>
          <a:r>
            <a:rPr lang="hu-HU" sz="1600" b="1" smtClean="0"/>
            <a:t>hitel</a:t>
          </a:r>
          <a:endParaRPr lang="hu-HU" sz="1600" b="1" dirty="0"/>
        </a:p>
      </dgm:t>
    </dgm:pt>
    <dgm:pt modelId="{ED5D42D9-98A7-4A5D-A6EE-BEB3CAAEF160}" type="parTrans" cxnId="{0EC78558-0C57-414E-BDF0-8EA489B2D4FF}">
      <dgm:prSet/>
      <dgm:spPr/>
      <dgm:t>
        <a:bodyPr/>
        <a:lstStyle/>
        <a:p>
          <a:pPr algn="ctr"/>
          <a:endParaRPr lang="hu-HU"/>
        </a:p>
      </dgm:t>
    </dgm:pt>
    <dgm:pt modelId="{AEFEFFC2-B94C-447D-BE49-77EE560AA65D}" type="sibTrans" cxnId="{0EC78558-0C57-414E-BDF0-8EA489B2D4FF}">
      <dgm:prSet/>
      <dgm:spPr/>
      <dgm:t>
        <a:bodyPr/>
        <a:lstStyle/>
        <a:p>
          <a:pPr algn="ctr"/>
          <a:endParaRPr lang="hu-HU"/>
        </a:p>
      </dgm:t>
    </dgm:pt>
    <dgm:pt modelId="{81373611-A728-4B74-8802-3ADC7EBD02C9}">
      <dgm:prSet phldrT="[Szöveg]" custT="1"/>
      <dgm:spPr/>
      <dgm:t>
        <a:bodyPr/>
        <a:lstStyle/>
        <a:p>
          <a:pPr algn="ctr"/>
          <a:r>
            <a:rPr lang="hu-HU" sz="1600" b="1" smtClean="0"/>
            <a:t>Támogatást</a:t>
          </a:r>
          <a:r>
            <a:rPr lang="hu-HU" sz="1200" smtClean="0"/>
            <a:t> </a:t>
          </a:r>
          <a:r>
            <a:rPr lang="hu-HU" sz="1600" b="1" smtClean="0"/>
            <a:t>megelőlegező</a:t>
          </a:r>
          <a:r>
            <a:rPr lang="hu-HU" sz="1200" smtClean="0"/>
            <a:t> </a:t>
          </a:r>
          <a:r>
            <a:rPr lang="hu-HU" sz="1600" b="1" smtClean="0"/>
            <a:t>hitel</a:t>
          </a:r>
          <a:endParaRPr lang="hu-HU" sz="1600" b="1" dirty="0"/>
        </a:p>
      </dgm:t>
    </dgm:pt>
    <dgm:pt modelId="{DC42AA13-40EE-4A1C-AD68-A25DBFC7B087}" type="parTrans" cxnId="{1AC67606-3E9F-4B61-8B16-47FED5203391}">
      <dgm:prSet/>
      <dgm:spPr/>
      <dgm:t>
        <a:bodyPr/>
        <a:lstStyle/>
        <a:p>
          <a:pPr algn="ctr"/>
          <a:endParaRPr lang="hu-HU"/>
        </a:p>
      </dgm:t>
    </dgm:pt>
    <dgm:pt modelId="{911B302D-0CE0-491B-B1CF-1551C0BDE745}" type="sibTrans" cxnId="{1AC67606-3E9F-4B61-8B16-47FED5203391}">
      <dgm:prSet/>
      <dgm:spPr/>
      <dgm:t>
        <a:bodyPr/>
        <a:lstStyle/>
        <a:p>
          <a:pPr algn="ctr"/>
          <a:endParaRPr lang="hu-HU"/>
        </a:p>
      </dgm:t>
    </dgm:pt>
    <dgm:pt modelId="{51042EE2-981E-4BEF-A981-187046625D9B}">
      <dgm:prSet custT="1"/>
      <dgm:spPr/>
      <dgm:t>
        <a:bodyPr/>
        <a:lstStyle/>
        <a:p>
          <a:pPr algn="ctr"/>
          <a:r>
            <a:rPr lang="hu-HU" sz="1600" b="1" smtClean="0"/>
            <a:t>Folyószámlahitel</a:t>
          </a:r>
          <a:endParaRPr lang="hu-HU" sz="1600" b="1" dirty="0"/>
        </a:p>
      </dgm:t>
    </dgm:pt>
    <dgm:pt modelId="{558FB65E-D436-470F-B24D-887C2ABA70CD}" type="parTrans" cxnId="{97ACC161-07A7-4348-AB21-BA83613C3C8F}">
      <dgm:prSet/>
      <dgm:spPr/>
      <dgm:t>
        <a:bodyPr/>
        <a:lstStyle/>
        <a:p>
          <a:pPr algn="ctr"/>
          <a:endParaRPr lang="hu-HU"/>
        </a:p>
      </dgm:t>
    </dgm:pt>
    <dgm:pt modelId="{EFACA0A0-40ED-4CBD-AD20-8010B527D61B}" type="sibTrans" cxnId="{97ACC161-07A7-4348-AB21-BA83613C3C8F}">
      <dgm:prSet/>
      <dgm:spPr/>
      <dgm:t>
        <a:bodyPr/>
        <a:lstStyle/>
        <a:p>
          <a:pPr algn="ctr"/>
          <a:endParaRPr lang="hu-HU"/>
        </a:p>
      </dgm:t>
    </dgm:pt>
    <dgm:pt modelId="{503FDBC5-4F24-4280-A302-C682E65BE7ED}">
      <dgm:prSet custT="1"/>
      <dgm:spPr/>
      <dgm:t>
        <a:bodyPr/>
        <a:lstStyle/>
        <a:p>
          <a:pPr algn="ctr"/>
          <a:r>
            <a:rPr lang="hu-HU" sz="1600" b="1" smtClean="0"/>
            <a:t>Agrárhitel</a:t>
          </a:r>
          <a:endParaRPr lang="hu-HU" sz="1600" b="1" dirty="0"/>
        </a:p>
      </dgm:t>
    </dgm:pt>
    <dgm:pt modelId="{E36F88D6-66F5-4803-8737-D30D44A03019}" type="parTrans" cxnId="{55760014-8626-4991-9338-AE562556E9DE}">
      <dgm:prSet/>
      <dgm:spPr/>
      <dgm:t>
        <a:bodyPr/>
        <a:lstStyle/>
        <a:p>
          <a:pPr algn="ctr"/>
          <a:endParaRPr lang="hu-HU"/>
        </a:p>
      </dgm:t>
    </dgm:pt>
    <dgm:pt modelId="{628E6A5E-AF76-4FB9-8CFC-188077697A0E}" type="sibTrans" cxnId="{55760014-8626-4991-9338-AE562556E9DE}">
      <dgm:prSet/>
      <dgm:spPr/>
      <dgm:t>
        <a:bodyPr/>
        <a:lstStyle/>
        <a:p>
          <a:pPr algn="ctr"/>
          <a:endParaRPr lang="hu-HU"/>
        </a:p>
      </dgm:t>
    </dgm:pt>
    <dgm:pt modelId="{67DBDA21-29AF-4C2E-B5DD-FFBA5E65558D}" type="pres">
      <dgm:prSet presAssocID="{0D615BC4-6863-4079-9966-D97C043CE2D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FC78EABA-FB56-4502-A026-EC5123CFAF86}" type="pres">
      <dgm:prSet presAssocID="{54DDBA92-22C4-430A-8B5B-D1462BE784BB}" presName="centerShape" presStyleLbl="node0" presStyleIdx="0" presStyleCnt="1" custScaleX="123379" custScaleY="121135"/>
      <dgm:spPr/>
      <dgm:t>
        <a:bodyPr/>
        <a:lstStyle/>
        <a:p>
          <a:endParaRPr lang="hu-HU"/>
        </a:p>
      </dgm:t>
    </dgm:pt>
    <dgm:pt modelId="{59CB8C33-6ED4-4477-8541-D4146A3E644B}" type="pres">
      <dgm:prSet presAssocID="{170CB2E6-A7AC-4215-A913-9285EE13A24D}" presName="Name9" presStyleLbl="parChTrans1D2" presStyleIdx="0" presStyleCnt="6"/>
      <dgm:spPr/>
      <dgm:t>
        <a:bodyPr/>
        <a:lstStyle/>
        <a:p>
          <a:endParaRPr lang="hu-HU"/>
        </a:p>
      </dgm:t>
    </dgm:pt>
    <dgm:pt modelId="{3322CF8E-1AC6-423D-8927-EAD270AB4D19}" type="pres">
      <dgm:prSet presAssocID="{170CB2E6-A7AC-4215-A913-9285EE13A24D}" presName="connTx" presStyleLbl="parChTrans1D2" presStyleIdx="0" presStyleCnt="6"/>
      <dgm:spPr/>
      <dgm:t>
        <a:bodyPr/>
        <a:lstStyle/>
        <a:p>
          <a:endParaRPr lang="hu-HU"/>
        </a:p>
      </dgm:t>
    </dgm:pt>
    <dgm:pt modelId="{42B0B535-8A5E-4E15-96A9-73EB00F06494}" type="pres">
      <dgm:prSet presAssocID="{80E7370A-12C9-4322-A985-6E8482E2769D}" presName="node" presStyleLbl="node1" presStyleIdx="0" presStyleCnt="6" custScaleX="11960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292855D-BFF8-437A-A707-5FBC2E8A7360}" type="pres">
      <dgm:prSet presAssocID="{0B83D74F-F111-484A-9184-CFE1B20BCF3D}" presName="Name9" presStyleLbl="parChTrans1D2" presStyleIdx="1" presStyleCnt="6"/>
      <dgm:spPr/>
      <dgm:t>
        <a:bodyPr/>
        <a:lstStyle/>
        <a:p>
          <a:endParaRPr lang="hu-HU"/>
        </a:p>
      </dgm:t>
    </dgm:pt>
    <dgm:pt modelId="{1CD24B6F-4A77-46F1-9F4F-ACF8B14F629E}" type="pres">
      <dgm:prSet presAssocID="{0B83D74F-F111-484A-9184-CFE1B20BCF3D}" presName="connTx" presStyleLbl="parChTrans1D2" presStyleIdx="1" presStyleCnt="6"/>
      <dgm:spPr/>
      <dgm:t>
        <a:bodyPr/>
        <a:lstStyle/>
        <a:p>
          <a:endParaRPr lang="hu-HU"/>
        </a:p>
      </dgm:t>
    </dgm:pt>
    <dgm:pt modelId="{E635617D-346C-4253-BDD1-6E619F6830E7}" type="pres">
      <dgm:prSet presAssocID="{EDDE9152-8BAF-47D7-981A-E8B53F374F70}" presName="node" presStyleLbl="node1" presStyleIdx="1" presStyleCnt="6" custScaleX="11578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10A8F0D-4702-4827-84A1-C803BB6D4CAC}" type="pres">
      <dgm:prSet presAssocID="{ED5D42D9-98A7-4A5D-A6EE-BEB3CAAEF160}" presName="Name9" presStyleLbl="parChTrans1D2" presStyleIdx="2" presStyleCnt="6"/>
      <dgm:spPr/>
      <dgm:t>
        <a:bodyPr/>
        <a:lstStyle/>
        <a:p>
          <a:endParaRPr lang="hu-HU"/>
        </a:p>
      </dgm:t>
    </dgm:pt>
    <dgm:pt modelId="{E27EB9CF-954B-49AC-9151-68BDBCC2D774}" type="pres">
      <dgm:prSet presAssocID="{ED5D42D9-98A7-4A5D-A6EE-BEB3CAAEF160}" presName="connTx" presStyleLbl="parChTrans1D2" presStyleIdx="2" presStyleCnt="6"/>
      <dgm:spPr/>
      <dgm:t>
        <a:bodyPr/>
        <a:lstStyle/>
        <a:p>
          <a:endParaRPr lang="hu-HU"/>
        </a:p>
      </dgm:t>
    </dgm:pt>
    <dgm:pt modelId="{2539AC0A-CE48-4710-8267-14580B2F6639}" type="pres">
      <dgm:prSet presAssocID="{2F5E68D4-BE18-4472-A6CF-6D514D403CE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42AE9B6-A37E-4175-88C6-1E34088B7DEE}" type="pres">
      <dgm:prSet presAssocID="{DC42AA13-40EE-4A1C-AD68-A25DBFC7B087}" presName="Name9" presStyleLbl="parChTrans1D2" presStyleIdx="3" presStyleCnt="6"/>
      <dgm:spPr/>
      <dgm:t>
        <a:bodyPr/>
        <a:lstStyle/>
        <a:p>
          <a:endParaRPr lang="hu-HU"/>
        </a:p>
      </dgm:t>
    </dgm:pt>
    <dgm:pt modelId="{A2ECE0BE-E8E7-4BE3-954F-A4DA5C5B4D15}" type="pres">
      <dgm:prSet presAssocID="{DC42AA13-40EE-4A1C-AD68-A25DBFC7B087}" presName="connTx" presStyleLbl="parChTrans1D2" presStyleIdx="3" presStyleCnt="6"/>
      <dgm:spPr/>
      <dgm:t>
        <a:bodyPr/>
        <a:lstStyle/>
        <a:p>
          <a:endParaRPr lang="hu-HU"/>
        </a:p>
      </dgm:t>
    </dgm:pt>
    <dgm:pt modelId="{205C0F41-62D4-4235-A8C4-0B82CC36517C}" type="pres">
      <dgm:prSet presAssocID="{81373611-A728-4B74-8802-3ADC7EBD02C9}" presName="node" presStyleLbl="node1" presStyleIdx="3" presStyleCnt="6" custScaleX="13858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ACDA32C-BF3B-4CC3-9B14-96D6437D429D}" type="pres">
      <dgm:prSet presAssocID="{558FB65E-D436-470F-B24D-887C2ABA70CD}" presName="Name9" presStyleLbl="parChTrans1D2" presStyleIdx="4" presStyleCnt="6"/>
      <dgm:spPr/>
      <dgm:t>
        <a:bodyPr/>
        <a:lstStyle/>
        <a:p>
          <a:endParaRPr lang="hu-HU"/>
        </a:p>
      </dgm:t>
    </dgm:pt>
    <dgm:pt modelId="{56B59675-2A29-4A57-82F0-D5391EA95C43}" type="pres">
      <dgm:prSet presAssocID="{558FB65E-D436-470F-B24D-887C2ABA70CD}" presName="connTx" presStyleLbl="parChTrans1D2" presStyleIdx="4" presStyleCnt="6"/>
      <dgm:spPr/>
      <dgm:t>
        <a:bodyPr/>
        <a:lstStyle/>
        <a:p>
          <a:endParaRPr lang="hu-HU"/>
        </a:p>
      </dgm:t>
    </dgm:pt>
    <dgm:pt modelId="{29B96319-8CC8-4FEC-8B52-8BA14B5998D7}" type="pres">
      <dgm:prSet presAssocID="{51042EE2-981E-4BEF-A981-187046625D9B}" presName="node" presStyleLbl="node1" presStyleIdx="4" presStyleCnt="6" custScaleX="11894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6B83109-697B-4F64-9E21-29D9EF675545}" type="pres">
      <dgm:prSet presAssocID="{E36F88D6-66F5-4803-8737-D30D44A03019}" presName="Name9" presStyleLbl="parChTrans1D2" presStyleIdx="5" presStyleCnt="6"/>
      <dgm:spPr/>
      <dgm:t>
        <a:bodyPr/>
        <a:lstStyle/>
        <a:p>
          <a:endParaRPr lang="hu-HU"/>
        </a:p>
      </dgm:t>
    </dgm:pt>
    <dgm:pt modelId="{C1412D94-FFA4-4B1B-8ED3-A28776644B8B}" type="pres">
      <dgm:prSet presAssocID="{E36F88D6-66F5-4803-8737-D30D44A03019}" presName="connTx" presStyleLbl="parChTrans1D2" presStyleIdx="5" presStyleCnt="6"/>
      <dgm:spPr/>
      <dgm:t>
        <a:bodyPr/>
        <a:lstStyle/>
        <a:p>
          <a:endParaRPr lang="hu-HU"/>
        </a:p>
      </dgm:t>
    </dgm:pt>
    <dgm:pt modelId="{92A20A37-324B-4A06-83E2-330C377A9CC7}" type="pres">
      <dgm:prSet presAssocID="{503FDBC5-4F24-4280-A302-C682E65BE7E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AFEDE239-715F-4BB2-BAA8-2974B5BC6EDA}" srcId="{0D615BC4-6863-4079-9966-D97C043CE2D0}" destId="{54DDBA92-22C4-430A-8B5B-D1462BE784BB}" srcOrd="0" destOrd="0" parTransId="{813BE3AB-9B12-467B-BBE1-2C535BBBF431}" sibTransId="{66E657AE-EBA6-44F3-AEFE-9BE6B8968527}"/>
    <dgm:cxn modelId="{6FFEC30E-A243-49BE-8CBC-FC4B14411F81}" type="presOf" srcId="{51042EE2-981E-4BEF-A981-187046625D9B}" destId="{29B96319-8CC8-4FEC-8B52-8BA14B5998D7}" srcOrd="0" destOrd="0" presId="urn:microsoft.com/office/officeart/2005/8/layout/radial1"/>
    <dgm:cxn modelId="{C1829EB6-8DEC-433F-985E-08568E4EE5C5}" type="presOf" srcId="{80E7370A-12C9-4322-A985-6E8482E2769D}" destId="{42B0B535-8A5E-4E15-96A9-73EB00F06494}" srcOrd="0" destOrd="0" presId="urn:microsoft.com/office/officeart/2005/8/layout/radial1"/>
    <dgm:cxn modelId="{8AF13AC5-2DF7-4146-B05C-2F8313CDA48B}" type="presOf" srcId="{E36F88D6-66F5-4803-8737-D30D44A03019}" destId="{76B83109-697B-4F64-9E21-29D9EF675545}" srcOrd="0" destOrd="0" presId="urn:microsoft.com/office/officeart/2005/8/layout/radial1"/>
    <dgm:cxn modelId="{AB5B8B67-B167-45EF-ACF5-ADC616FBA575}" type="presOf" srcId="{E36F88D6-66F5-4803-8737-D30D44A03019}" destId="{C1412D94-FFA4-4B1B-8ED3-A28776644B8B}" srcOrd="1" destOrd="0" presId="urn:microsoft.com/office/officeart/2005/8/layout/radial1"/>
    <dgm:cxn modelId="{9D143374-01D9-4711-A26F-A936A56ACEC2}" type="presOf" srcId="{170CB2E6-A7AC-4215-A913-9285EE13A24D}" destId="{59CB8C33-6ED4-4477-8541-D4146A3E644B}" srcOrd="0" destOrd="0" presId="urn:microsoft.com/office/officeart/2005/8/layout/radial1"/>
    <dgm:cxn modelId="{086942A3-EC63-4E3B-86EF-93668ED5856A}" type="presOf" srcId="{558FB65E-D436-470F-B24D-887C2ABA70CD}" destId="{56B59675-2A29-4A57-82F0-D5391EA95C43}" srcOrd="1" destOrd="0" presId="urn:microsoft.com/office/officeart/2005/8/layout/radial1"/>
    <dgm:cxn modelId="{55760014-8626-4991-9338-AE562556E9DE}" srcId="{54DDBA92-22C4-430A-8B5B-D1462BE784BB}" destId="{503FDBC5-4F24-4280-A302-C682E65BE7ED}" srcOrd="5" destOrd="0" parTransId="{E36F88D6-66F5-4803-8737-D30D44A03019}" sibTransId="{628E6A5E-AF76-4FB9-8CFC-188077697A0E}"/>
    <dgm:cxn modelId="{B923619C-6DD0-4CA8-A49A-61B366FC14C4}" type="presOf" srcId="{ED5D42D9-98A7-4A5D-A6EE-BEB3CAAEF160}" destId="{E27EB9CF-954B-49AC-9151-68BDBCC2D774}" srcOrd="1" destOrd="0" presId="urn:microsoft.com/office/officeart/2005/8/layout/radial1"/>
    <dgm:cxn modelId="{842CEB16-3482-4A2E-8CE2-6CE9BB096B27}" type="presOf" srcId="{EDDE9152-8BAF-47D7-981A-E8B53F374F70}" destId="{E635617D-346C-4253-BDD1-6E619F6830E7}" srcOrd="0" destOrd="0" presId="urn:microsoft.com/office/officeart/2005/8/layout/radial1"/>
    <dgm:cxn modelId="{0DDABC6E-4CEE-4421-BB81-E938D8E492E8}" type="presOf" srcId="{ED5D42D9-98A7-4A5D-A6EE-BEB3CAAEF160}" destId="{510A8F0D-4702-4827-84A1-C803BB6D4CAC}" srcOrd="0" destOrd="0" presId="urn:microsoft.com/office/officeart/2005/8/layout/radial1"/>
    <dgm:cxn modelId="{0E7DDBA6-4E6A-438D-A690-29B47950B907}" type="presOf" srcId="{DC42AA13-40EE-4A1C-AD68-A25DBFC7B087}" destId="{642AE9B6-A37E-4175-88C6-1E34088B7DEE}" srcOrd="0" destOrd="0" presId="urn:microsoft.com/office/officeart/2005/8/layout/radial1"/>
    <dgm:cxn modelId="{E9B4746C-6E40-4D80-BDDF-0BB6C7D786AC}" type="presOf" srcId="{503FDBC5-4F24-4280-A302-C682E65BE7ED}" destId="{92A20A37-324B-4A06-83E2-330C377A9CC7}" srcOrd="0" destOrd="0" presId="urn:microsoft.com/office/officeart/2005/8/layout/radial1"/>
    <dgm:cxn modelId="{3CD7F543-E0DE-46CB-B9BA-A068304B51DC}" type="presOf" srcId="{558FB65E-D436-470F-B24D-887C2ABA70CD}" destId="{CACDA32C-BF3B-4CC3-9B14-96D6437D429D}" srcOrd="0" destOrd="0" presId="urn:microsoft.com/office/officeart/2005/8/layout/radial1"/>
    <dgm:cxn modelId="{86B270F0-FE0D-40AE-AABD-E3A7891D4FF1}" type="presOf" srcId="{54DDBA92-22C4-430A-8B5B-D1462BE784BB}" destId="{FC78EABA-FB56-4502-A026-EC5123CFAF86}" srcOrd="0" destOrd="0" presId="urn:microsoft.com/office/officeart/2005/8/layout/radial1"/>
    <dgm:cxn modelId="{F12D656F-BAB8-4B35-9485-F4C83415D9E3}" srcId="{54DDBA92-22C4-430A-8B5B-D1462BE784BB}" destId="{EDDE9152-8BAF-47D7-981A-E8B53F374F70}" srcOrd="1" destOrd="0" parTransId="{0B83D74F-F111-484A-9184-CFE1B20BCF3D}" sibTransId="{FEA8B121-5075-4EC7-9704-DD8FF6D1919C}"/>
    <dgm:cxn modelId="{A5A8CCA6-7C32-4599-8D4F-9A527236D025}" type="presOf" srcId="{170CB2E6-A7AC-4215-A913-9285EE13A24D}" destId="{3322CF8E-1AC6-423D-8927-EAD270AB4D19}" srcOrd="1" destOrd="0" presId="urn:microsoft.com/office/officeart/2005/8/layout/radial1"/>
    <dgm:cxn modelId="{1AC67606-3E9F-4B61-8B16-47FED5203391}" srcId="{54DDBA92-22C4-430A-8B5B-D1462BE784BB}" destId="{81373611-A728-4B74-8802-3ADC7EBD02C9}" srcOrd="3" destOrd="0" parTransId="{DC42AA13-40EE-4A1C-AD68-A25DBFC7B087}" sibTransId="{911B302D-0CE0-491B-B1CF-1551C0BDE745}"/>
    <dgm:cxn modelId="{01EA5EEB-1CCC-4285-BEE9-4E7B20B04D76}" srcId="{54DDBA92-22C4-430A-8B5B-D1462BE784BB}" destId="{80E7370A-12C9-4322-A985-6E8482E2769D}" srcOrd="0" destOrd="0" parTransId="{170CB2E6-A7AC-4215-A913-9285EE13A24D}" sibTransId="{896228EE-C540-4738-A0EB-BBA8A014B45A}"/>
    <dgm:cxn modelId="{C1FDC437-DF97-42E9-90BE-F25E590E60AD}" type="presOf" srcId="{0B83D74F-F111-484A-9184-CFE1B20BCF3D}" destId="{4292855D-BFF8-437A-A707-5FBC2E8A7360}" srcOrd="0" destOrd="0" presId="urn:microsoft.com/office/officeart/2005/8/layout/radial1"/>
    <dgm:cxn modelId="{B3C4DDD8-3383-4720-A6EF-C7C77A00AD23}" type="presOf" srcId="{2F5E68D4-BE18-4472-A6CF-6D514D403CE9}" destId="{2539AC0A-CE48-4710-8267-14580B2F6639}" srcOrd="0" destOrd="0" presId="urn:microsoft.com/office/officeart/2005/8/layout/radial1"/>
    <dgm:cxn modelId="{4FBB8B93-52A4-4852-82A3-BC8F44EB043F}" type="presOf" srcId="{DC42AA13-40EE-4A1C-AD68-A25DBFC7B087}" destId="{A2ECE0BE-E8E7-4BE3-954F-A4DA5C5B4D15}" srcOrd="1" destOrd="0" presId="urn:microsoft.com/office/officeart/2005/8/layout/radial1"/>
    <dgm:cxn modelId="{97ACC161-07A7-4348-AB21-BA83613C3C8F}" srcId="{54DDBA92-22C4-430A-8B5B-D1462BE784BB}" destId="{51042EE2-981E-4BEF-A981-187046625D9B}" srcOrd="4" destOrd="0" parTransId="{558FB65E-D436-470F-B24D-887C2ABA70CD}" sibTransId="{EFACA0A0-40ED-4CBD-AD20-8010B527D61B}"/>
    <dgm:cxn modelId="{7798AEC9-5AAC-4FBC-AB5C-036FB6D5ED35}" type="presOf" srcId="{0B83D74F-F111-484A-9184-CFE1B20BCF3D}" destId="{1CD24B6F-4A77-46F1-9F4F-ACF8B14F629E}" srcOrd="1" destOrd="0" presId="urn:microsoft.com/office/officeart/2005/8/layout/radial1"/>
    <dgm:cxn modelId="{323B07C3-E4B3-431E-B960-AA257682778D}" type="presOf" srcId="{81373611-A728-4B74-8802-3ADC7EBD02C9}" destId="{205C0F41-62D4-4235-A8C4-0B82CC36517C}" srcOrd="0" destOrd="0" presId="urn:microsoft.com/office/officeart/2005/8/layout/radial1"/>
    <dgm:cxn modelId="{50C047D3-9638-4628-9901-CEFE2901449A}" type="presOf" srcId="{0D615BC4-6863-4079-9966-D97C043CE2D0}" destId="{67DBDA21-29AF-4C2E-B5DD-FFBA5E65558D}" srcOrd="0" destOrd="0" presId="urn:microsoft.com/office/officeart/2005/8/layout/radial1"/>
    <dgm:cxn modelId="{0EC78558-0C57-414E-BDF0-8EA489B2D4FF}" srcId="{54DDBA92-22C4-430A-8B5B-D1462BE784BB}" destId="{2F5E68D4-BE18-4472-A6CF-6D514D403CE9}" srcOrd="2" destOrd="0" parTransId="{ED5D42D9-98A7-4A5D-A6EE-BEB3CAAEF160}" sibTransId="{AEFEFFC2-B94C-447D-BE49-77EE560AA65D}"/>
    <dgm:cxn modelId="{CF9D9F07-96BB-41EC-BD42-61E1F365C6D4}" type="presParOf" srcId="{67DBDA21-29AF-4C2E-B5DD-FFBA5E65558D}" destId="{FC78EABA-FB56-4502-A026-EC5123CFAF86}" srcOrd="0" destOrd="0" presId="urn:microsoft.com/office/officeart/2005/8/layout/radial1"/>
    <dgm:cxn modelId="{C63DFA6E-4AEE-4D87-B7AB-9B0FC3516419}" type="presParOf" srcId="{67DBDA21-29AF-4C2E-B5DD-FFBA5E65558D}" destId="{59CB8C33-6ED4-4477-8541-D4146A3E644B}" srcOrd="1" destOrd="0" presId="urn:microsoft.com/office/officeart/2005/8/layout/radial1"/>
    <dgm:cxn modelId="{BEB693AA-24EF-4024-A4DA-182CF22941C7}" type="presParOf" srcId="{59CB8C33-6ED4-4477-8541-D4146A3E644B}" destId="{3322CF8E-1AC6-423D-8927-EAD270AB4D19}" srcOrd="0" destOrd="0" presId="urn:microsoft.com/office/officeart/2005/8/layout/radial1"/>
    <dgm:cxn modelId="{C8D5D2D0-1061-4163-84DF-8455C6122598}" type="presParOf" srcId="{67DBDA21-29AF-4C2E-B5DD-FFBA5E65558D}" destId="{42B0B535-8A5E-4E15-96A9-73EB00F06494}" srcOrd="2" destOrd="0" presId="urn:microsoft.com/office/officeart/2005/8/layout/radial1"/>
    <dgm:cxn modelId="{DE60E7F9-8908-462E-B195-92B0718DE52E}" type="presParOf" srcId="{67DBDA21-29AF-4C2E-B5DD-FFBA5E65558D}" destId="{4292855D-BFF8-437A-A707-5FBC2E8A7360}" srcOrd="3" destOrd="0" presId="urn:microsoft.com/office/officeart/2005/8/layout/radial1"/>
    <dgm:cxn modelId="{7E71B3F2-32FA-4273-8344-9955F5B90F12}" type="presParOf" srcId="{4292855D-BFF8-437A-A707-5FBC2E8A7360}" destId="{1CD24B6F-4A77-46F1-9F4F-ACF8B14F629E}" srcOrd="0" destOrd="0" presId="urn:microsoft.com/office/officeart/2005/8/layout/radial1"/>
    <dgm:cxn modelId="{D252B89E-B59D-4CD0-AEB4-3BEFC344D071}" type="presParOf" srcId="{67DBDA21-29AF-4C2E-B5DD-FFBA5E65558D}" destId="{E635617D-346C-4253-BDD1-6E619F6830E7}" srcOrd="4" destOrd="0" presId="urn:microsoft.com/office/officeart/2005/8/layout/radial1"/>
    <dgm:cxn modelId="{75615D65-B745-47CC-9E9E-AF74829093C2}" type="presParOf" srcId="{67DBDA21-29AF-4C2E-B5DD-FFBA5E65558D}" destId="{510A8F0D-4702-4827-84A1-C803BB6D4CAC}" srcOrd="5" destOrd="0" presId="urn:microsoft.com/office/officeart/2005/8/layout/radial1"/>
    <dgm:cxn modelId="{B856914A-E629-46E4-BE11-C04FF63882D7}" type="presParOf" srcId="{510A8F0D-4702-4827-84A1-C803BB6D4CAC}" destId="{E27EB9CF-954B-49AC-9151-68BDBCC2D774}" srcOrd="0" destOrd="0" presId="urn:microsoft.com/office/officeart/2005/8/layout/radial1"/>
    <dgm:cxn modelId="{F21310EB-E96D-4EEB-AD76-2B32C32FC2F9}" type="presParOf" srcId="{67DBDA21-29AF-4C2E-B5DD-FFBA5E65558D}" destId="{2539AC0A-CE48-4710-8267-14580B2F6639}" srcOrd="6" destOrd="0" presId="urn:microsoft.com/office/officeart/2005/8/layout/radial1"/>
    <dgm:cxn modelId="{5FEDC7CD-03AC-4AE7-B063-05C9D6170341}" type="presParOf" srcId="{67DBDA21-29AF-4C2E-B5DD-FFBA5E65558D}" destId="{642AE9B6-A37E-4175-88C6-1E34088B7DEE}" srcOrd="7" destOrd="0" presId="urn:microsoft.com/office/officeart/2005/8/layout/radial1"/>
    <dgm:cxn modelId="{57C88688-AD37-4F9A-9281-D2D7E5521923}" type="presParOf" srcId="{642AE9B6-A37E-4175-88C6-1E34088B7DEE}" destId="{A2ECE0BE-E8E7-4BE3-954F-A4DA5C5B4D15}" srcOrd="0" destOrd="0" presId="urn:microsoft.com/office/officeart/2005/8/layout/radial1"/>
    <dgm:cxn modelId="{9E78FDB1-4116-4E77-AFBA-83EFA6F64794}" type="presParOf" srcId="{67DBDA21-29AF-4C2E-B5DD-FFBA5E65558D}" destId="{205C0F41-62D4-4235-A8C4-0B82CC36517C}" srcOrd="8" destOrd="0" presId="urn:microsoft.com/office/officeart/2005/8/layout/radial1"/>
    <dgm:cxn modelId="{D477C89E-0AD3-453B-99EB-2929B22D2FAF}" type="presParOf" srcId="{67DBDA21-29AF-4C2E-B5DD-FFBA5E65558D}" destId="{CACDA32C-BF3B-4CC3-9B14-96D6437D429D}" srcOrd="9" destOrd="0" presId="urn:microsoft.com/office/officeart/2005/8/layout/radial1"/>
    <dgm:cxn modelId="{FC408DA3-B589-443B-8062-2B4A9183E961}" type="presParOf" srcId="{CACDA32C-BF3B-4CC3-9B14-96D6437D429D}" destId="{56B59675-2A29-4A57-82F0-D5391EA95C43}" srcOrd="0" destOrd="0" presId="urn:microsoft.com/office/officeart/2005/8/layout/radial1"/>
    <dgm:cxn modelId="{BF5278E3-22D2-4F6E-BF55-81492354ED1B}" type="presParOf" srcId="{67DBDA21-29AF-4C2E-B5DD-FFBA5E65558D}" destId="{29B96319-8CC8-4FEC-8B52-8BA14B5998D7}" srcOrd="10" destOrd="0" presId="urn:microsoft.com/office/officeart/2005/8/layout/radial1"/>
    <dgm:cxn modelId="{E356953D-0B3F-4029-8C5C-82D7AF88B321}" type="presParOf" srcId="{67DBDA21-29AF-4C2E-B5DD-FFBA5E65558D}" destId="{76B83109-697B-4F64-9E21-29D9EF675545}" srcOrd="11" destOrd="0" presId="urn:microsoft.com/office/officeart/2005/8/layout/radial1"/>
    <dgm:cxn modelId="{D2B7129E-DEC7-495C-979A-646B90A9C954}" type="presParOf" srcId="{76B83109-697B-4F64-9E21-29D9EF675545}" destId="{C1412D94-FFA4-4B1B-8ED3-A28776644B8B}" srcOrd="0" destOrd="0" presId="urn:microsoft.com/office/officeart/2005/8/layout/radial1"/>
    <dgm:cxn modelId="{1583743B-6AB5-468F-9D05-AE90B125A97F}" type="presParOf" srcId="{67DBDA21-29AF-4C2E-B5DD-FFBA5E65558D}" destId="{92A20A37-324B-4A06-83E2-330C377A9CC7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DBE1AA-6635-4D20-B79D-CD3CFF437F87}">
      <dsp:nvSpPr>
        <dsp:cNvPr id="0" name=""/>
        <dsp:cNvSpPr/>
      </dsp:nvSpPr>
      <dsp:spPr>
        <a:xfrm>
          <a:off x="2976" y="946350"/>
          <a:ext cx="1522511" cy="634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smtClean="0">
              <a:solidFill>
                <a:srgbClr val="000099"/>
              </a:solidFill>
            </a:rPr>
            <a:t>Beruházási hitel</a:t>
          </a:r>
          <a:endParaRPr lang="hu-HU" sz="1900" kern="1200" dirty="0">
            <a:solidFill>
              <a:srgbClr val="000099"/>
            </a:solidFill>
          </a:endParaRPr>
        </a:p>
      </dsp:txBody>
      <dsp:txXfrm>
        <a:off x="2976" y="946350"/>
        <a:ext cx="1522511" cy="634837"/>
      </dsp:txXfrm>
    </dsp:sp>
    <dsp:sp modelId="{FF7FF2FF-6553-416E-823C-DAC397AA7088}">
      <dsp:nvSpPr>
        <dsp:cNvPr id="0" name=""/>
        <dsp:cNvSpPr/>
      </dsp:nvSpPr>
      <dsp:spPr>
        <a:xfrm>
          <a:off x="1525488" y="609092"/>
          <a:ext cx="304502" cy="130935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F8F5B0-7D23-463F-80C0-DD61FBE0267E}">
      <dsp:nvSpPr>
        <dsp:cNvPr id="0" name=""/>
        <dsp:cNvSpPr/>
      </dsp:nvSpPr>
      <dsp:spPr>
        <a:xfrm>
          <a:off x="1951791" y="609092"/>
          <a:ext cx="4141231" cy="13093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kern="1200" dirty="0" smtClean="0"/>
            <a:t>üzleti célú ingatlan vásárlás, felújítás</a:t>
          </a:r>
          <a:endParaRPr lang="hu-H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kern="1200" dirty="0" smtClean="0"/>
            <a:t>gépek, berendezések, járművek vásárlása</a:t>
          </a:r>
          <a:endParaRPr lang="hu-H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u-HU" sz="1900" kern="1200" dirty="0"/>
        </a:p>
      </dsp:txBody>
      <dsp:txXfrm>
        <a:off x="1951791" y="609092"/>
        <a:ext cx="4141231" cy="1309352"/>
      </dsp:txXfrm>
    </dsp:sp>
    <dsp:sp modelId="{F17A0B29-E750-407C-B6BB-3AE44831B389}">
      <dsp:nvSpPr>
        <dsp:cNvPr id="0" name=""/>
        <dsp:cNvSpPr/>
      </dsp:nvSpPr>
      <dsp:spPr>
        <a:xfrm>
          <a:off x="2976" y="2403457"/>
          <a:ext cx="1522511" cy="634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smtClean="0">
              <a:solidFill>
                <a:srgbClr val="000099"/>
              </a:solidFill>
            </a:rPr>
            <a:t>Forgóeszköz hitel</a:t>
          </a:r>
          <a:endParaRPr lang="hu-HU" sz="1900" kern="1200" dirty="0">
            <a:solidFill>
              <a:srgbClr val="000099"/>
            </a:solidFill>
          </a:endParaRPr>
        </a:p>
      </dsp:txBody>
      <dsp:txXfrm>
        <a:off x="2976" y="2403457"/>
        <a:ext cx="1522511" cy="634837"/>
      </dsp:txXfrm>
    </dsp:sp>
    <dsp:sp modelId="{09EFC267-56EE-4DB3-ACE0-363B0B1FED62}">
      <dsp:nvSpPr>
        <dsp:cNvPr id="0" name=""/>
        <dsp:cNvSpPr/>
      </dsp:nvSpPr>
      <dsp:spPr>
        <a:xfrm>
          <a:off x="1525488" y="1986845"/>
          <a:ext cx="304502" cy="1468061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C9C6EB-AA90-4E57-A883-E61B3FB0D50E}">
      <dsp:nvSpPr>
        <dsp:cNvPr id="0" name=""/>
        <dsp:cNvSpPr/>
      </dsp:nvSpPr>
      <dsp:spPr>
        <a:xfrm>
          <a:off x="1951791" y="1986845"/>
          <a:ext cx="4141231" cy="14680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kern="1200" dirty="0" smtClean="0"/>
            <a:t>forgóeszköz: egy termelési cikluson át elhasználódnak, vagy értékük az előállított új termék részévé válik, </a:t>
          </a:r>
          <a:r>
            <a:rPr lang="hu-HU" sz="1800" i="1" kern="1200" dirty="0" smtClean="0"/>
            <a:t>pl. alapanyagkészlet, árukészlet, üzemanyag vásárlására</a:t>
          </a:r>
          <a:endParaRPr lang="hu-HU" sz="1800" i="1" kern="1200" dirty="0"/>
        </a:p>
      </dsp:txBody>
      <dsp:txXfrm>
        <a:off x="1951791" y="1986845"/>
        <a:ext cx="4141231" cy="14680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78EABA-FB56-4502-A026-EC5123CFAF86}">
      <dsp:nvSpPr>
        <dsp:cNvPr id="0" name=""/>
        <dsp:cNvSpPr/>
      </dsp:nvSpPr>
      <dsp:spPr>
        <a:xfrm>
          <a:off x="2588415" y="1572030"/>
          <a:ext cx="1601627" cy="15724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smtClean="0"/>
            <a:t>Széchenyi</a:t>
          </a:r>
          <a:r>
            <a:rPr lang="hu-HU" sz="1600" kern="1200" smtClean="0"/>
            <a:t> </a:t>
          </a:r>
          <a:r>
            <a:rPr lang="hu-HU" sz="1600" b="1" kern="1200" smtClean="0"/>
            <a:t>Kártya</a:t>
          </a:r>
          <a:r>
            <a:rPr lang="hu-HU" sz="1600" kern="1200" smtClean="0"/>
            <a:t> </a:t>
          </a:r>
          <a:r>
            <a:rPr lang="hu-HU" sz="1600" b="1" kern="1200" smtClean="0"/>
            <a:t>konstrukciók</a:t>
          </a:r>
          <a:endParaRPr lang="hu-HU" sz="1600" b="1" kern="1200" dirty="0"/>
        </a:p>
      </dsp:txBody>
      <dsp:txXfrm>
        <a:off x="2822968" y="1802317"/>
        <a:ext cx="1132521" cy="1111922"/>
      </dsp:txXfrm>
    </dsp:sp>
    <dsp:sp modelId="{59CB8C33-6ED4-4477-8541-D4146A3E644B}">
      <dsp:nvSpPr>
        <dsp:cNvPr id="0" name=""/>
        <dsp:cNvSpPr/>
      </dsp:nvSpPr>
      <dsp:spPr>
        <a:xfrm rot="16200000">
          <a:off x="3262111" y="1427624"/>
          <a:ext cx="254236" cy="34576"/>
        </a:xfrm>
        <a:custGeom>
          <a:avLst/>
          <a:gdLst/>
          <a:ahLst/>
          <a:cxnLst/>
          <a:rect l="0" t="0" r="0" b="0"/>
          <a:pathLst>
            <a:path>
              <a:moveTo>
                <a:pt x="0" y="17288"/>
              </a:moveTo>
              <a:lnTo>
                <a:pt x="254236" y="172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>
        <a:off x="3382873" y="1438556"/>
        <a:ext cx="12711" cy="12711"/>
      </dsp:txXfrm>
    </dsp:sp>
    <dsp:sp modelId="{42B0B535-8A5E-4E15-96A9-73EB00F06494}">
      <dsp:nvSpPr>
        <dsp:cNvPr id="0" name=""/>
        <dsp:cNvSpPr/>
      </dsp:nvSpPr>
      <dsp:spPr>
        <a:xfrm>
          <a:off x="2612918" y="19658"/>
          <a:ext cx="1552622" cy="12981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smtClean="0"/>
            <a:t>Forgóeszközhitel</a:t>
          </a:r>
          <a:endParaRPr lang="hu-HU" sz="1600" b="1" kern="1200" dirty="0"/>
        </a:p>
      </dsp:txBody>
      <dsp:txXfrm>
        <a:off x="2840294" y="209765"/>
        <a:ext cx="1097870" cy="917921"/>
      </dsp:txXfrm>
    </dsp:sp>
    <dsp:sp modelId="{4292855D-BFF8-437A-A707-5FBC2E8A7360}">
      <dsp:nvSpPr>
        <dsp:cNvPr id="0" name=""/>
        <dsp:cNvSpPr/>
      </dsp:nvSpPr>
      <dsp:spPr>
        <a:xfrm rot="19800000">
          <a:off x="4068077" y="1899681"/>
          <a:ext cx="171043" cy="34576"/>
        </a:xfrm>
        <a:custGeom>
          <a:avLst/>
          <a:gdLst/>
          <a:ahLst/>
          <a:cxnLst/>
          <a:rect l="0" t="0" r="0" b="0"/>
          <a:pathLst>
            <a:path>
              <a:moveTo>
                <a:pt x="0" y="17288"/>
              </a:moveTo>
              <a:lnTo>
                <a:pt x="171043" y="172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>
        <a:off x="4149322" y="1912693"/>
        <a:ext cx="8552" cy="8552"/>
      </dsp:txXfrm>
    </dsp:sp>
    <dsp:sp modelId="{E635617D-346C-4253-BDD1-6E619F6830E7}">
      <dsp:nvSpPr>
        <dsp:cNvPr id="0" name=""/>
        <dsp:cNvSpPr/>
      </dsp:nvSpPr>
      <dsp:spPr>
        <a:xfrm>
          <a:off x="4100933" y="864434"/>
          <a:ext cx="1502981" cy="12981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smtClean="0"/>
            <a:t>Beruházási</a:t>
          </a:r>
          <a:r>
            <a:rPr lang="hu-HU" sz="1200" kern="1200" smtClean="0"/>
            <a:t> </a:t>
          </a:r>
          <a:r>
            <a:rPr lang="hu-HU" sz="1600" b="1" kern="1200" smtClean="0"/>
            <a:t>hitel</a:t>
          </a:r>
          <a:endParaRPr lang="hu-HU" sz="1600" b="1" kern="1200" dirty="0"/>
        </a:p>
      </dsp:txBody>
      <dsp:txXfrm>
        <a:off x="4321039" y="1054541"/>
        <a:ext cx="1062769" cy="917921"/>
      </dsp:txXfrm>
    </dsp:sp>
    <dsp:sp modelId="{510A8F0D-4702-4827-84A1-C803BB6D4CAC}">
      <dsp:nvSpPr>
        <dsp:cNvPr id="0" name=""/>
        <dsp:cNvSpPr/>
      </dsp:nvSpPr>
      <dsp:spPr>
        <a:xfrm rot="1800000">
          <a:off x="4063231" y="2800386"/>
          <a:ext cx="243388" cy="34576"/>
        </a:xfrm>
        <a:custGeom>
          <a:avLst/>
          <a:gdLst/>
          <a:ahLst/>
          <a:cxnLst/>
          <a:rect l="0" t="0" r="0" b="0"/>
          <a:pathLst>
            <a:path>
              <a:moveTo>
                <a:pt x="0" y="17288"/>
              </a:moveTo>
              <a:lnTo>
                <a:pt x="243388" y="172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>
        <a:off x="4178840" y="2811589"/>
        <a:ext cx="12169" cy="12169"/>
      </dsp:txXfrm>
    </dsp:sp>
    <dsp:sp modelId="{2539AC0A-CE48-4710-8267-14580B2F6639}">
      <dsp:nvSpPr>
        <dsp:cNvPr id="0" name=""/>
        <dsp:cNvSpPr/>
      </dsp:nvSpPr>
      <dsp:spPr>
        <a:xfrm>
          <a:off x="4203356" y="2553987"/>
          <a:ext cx="1298135" cy="12981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smtClean="0"/>
            <a:t>Önerő</a:t>
          </a:r>
          <a:r>
            <a:rPr lang="hu-HU" sz="1200" kern="1200" smtClean="0"/>
            <a:t> </a:t>
          </a:r>
          <a:r>
            <a:rPr lang="hu-HU" sz="1600" b="1" kern="1200" smtClean="0"/>
            <a:t>Kiegészítő</a:t>
          </a:r>
          <a:r>
            <a:rPr lang="hu-HU" sz="1200" kern="1200" smtClean="0"/>
            <a:t> </a:t>
          </a:r>
          <a:r>
            <a:rPr lang="hu-HU" sz="1600" b="1" kern="1200" smtClean="0"/>
            <a:t>hitel</a:t>
          </a:r>
          <a:endParaRPr lang="hu-HU" sz="1600" b="1" kern="1200" dirty="0"/>
        </a:p>
      </dsp:txBody>
      <dsp:txXfrm>
        <a:off x="4393463" y="2744094"/>
        <a:ext cx="917921" cy="917921"/>
      </dsp:txXfrm>
    </dsp:sp>
    <dsp:sp modelId="{642AE9B6-A37E-4175-88C6-1E34088B7DEE}">
      <dsp:nvSpPr>
        <dsp:cNvPr id="0" name=""/>
        <dsp:cNvSpPr/>
      </dsp:nvSpPr>
      <dsp:spPr>
        <a:xfrm rot="5400000">
          <a:off x="3262111" y="3254357"/>
          <a:ext cx="254236" cy="34576"/>
        </a:xfrm>
        <a:custGeom>
          <a:avLst/>
          <a:gdLst/>
          <a:ahLst/>
          <a:cxnLst/>
          <a:rect l="0" t="0" r="0" b="0"/>
          <a:pathLst>
            <a:path>
              <a:moveTo>
                <a:pt x="0" y="17288"/>
              </a:moveTo>
              <a:lnTo>
                <a:pt x="254236" y="172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>
        <a:off x="3382873" y="3265289"/>
        <a:ext cx="12711" cy="12711"/>
      </dsp:txXfrm>
    </dsp:sp>
    <dsp:sp modelId="{205C0F41-62D4-4235-A8C4-0B82CC36517C}">
      <dsp:nvSpPr>
        <dsp:cNvPr id="0" name=""/>
        <dsp:cNvSpPr/>
      </dsp:nvSpPr>
      <dsp:spPr>
        <a:xfrm>
          <a:off x="2489731" y="3398763"/>
          <a:ext cx="1798995" cy="12981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smtClean="0"/>
            <a:t>Támogatást</a:t>
          </a:r>
          <a:r>
            <a:rPr lang="hu-HU" sz="1200" kern="1200" smtClean="0"/>
            <a:t> </a:t>
          </a:r>
          <a:r>
            <a:rPr lang="hu-HU" sz="1600" b="1" kern="1200" smtClean="0"/>
            <a:t>megelőlegező</a:t>
          </a:r>
          <a:r>
            <a:rPr lang="hu-HU" sz="1200" kern="1200" smtClean="0"/>
            <a:t> </a:t>
          </a:r>
          <a:r>
            <a:rPr lang="hu-HU" sz="1600" b="1" kern="1200" smtClean="0"/>
            <a:t>hitel</a:t>
          </a:r>
          <a:endParaRPr lang="hu-HU" sz="1600" b="1" kern="1200" dirty="0"/>
        </a:p>
      </dsp:txBody>
      <dsp:txXfrm>
        <a:off x="2753188" y="3588870"/>
        <a:ext cx="1272081" cy="917921"/>
      </dsp:txXfrm>
    </dsp:sp>
    <dsp:sp modelId="{CACDA32C-BF3B-4CC3-9B14-96D6437D429D}">
      <dsp:nvSpPr>
        <dsp:cNvPr id="0" name=""/>
        <dsp:cNvSpPr/>
      </dsp:nvSpPr>
      <dsp:spPr>
        <a:xfrm rot="9000000">
          <a:off x="2551890" y="2778936"/>
          <a:ext cx="157588" cy="34576"/>
        </a:xfrm>
        <a:custGeom>
          <a:avLst/>
          <a:gdLst/>
          <a:ahLst/>
          <a:cxnLst/>
          <a:rect l="0" t="0" r="0" b="0"/>
          <a:pathLst>
            <a:path>
              <a:moveTo>
                <a:pt x="0" y="17288"/>
              </a:moveTo>
              <a:lnTo>
                <a:pt x="157588" y="172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 rot="10800000">
        <a:off x="2626745" y="2792284"/>
        <a:ext cx="7879" cy="7879"/>
      </dsp:txXfrm>
    </dsp:sp>
    <dsp:sp modelId="{29B96319-8CC8-4FEC-8B52-8BA14B5998D7}">
      <dsp:nvSpPr>
        <dsp:cNvPr id="0" name=""/>
        <dsp:cNvSpPr/>
      </dsp:nvSpPr>
      <dsp:spPr>
        <a:xfrm>
          <a:off x="1154006" y="2553987"/>
          <a:ext cx="1544054" cy="12981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smtClean="0"/>
            <a:t>Folyószámlahitel</a:t>
          </a:r>
          <a:endParaRPr lang="hu-HU" sz="1600" b="1" kern="1200" dirty="0"/>
        </a:p>
      </dsp:txBody>
      <dsp:txXfrm>
        <a:off x="1380127" y="2744094"/>
        <a:ext cx="1091812" cy="917921"/>
      </dsp:txXfrm>
    </dsp:sp>
    <dsp:sp modelId="{76B83109-697B-4F64-9E21-29D9EF675545}">
      <dsp:nvSpPr>
        <dsp:cNvPr id="0" name=""/>
        <dsp:cNvSpPr/>
      </dsp:nvSpPr>
      <dsp:spPr>
        <a:xfrm rot="12600000">
          <a:off x="2471839" y="1881595"/>
          <a:ext cx="243388" cy="34576"/>
        </a:xfrm>
        <a:custGeom>
          <a:avLst/>
          <a:gdLst/>
          <a:ahLst/>
          <a:cxnLst/>
          <a:rect l="0" t="0" r="0" b="0"/>
          <a:pathLst>
            <a:path>
              <a:moveTo>
                <a:pt x="0" y="17288"/>
              </a:moveTo>
              <a:lnTo>
                <a:pt x="243388" y="172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 rot="10800000">
        <a:off x="2587448" y="1892799"/>
        <a:ext cx="12169" cy="12169"/>
      </dsp:txXfrm>
    </dsp:sp>
    <dsp:sp modelId="{92A20A37-324B-4A06-83E2-330C377A9CC7}">
      <dsp:nvSpPr>
        <dsp:cNvPr id="0" name=""/>
        <dsp:cNvSpPr/>
      </dsp:nvSpPr>
      <dsp:spPr>
        <a:xfrm>
          <a:off x="1276965" y="864434"/>
          <a:ext cx="1298135" cy="12981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smtClean="0"/>
            <a:t>Agrárhitel</a:t>
          </a:r>
          <a:endParaRPr lang="hu-HU" sz="1600" b="1" kern="1200" dirty="0"/>
        </a:p>
      </dsp:txBody>
      <dsp:txXfrm>
        <a:off x="1467072" y="1054541"/>
        <a:ext cx="917921" cy="9179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+Icon">
  <dgm:title val="Függőleges, zárójeles lista"/>
  <dgm:desc val="Egymáshoz kapcsolódó információcsoportok ábrázolása.  Jól használható nagy mennyiségű 2. szintű felirattal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5F04E2-40ED-48AB-BAA6-6F7F13C21C4B}" type="datetimeFigureOut">
              <a:rPr lang="hu-HU" smtClean="0"/>
              <a:pPr/>
              <a:t>2017. 11. 27.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172BD-D5DD-4676-90C8-336192C5F9E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458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5910-38CD-40DC-981D-66BCA423BC46}" type="datetime1">
              <a:rPr lang="hu-HU" smtClean="0"/>
              <a:pPr/>
              <a:t>2017. 11. 27.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90B8-B442-4293-8EE0-09A140BC8C30}" type="datetime1">
              <a:rPr lang="hu-HU" smtClean="0"/>
              <a:pPr/>
              <a:t>2017. 11. 27.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4816-90FE-4E18-83B3-D5838648FDE9}" type="datetime1">
              <a:rPr lang="hu-HU" smtClean="0"/>
              <a:pPr/>
              <a:t>2017. 11. 27.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89228-D776-4D15-A401-4F7C23DC6A42}" type="datetime1">
              <a:rPr lang="hu-HU" smtClean="0"/>
              <a:pPr/>
              <a:t>2017. 11. 27.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65F0-06D7-4E67-880A-D830CEDD162B}" type="datetime1">
              <a:rPr lang="hu-HU" smtClean="0"/>
              <a:pPr/>
              <a:t>2017. 11. 27.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CAAE-F5C4-4302-8F05-C0D7C2A0DF09}" type="datetime1">
              <a:rPr lang="hu-HU" smtClean="0"/>
              <a:pPr/>
              <a:t>2017. 11. 27.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EB18-25A4-4077-B42D-907684C152DE}" type="datetime1">
              <a:rPr lang="hu-HU" smtClean="0"/>
              <a:pPr/>
              <a:t>2017. 11. 27.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C4669-CE33-4FB2-A2DD-18FAF783D380}" type="datetime1">
              <a:rPr lang="hu-HU" smtClean="0"/>
              <a:pPr/>
              <a:t>2017. 11. 27.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4EFE6-3DEE-4212-943D-77F215006044}" type="datetime1">
              <a:rPr lang="hu-HU" smtClean="0"/>
              <a:pPr/>
              <a:t>2017. 11. 27.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3EF8-E8B2-47D6-A375-2479A83E4E27}" type="datetime1">
              <a:rPr lang="hu-HU" smtClean="0"/>
              <a:pPr/>
              <a:t>2017. 11. 27.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B286-0B46-4D1A-B2E3-CEC8C7C04250}" type="datetime1">
              <a:rPr lang="hu-HU" smtClean="0"/>
              <a:pPr/>
              <a:t>2017. 11. 27.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216E1-B836-4C7B-B68E-BCDA0893466F}" type="datetime1">
              <a:rPr lang="hu-HU" smtClean="0"/>
              <a:pPr/>
              <a:t>2017. 11. 27.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9772A-1113-49E8-B486-F2E6EED35DD3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u-HU" altLang="hu-HU" b="1" dirty="0" smtClean="0">
                <a:solidFill>
                  <a:schemeClr val="bg1"/>
                </a:solidFill>
                <a:cs typeface="Times New Roman" pitchFamily="18" charset="0"/>
              </a:rPr>
              <a:t>ZALA MEGYEI VÁLLALKOZÁSFEJLESZTÉSI ALAPÍTVÁNY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15616" y="3284984"/>
            <a:ext cx="6400800" cy="1752600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Gerencsér Hajnalka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Mikrohitel munkatárs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1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115616" y="14275"/>
            <a:ext cx="712152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altLang="hu-H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Széchenyi Önerő Kiegészítő és Támogatást Megelőlegező hitel az elnyert támogatásokhoz</a:t>
            </a:r>
          </a:p>
        </p:txBody>
      </p:sp>
      <p:graphicFrame>
        <p:nvGraphicFramePr>
          <p:cNvPr id="6" name="Tartalom hely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513591"/>
              </p:ext>
            </p:extLst>
          </p:nvPr>
        </p:nvGraphicFramePr>
        <p:xfrm>
          <a:off x="323528" y="1556792"/>
          <a:ext cx="8497888" cy="457198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248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33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/>
                        <a:t>Széchenyi Önerő Kiegészítő hitel</a:t>
                      </a:r>
                      <a:endParaRPr lang="hu-HU" sz="1800" dirty="0" smtClean="0">
                        <a:solidFill>
                          <a:srgbClr val="000099"/>
                        </a:solidFill>
                      </a:endParaRPr>
                    </a:p>
                  </a:txBody>
                  <a:tcPr marL="91450" marR="91450" marT="45717" marB="45717"/>
                </a:tc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Széchenyi Támogatást Megelőlegező hitel</a:t>
                      </a:r>
                      <a:endParaRPr lang="hu-HU" sz="1800" dirty="0">
                        <a:solidFill>
                          <a:srgbClr val="000099"/>
                        </a:solidFill>
                      </a:endParaRPr>
                    </a:p>
                  </a:txBody>
                  <a:tcPr marL="91450" marR="91450" marT="45717" marB="457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7686">
                <a:tc>
                  <a:txBody>
                    <a:bodyPr/>
                    <a:lstStyle/>
                    <a:p>
                      <a:pPr marL="377825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800" dirty="0" smtClean="0"/>
                        <a:t>az EU-s pályázati források sikeres felhasználását segíti azzal, hogy a megalapozott üzleti és fejlesztési tervekkel rendelkező KKV-k elegendő </a:t>
                      </a:r>
                      <a:r>
                        <a:rPr lang="hu-HU" sz="1800" u="sng" dirty="0" smtClean="0"/>
                        <a:t>önrész</a:t>
                      </a:r>
                      <a:r>
                        <a:rPr lang="hu-HU" sz="1800" dirty="0" smtClean="0"/>
                        <a:t> hiányában is belevághatnak beruházási céljaik megvalósításába</a:t>
                      </a:r>
                    </a:p>
                    <a:p>
                      <a:pPr marL="377825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800" dirty="0" smtClean="0"/>
                        <a:t>célja a pályázatok céljainak megfelelő lehet</a:t>
                      </a:r>
                    </a:p>
                    <a:p>
                      <a:pPr marL="377825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800" dirty="0" smtClean="0"/>
                        <a:t>ÁFA finanszírozásra is alkalmas (amennyiben ÁFA visszaigénylésre nem jogosult) </a:t>
                      </a:r>
                    </a:p>
                    <a:p>
                      <a:pPr marL="377825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800" dirty="0" smtClean="0"/>
                        <a:t>500 </a:t>
                      </a:r>
                      <a:r>
                        <a:rPr lang="hu-HU" sz="1800" dirty="0" err="1" smtClean="0"/>
                        <a:t>eFt</a:t>
                      </a:r>
                      <a:r>
                        <a:rPr lang="hu-HU" sz="1800" baseline="0" dirty="0" smtClean="0"/>
                        <a:t> – 100 </a:t>
                      </a:r>
                      <a:r>
                        <a:rPr lang="hu-HU" sz="1800" baseline="0" dirty="0" err="1" smtClean="0"/>
                        <a:t>mFt</a:t>
                      </a:r>
                      <a:endParaRPr lang="hu-HU" sz="1800" baseline="0" dirty="0" smtClean="0"/>
                    </a:p>
                    <a:p>
                      <a:pPr marL="377825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800" baseline="0" dirty="0" smtClean="0"/>
                        <a:t>13 hónap – 10 év futamidő</a:t>
                      </a:r>
                    </a:p>
                    <a:p>
                      <a:pPr marL="377825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800" baseline="0" dirty="0" smtClean="0"/>
                        <a:t>saját erő </a:t>
                      </a:r>
                      <a:r>
                        <a:rPr lang="hu-HU" sz="1200" baseline="0" dirty="0" smtClean="0"/>
                        <a:t>(tervezett beruházási összköltség) </a:t>
                      </a:r>
                      <a:r>
                        <a:rPr lang="hu-HU" sz="1800" baseline="0" dirty="0" smtClean="0"/>
                        <a:t>20%</a:t>
                      </a:r>
                    </a:p>
                    <a:p>
                      <a:pPr marL="377825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800" baseline="0" dirty="0" smtClean="0"/>
                        <a:t>kamat: 0,33%</a:t>
                      </a:r>
                      <a:endParaRPr lang="hu-HU" sz="1800" dirty="0">
                        <a:solidFill>
                          <a:srgbClr val="000099"/>
                        </a:solidFill>
                      </a:endParaRPr>
                    </a:p>
                  </a:txBody>
                  <a:tcPr marL="91450" marR="91450" marT="45717" marB="45717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800" dirty="0" smtClean="0"/>
                        <a:t>jellemzően a </a:t>
                      </a:r>
                      <a:r>
                        <a:rPr lang="hu-HU" sz="1800" u="sng" dirty="0" smtClean="0"/>
                        <a:t>projekt befejezését követően </a:t>
                      </a:r>
                      <a:r>
                        <a:rPr lang="hu-HU" sz="1800" dirty="0" smtClean="0"/>
                        <a:t>folyósított </a:t>
                      </a:r>
                      <a:r>
                        <a:rPr lang="hu-HU" sz="1800" u="sng" dirty="0" smtClean="0"/>
                        <a:t>vissza nem térítendő</a:t>
                      </a:r>
                      <a:r>
                        <a:rPr lang="hu-HU" sz="1800" dirty="0" smtClean="0"/>
                        <a:t> állami támogatások </a:t>
                      </a:r>
                      <a:r>
                        <a:rPr lang="hu-HU" sz="1800" u="sng" dirty="0" smtClean="0"/>
                        <a:t>előfinanszírozására</a:t>
                      </a:r>
                      <a:r>
                        <a:rPr lang="hu-HU" sz="1800" dirty="0" smtClean="0"/>
                        <a:t> szolgál.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800" dirty="0" smtClean="0"/>
                        <a:t>ÁFA finanszírozásra is alkalmas (amennyiben az ÁFA visszaigénylésre nem jogosult)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800" dirty="0" smtClean="0"/>
                        <a:t>500 </a:t>
                      </a:r>
                      <a:r>
                        <a:rPr lang="hu-HU" sz="1800" dirty="0" err="1" smtClean="0"/>
                        <a:t>eFt</a:t>
                      </a:r>
                      <a:r>
                        <a:rPr lang="hu-HU" sz="1800" dirty="0" smtClean="0"/>
                        <a:t> – 100 </a:t>
                      </a:r>
                      <a:r>
                        <a:rPr lang="hu-HU" sz="1800" dirty="0" err="1" smtClean="0"/>
                        <a:t>mFt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200" dirty="0" smtClean="0"/>
                        <a:t>(</a:t>
                      </a:r>
                      <a:r>
                        <a:rPr lang="hu-HU" sz="1200" dirty="0" err="1" smtClean="0"/>
                        <a:t>max</a:t>
                      </a:r>
                      <a:r>
                        <a:rPr lang="hu-HU" sz="1200" dirty="0" smtClean="0"/>
                        <a:t>. az elnyert támogatás összege)</a:t>
                      </a:r>
                      <a:endParaRPr lang="hu-HU" sz="18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800" dirty="0" smtClean="0"/>
                        <a:t>12 hónaptól – 5 év futamidő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u-HU" sz="1800" dirty="0" smtClean="0"/>
                        <a:t>az igénylőnek csupán a projekt által előírt saját erővel szükséges rendelkeznie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800" dirty="0" smtClean="0"/>
                        <a:t>kamat: 0% körül</a:t>
                      </a:r>
                      <a:endParaRPr lang="hu-HU" sz="1800" dirty="0">
                        <a:solidFill>
                          <a:srgbClr val="000099"/>
                        </a:solidFill>
                      </a:endParaRPr>
                    </a:p>
                  </a:txBody>
                  <a:tcPr marL="91450" marR="91450" marT="45717" marB="457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Ellipszis buborék 2"/>
          <p:cNvSpPr/>
          <p:nvPr/>
        </p:nvSpPr>
        <p:spPr>
          <a:xfrm>
            <a:off x="3419872" y="1142044"/>
            <a:ext cx="1435104" cy="614375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u-HU" sz="1400" dirty="0" smtClean="0">
                <a:latin typeface="Calibri" pitchFamily="34" charset="0"/>
                <a:cs typeface="Calibri" pitchFamily="34" charset="0"/>
              </a:rPr>
              <a:t>2 lezárt üzleti év</a:t>
            </a:r>
            <a:endParaRPr lang="hu-HU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466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259632" y="9512"/>
            <a:ext cx="70675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altLang="hu-H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Széchenyi Kártya Folyószámlahitel</a:t>
            </a:r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365134" y="1556792"/>
            <a:ext cx="8301038" cy="453707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vállalkozás átmeneti likviditási problémáinak áthidalása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Széchenyi Kártyához kapcsolódó hitel minden, a </a:t>
            </a:r>
            <a:r>
              <a:rPr kumimoji="0" lang="hu-H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vállalkozás érdekében felmerülő 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és </a:t>
            </a:r>
            <a:r>
              <a:rPr kumimoji="0" lang="hu-H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az adó és számviteli  jogszabályok szerint – </a:t>
            </a:r>
            <a:r>
              <a:rPr kumimoji="0" lang="hu-H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elszámolható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kiadásra felhasználható vásárlás, készpénzfelvétel, átutalás, beszedés útján vagy egyéb módon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500 </a:t>
            </a:r>
            <a:r>
              <a:rPr kumimoji="0" lang="hu-H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eFt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lang="hu-HU" sz="3200" noProof="0" dirty="0" smtClean="0">
                <a:solidFill>
                  <a:srgbClr val="000099"/>
                </a:solidFill>
              </a:rPr>
              <a:t>10</a:t>
            </a:r>
            <a:r>
              <a:rPr lang="hu-HU" sz="3200" dirty="0" smtClean="0">
                <a:solidFill>
                  <a:srgbClr val="000099"/>
                </a:solidFill>
              </a:rPr>
              <a:t>0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hu-H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mFt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hu-HU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(árbevétel 25%-a)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1+</a:t>
            </a:r>
            <a:r>
              <a:rPr kumimoji="0" lang="hu-H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év futamidő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sz="3200" dirty="0">
                <a:solidFill>
                  <a:srgbClr val="000099"/>
                </a:solidFill>
              </a:rPr>
              <a:t>K</a:t>
            </a:r>
            <a:r>
              <a:rPr kumimoji="0" lang="hu-H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ötelező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számlaforgalom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Szabad felhasználású</a:t>
            </a: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llipszis buborék 5"/>
          <p:cNvSpPr/>
          <p:nvPr/>
        </p:nvSpPr>
        <p:spPr>
          <a:xfrm>
            <a:off x="6000760" y="4725169"/>
            <a:ext cx="2665412" cy="1008062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u-HU" sz="2000" b="1" dirty="0" smtClean="0">
                <a:solidFill>
                  <a:schemeClr val="tx1"/>
                </a:solidFill>
              </a:rPr>
              <a:t>25 </a:t>
            </a:r>
            <a:r>
              <a:rPr lang="hu-HU" sz="2000" b="1" dirty="0" err="1">
                <a:solidFill>
                  <a:schemeClr val="tx1"/>
                </a:solidFill>
              </a:rPr>
              <a:t>mFt-ig</a:t>
            </a:r>
            <a:r>
              <a:rPr lang="hu-HU" sz="2000" b="1" dirty="0">
                <a:solidFill>
                  <a:schemeClr val="tx1"/>
                </a:solidFill>
              </a:rPr>
              <a:t> 1 lezárt év, </a:t>
            </a:r>
            <a:r>
              <a:rPr lang="hu-HU" sz="2000" b="1" dirty="0" smtClean="0">
                <a:solidFill>
                  <a:schemeClr val="tx1"/>
                </a:solidFill>
              </a:rPr>
              <a:t>25-100 </a:t>
            </a:r>
            <a:r>
              <a:rPr lang="hu-HU" sz="2000" b="1" dirty="0" err="1">
                <a:solidFill>
                  <a:schemeClr val="tx1"/>
                </a:solidFill>
              </a:rPr>
              <a:t>mFt</a:t>
            </a:r>
            <a:r>
              <a:rPr lang="hu-HU" sz="2000" b="1" dirty="0">
                <a:solidFill>
                  <a:schemeClr val="tx1"/>
                </a:solidFill>
              </a:rPr>
              <a:t> 2 év</a:t>
            </a:r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93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2349500"/>
            <a:ext cx="2411412" cy="232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ím 1"/>
          <p:cNvSpPr txBox="1">
            <a:spLocks/>
          </p:cNvSpPr>
          <p:nvPr/>
        </p:nvSpPr>
        <p:spPr>
          <a:xfrm>
            <a:off x="1331640" y="14273"/>
            <a:ext cx="71501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altLang="hu-H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Agrár Széchenyi Kártya</a:t>
            </a:r>
          </a:p>
        </p:txBody>
      </p:sp>
      <p:sp>
        <p:nvSpPr>
          <p:cNvPr id="7" name="Tartalom helye 2"/>
          <p:cNvSpPr txBox="1">
            <a:spLocks/>
          </p:cNvSpPr>
          <p:nvPr/>
        </p:nvSpPr>
        <p:spPr>
          <a:xfrm>
            <a:off x="443175" y="1916832"/>
            <a:ext cx="5616575" cy="37442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alt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mezőgazdasági és halászati  vállalkozások számára nyújtott szabad felhasználású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alt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1-3 éves lejáratú </a:t>
            </a:r>
            <a:r>
              <a:rPr kumimoji="0" lang="hu-HU" altLang="hu-H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rulírozó</a:t>
            </a:r>
            <a:r>
              <a:rPr kumimoji="0" lang="hu-HU" alt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folyószámlahitel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alt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500 </a:t>
            </a:r>
            <a:r>
              <a:rPr kumimoji="0" lang="hu-HU" altLang="hu-H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eFt</a:t>
            </a:r>
            <a:r>
              <a:rPr kumimoji="0" lang="hu-HU" alt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lang="hu-HU" altLang="hu-HU" sz="3200" noProof="0" dirty="0" smtClean="0">
                <a:solidFill>
                  <a:srgbClr val="000099"/>
                </a:solidFill>
              </a:rPr>
              <a:t>10</a:t>
            </a:r>
            <a:r>
              <a:rPr lang="hu-HU" altLang="hu-HU" sz="3200" dirty="0" smtClean="0">
                <a:solidFill>
                  <a:srgbClr val="000099"/>
                </a:solidFill>
              </a:rPr>
              <a:t>0</a:t>
            </a:r>
            <a:r>
              <a:rPr kumimoji="0" lang="hu-HU" alt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hu-HU" altLang="hu-H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mFt</a:t>
            </a:r>
            <a:r>
              <a:rPr kumimoji="0" lang="hu-HU" alt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hu-HU" altLang="hu-H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(árbevétel 35%-a)</a:t>
            </a:r>
          </a:p>
        </p:txBody>
      </p:sp>
      <p:sp>
        <p:nvSpPr>
          <p:cNvPr id="8" name="Ellipszis buborék 5"/>
          <p:cNvSpPr/>
          <p:nvPr/>
        </p:nvSpPr>
        <p:spPr>
          <a:xfrm>
            <a:off x="4402138" y="5445224"/>
            <a:ext cx="2663825" cy="1008062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u-HU" sz="2000" b="1" dirty="0" smtClean="0">
                <a:solidFill>
                  <a:schemeClr val="tx1"/>
                </a:solidFill>
              </a:rPr>
              <a:t>25 </a:t>
            </a:r>
            <a:r>
              <a:rPr lang="hu-HU" sz="2000" b="1" dirty="0" err="1">
                <a:solidFill>
                  <a:schemeClr val="tx1"/>
                </a:solidFill>
              </a:rPr>
              <a:t>mFt-ig</a:t>
            </a:r>
            <a:r>
              <a:rPr lang="hu-HU" sz="2000" b="1" dirty="0">
                <a:solidFill>
                  <a:schemeClr val="tx1"/>
                </a:solidFill>
              </a:rPr>
              <a:t> 1 lezárt év</a:t>
            </a:r>
            <a:r>
              <a:rPr lang="hu-HU" sz="2000" b="1">
                <a:solidFill>
                  <a:schemeClr val="tx1"/>
                </a:solidFill>
              </a:rPr>
              <a:t>, </a:t>
            </a:r>
            <a:r>
              <a:rPr lang="hu-HU" sz="2000" b="1" smtClean="0">
                <a:solidFill>
                  <a:schemeClr val="tx1"/>
                </a:solidFill>
              </a:rPr>
              <a:t>25-100 </a:t>
            </a:r>
            <a:r>
              <a:rPr lang="hu-HU" sz="2000" b="1" dirty="0" err="1">
                <a:solidFill>
                  <a:schemeClr val="tx1"/>
                </a:solidFill>
              </a:rPr>
              <a:t>mFt</a:t>
            </a:r>
            <a:r>
              <a:rPr lang="hu-HU" sz="2000" b="1" dirty="0">
                <a:solidFill>
                  <a:schemeClr val="tx1"/>
                </a:solidFill>
              </a:rPr>
              <a:t> 2 év</a:t>
            </a: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852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6"/>
          <p:cNvSpPr>
            <a:spLocks noChangeArrowheads="1"/>
          </p:cNvSpPr>
          <p:nvPr/>
        </p:nvSpPr>
        <p:spPr bwMode="auto">
          <a:xfrm>
            <a:off x="539750" y="332656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hu-HU" altLang="hu-HU" sz="3200" b="1" dirty="0" smtClean="0">
                <a:solidFill>
                  <a:schemeClr val="bg1"/>
                </a:solidFill>
                <a:latin typeface="Calibri" pitchFamily="34" charset="0"/>
              </a:rPr>
              <a:t>Köszönjük </a:t>
            </a:r>
            <a:r>
              <a:rPr lang="hu-HU" altLang="hu-HU" sz="3200" b="1" dirty="0">
                <a:solidFill>
                  <a:schemeClr val="bg1"/>
                </a:solidFill>
                <a:latin typeface="Calibri" pitchFamily="34" charset="0"/>
              </a:rPr>
              <a:t>a figyelmet!</a:t>
            </a:r>
          </a:p>
          <a:p>
            <a:pPr algn="ctr" eaLnBrk="0" hangingPunct="0">
              <a:spcBef>
                <a:spcPct val="20000"/>
              </a:spcBef>
              <a:defRPr/>
            </a:pPr>
            <a:r>
              <a:rPr lang="hu-HU" altLang="hu-HU" sz="3200" b="1" dirty="0" err="1">
                <a:solidFill>
                  <a:schemeClr val="bg1"/>
                </a:solidFill>
                <a:latin typeface="Calibri" pitchFamily="34" charset="0"/>
              </a:rPr>
              <a:t>www.zmva.hu</a:t>
            </a:r>
            <a:endParaRPr lang="hu-HU" altLang="hu-HU" sz="3200" b="1" dirty="0">
              <a:solidFill>
                <a:schemeClr val="bg1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hu-HU" altLang="hu-HU" sz="24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0" hangingPunct="0">
              <a:spcBef>
                <a:spcPct val="20000"/>
              </a:spcBef>
              <a:defRPr/>
            </a:pPr>
            <a:r>
              <a:rPr lang="hu-HU" altLang="hu-HU" sz="3200" b="1" dirty="0">
                <a:solidFill>
                  <a:schemeClr val="bg1"/>
                </a:solidFill>
                <a:latin typeface="Calibri" pitchFamily="34" charset="0"/>
              </a:rPr>
              <a:t>H-8900 Zalaegerszeg, Köztársaság út 17.</a:t>
            </a:r>
          </a:p>
          <a:p>
            <a:pPr algn="ctr" eaLnBrk="0" hangingPunct="0">
              <a:spcBef>
                <a:spcPct val="20000"/>
              </a:spcBef>
              <a:defRPr/>
            </a:pPr>
            <a:r>
              <a:rPr lang="hu-HU" altLang="hu-HU" sz="3200" b="1" dirty="0">
                <a:solidFill>
                  <a:schemeClr val="bg1"/>
                </a:solidFill>
                <a:latin typeface="Calibri" pitchFamily="34" charset="0"/>
              </a:rPr>
              <a:t>tel.: +36 92 316 033, +36 92 310 800</a:t>
            </a:r>
          </a:p>
          <a:p>
            <a:pPr algn="ctr" eaLnBrk="0" hangingPunct="0">
              <a:spcBef>
                <a:spcPct val="20000"/>
              </a:spcBef>
              <a:defRPr/>
            </a:pPr>
            <a:r>
              <a:rPr lang="hu-HU" altLang="hu-HU" sz="3200" b="1" dirty="0">
                <a:solidFill>
                  <a:schemeClr val="bg1"/>
                </a:solidFill>
                <a:latin typeface="Calibri" pitchFamily="34" charset="0"/>
              </a:rPr>
              <a:t>e-mail: </a:t>
            </a:r>
            <a:r>
              <a:rPr lang="hu-HU" altLang="hu-HU" sz="3200" b="1" dirty="0" err="1">
                <a:solidFill>
                  <a:schemeClr val="bg1"/>
                </a:solidFill>
                <a:latin typeface="Calibri" pitchFamily="34" charset="0"/>
              </a:rPr>
              <a:t>infozmva</a:t>
            </a:r>
            <a:r>
              <a:rPr lang="hu-HU" altLang="hu-HU" sz="3200" b="1" dirty="0">
                <a:solidFill>
                  <a:schemeClr val="bg1"/>
                </a:solidFill>
                <a:latin typeface="Calibri" pitchFamily="34" charset="0"/>
              </a:rPr>
              <a:t>@</a:t>
            </a:r>
            <a:r>
              <a:rPr lang="hu-HU" altLang="hu-HU" sz="3200" b="1" dirty="0" err="1">
                <a:solidFill>
                  <a:schemeClr val="bg1"/>
                </a:solidFill>
                <a:latin typeface="Calibri" pitchFamily="34" charset="0"/>
              </a:rPr>
              <a:t>zmva.hu</a:t>
            </a:r>
            <a:r>
              <a:rPr lang="hu-HU" altLang="hu-HU" sz="3200" dirty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hu-HU" altLang="hu-HU" sz="32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 eaLnBrk="0" hangingPunct="0">
              <a:spcBef>
                <a:spcPct val="20000"/>
              </a:spcBef>
              <a:defRPr/>
            </a:pPr>
            <a:r>
              <a:rPr lang="hu-HU" altLang="hu-HU" sz="3200" b="1" dirty="0" smtClean="0">
                <a:solidFill>
                  <a:schemeClr val="bg1"/>
                </a:solidFill>
                <a:latin typeface="Calibri" pitchFamily="34" charset="0"/>
              </a:rPr>
              <a:t>	      mikrohitel@</a:t>
            </a:r>
            <a:r>
              <a:rPr lang="hu-HU" altLang="hu-HU" sz="3200" b="1" dirty="0" err="1" smtClean="0">
                <a:solidFill>
                  <a:schemeClr val="bg1"/>
                </a:solidFill>
                <a:latin typeface="Calibri" pitchFamily="34" charset="0"/>
              </a:rPr>
              <a:t>zmva.hu</a:t>
            </a:r>
            <a:r>
              <a:rPr lang="hu-HU" altLang="hu-HU" sz="32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hu-HU" altLang="hu-HU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856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1214414" y="20002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Kép 5"/>
          <p:cNvPicPr>
            <a:picLocks noChangeAspect="1"/>
          </p:cNvPicPr>
          <p:nvPr/>
        </p:nvPicPr>
        <p:blipFill>
          <a:blip r:embed="rId8"/>
          <a:srcRect l="6047" t="5882" r="5663" b="6828"/>
          <a:stretch>
            <a:fillRect/>
          </a:stretch>
        </p:blipFill>
        <p:spPr bwMode="auto">
          <a:xfrm>
            <a:off x="6858016" y="5546725"/>
            <a:ext cx="15160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zövegdoboz 6"/>
          <p:cNvSpPr txBox="1">
            <a:spLocks noChangeArrowheads="1"/>
          </p:cNvSpPr>
          <p:nvPr/>
        </p:nvSpPr>
        <p:spPr bwMode="auto">
          <a:xfrm>
            <a:off x="661988" y="6011863"/>
            <a:ext cx="27368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altLang="hu-HU" sz="1800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HMA, </a:t>
            </a:r>
            <a:r>
              <a:rPr lang="hu-HU" altLang="hu-HU" sz="1800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OMA </a:t>
            </a:r>
            <a:r>
              <a:rPr lang="hu-HU" altLang="hu-HU" sz="1800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forrásból – 2017. ősz – FÜRGE </a:t>
            </a:r>
            <a:endParaRPr lang="hu-HU" altLang="hu-HU" sz="1800" dirty="0">
              <a:solidFill>
                <a:srgbClr val="0000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2</a:t>
            </a:fld>
            <a:endParaRPr lang="hu-HU"/>
          </a:p>
        </p:txBody>
      </p:sp>
      <p:sp>
        <p:nvSpPr>
          <p:cNvPr id="10" name="Cím 1"/>
          <p:cNvSpPr txBox="1">
            <a:spLocks/>
          </p:cNvSpPr>
          <p:nvPr/>
        </p:nvSpPr>
        <p:spPr>
          <a:xfrm>
            <a:off x="1115616" y="116632"/>
            <a:ext cx="70675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altLang="hu-H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ZMVA Hitel Konstrukciók</a:t>
            </a:r>
          </a:p>
        </p:txBody>
      </p:sp>
    </p:spTree>
    <p:extLst>
      <p:ext uri="{BB962C8B-B14F-4D97-AF65-F5344CB8AC3E}">
        <p14:creationId xmlns:p14="http://schemas.microsoft.com/office/powerpoint/2010/main" val="1642544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1"/>
          <p:cNvSpPr>
            <a:spLocks noGrp="1"/>
          </p:cNvSpPr>
          <p:nvPr>
            <p:ph type="title"/>
          </p:nvPr>
        </p:nvSpPr>
        <p:spPr>
          <a:xfrm>
            <a:off x="1303381" y="19075"/>
            <a:ext cx="7119937" cy="1143000"/>
          </a:xfrm>
        </p:spPr>
        <p:txBody>
          <a:bodyPr>
            <a:normAutofit fontScale="90000"/>
          </a:bodyPr>
          <a:lstStyle/>
          <a:p>
            <a:r>
              <a:rPr lang="hu-HU" altLang="hu-HU" sz="3600" b="1" dirty="0" smtClean="0">
                <a:solidFill>
                  <a:schemeClr val="bg1"/>
                </a:solidFill>
              </a:rPr>
              <a:t>ZMVA Hitel Konstrukciók</a:t>
            </a:r>
            <a:br>
              <a:rPr lang="hu-HU" altLang="hu-HU" sz="3600" b="1" dirty="0" smtClean="0">
                <a:solidFill>
                  <a:schemeClr val="bg1"/>
                </a:solidFill>
              </a:rPr>
            </a:br>
            <a:r>
              <a:rPr lang="hu-HU" altLang="hu-HU" sz="3600" b="1" dirty="0" smtClean="0">
                <a:solidFill>
                  <a:schemeClr val="bg1"/>
                </a:solidFill>
              </a:rPr>
              <a:t>Forgóeszköz hitel</a:t>
            </a:r>
          </a:p>
        </p:txBody>
      </p:sp>
      <p:sp>
        <p:nvSpPr>
          <p:cNvPr id="9" name="Tartalom helye 2"/>
          <p:cNvSpPr>
            <a:spLocks noGrp="1"/>
          </p:cNvSpPr>
          <p:nvPr>
            <p:ph idx="1"/>
          </p:nvPr>
        </p:nvSpPr>
        <p:spPr>
          <a:xfrm>
            <a:off x="827584" y="1747664"/>
            <a:ext cx="8447088" cy="4589462"/>
          </a:xfrm>
        </p:spPr>
        <p:txBody>
          <a:bodyPr>
            <a:normAutofit/>
          </a:bodyPr>
          <a:lstStyle/>
          <a:p>
            <a:pPr lvl="3"/>
            <a:r>
              <a:rPr lang="hu-HU" altLang="hu-HU" sz="2600" dirty="0" smtClean="0">
                <a:solidFill>
                  <a:srgbClr val="000099"/>
                </a:solidFill>
              </a:rPr>
              <a:t>10 </a:t>
            </a:r>
            <a:r>
              <a:rPr lang="hu-HU" altLang="hu-HU" sz="2600" dirty="0" err="1" smtClean="0">
                <a:solidFill>
                  <a:srgbClr val="000099"/>
                </a:solidFill>
              </a:rPr>
              <a:t>MFt</a:t>
            </a:r>
            <a:endParaRPr lang="hu-HU" altLang="hu-HU" sz="2600" dirty="0" smtClean="0">
              <a:solidFill>
                <a:srgbClr val="000099"/>
              </a:solidFill>
            </a:endParaRPr>
          </a:p>
          <a:p>
            <a:pPr lvl="3"/>
            <a:r>
              <a:rPr lang="hu-HU" altLang="hu-HU" sz="2600" dirty="0" smtClean="0">
                <a:solidFill>
                  <a:srgbClr val="000099"/>
                </a:solidFill>
              </a:rPr>
              <a:t>3 éves futamidő</a:t>
            </a:r>
          </a:p>
          <a:p>
            <a:pPr lvl="3"/>
            <a:r>
              <a:rPr lang="hu-HU" altLang="hu-HU" sz="2600" dirty="0" smtClean="0">
                <a:solidFill>
                  <a:srgbClr val="000099"/>
                </a:solidFill>
              </a:rPr>
              <a:t>3,9%-tól</a:t>
            </a:r>
          </a:p>
          <a:p>
            <a:pPr lvl="3"/>
            <a:r>
              <a:rPr lang="hu-HU" altLang="hu-HU" sz="2600" dirty="0" smtClean="0">
                <a:solidFill>
                  <a:srgbClr val="000099"/>
                </a:solidFill>
              </a:rPr>
              <a:t>saját erő nélkül</a:t>
            </a:r>
          </a:p>
          <a:p>
            <a:pPr lvl="3"/>
            <a:r>
              <a:rPr lang="hu-HU" altLang="hu-HU" sz="2600" dirty="0" smtClean="0">
                <a:solidFill>
                  <a:srgbClr val="000099"/>
                </a:solidFill>
              </a:rPr>
              <a:t>1 éves türelmi idővel</a:t>
            </a:r>
          </a:p>
          <a:p>
            <a:pPr>
              <a:spcBef>
                <a:spcPts val="1800"/>
              </a:spcBef>
            </a:pPr>
            <a:r>
              <a:rPr lang="hu-HU" altLang="hu-HU" sz="2600" u="sng" dirty="0" smtClean="0">
                <a:solidFill>
                  <a:srgbClr val="000099"/>
                </a:solidFill>
              </a:rPr>
              <a:t>Kezdő vállalkozás </a:t>
            </a:r>
            <a:r>
              <a:rPr lang="hu-HU" altLang="hu-HU" sz="2600" dirty="0" smtClean="0">
                <a:solidFill>
                  <a:srgbClr val="000099"/>
                </a:solidFill>
              </a:rPr>
              <a:t>is</a:t>
            </a:r>
          </a:p>
          <a:p>
            <a:r>
              <a:rPr lang="hu-HU" altLang="hu-HU" sz="2600" dirty="0" smtClean="0">
                <a:solidFill>
                  <a:srgbClr val="000099"/>
                </a:solidFill>
              </a:rPr>
              <a:t>Készfizető kezességvállalás </a:t>
            </a:r>
          </a:p>
          <a:p>
            <a:r>
              <a:rPr lang="hu-HU" altLang="hu-HU" sz="2600" dirty="0" smtClean="0">
                <a:solidFill>
                  <a:srgbClr val="000099"/>
                </a:solidFill>
              </a:rPr>
              <a:t>Ingatlan fedezet szükséges</a:t>
            </a:r>
          </a:p>
          <a:p>
            <a:endParaRPr lang="hu-HU" altLang="hu-HU" sz="2600" dirty="0" smtClean="0"/>
          </a:p>
          <a:p>
            <a:endParaRPr lang="hu-HU" altLang="hu-HU" sz="2600" dirty="0" smtClean="0"/>
          </a:p>
        </p:txBody>
      </p:sp>
      <p:grpSp>
        <p:nvGrpSpPr>
          <p:cNvPr id="10" name="Csoportba foglalás 10"/>
          <p:cNvGrpSpPr>
            <a:grpSpLocks/>
          </p:cNvGrpSpPr>
          <p:nvPr/>
        </p:nvGrpSpPr>
        <p:grpSpPr bwMode="auto">
          <a:xfrm>
            <a:off x="824412" y="1984646"/>
            <a:ext cx="1408112" cy="1927225"/>
            <a:chOff x="438831" y="2150531"/>
            <a:chExt cx="1407447" cy="1926541"/>
          </a:xfrm>
        </p:grpSpPr>
        <p:sp>
          <p:nvSpPr>
            <p:cNvPr id="11" name="Szövegdoboz 4"/>
            <p:cNvSpPr txBox="1">
              <a:spLocks noChangeArrowheads="1"/>
            </p:cNvSpPr>
            <p:nvPr/>
          </p:nvSpPr>
          <p:spPr bwMode="auto">
            <a:xfrm>
              <a:off x="438831" y="2852936"/>
              <a:ext cx="1321216" cy="492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hu-HU" altLang="hu-HU" sz="2600" dirty="0">
                  <a:solidFill>
                    <a:srgbClr val="000099"/>
                  </a:solidFill>
                </a:rPr>
                <a:t>Akár</a:t>
              </a:r>
            </a:p>
          </p:txBody>
        </p:sp>
        <p:sp>
          <p:nvSpPr>
            <p:cNvPr id="12" name="Bal oldali kapcsos zárójel 11"/>
            <p:cNvSpPr/>
            <p:nvPr/>
          </p:nvSpPr>
          <p:spPr>
            <a:xfrm>
              <a:off x="1474978" y="2150531"/>
              <a:ext cx="371300" cy="1926541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hu-HU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3</a:t>
            </a:fld>
            <a:endParaRPr lang="hu-HU"/>
          </a:p>
        </p:txBody>
      </p:sp>
      <p:grpSp>
        <p:nvGrpSpPr>
          <p:cNvPr id="13" name="Csoportba foglalás 12"/>
          <p:cNvGrpSpPr/>
          <p:nvPr/>
        </p:nvGrpSpPr>
        <p:grpSpPr>
          <a:xfrm>
            <a:off x="5807384" y="2247706"/>
            <a:ext cx="1946043" cy="1224136"/>
            <a:chOff x="4714189" y="4750116"/>
            <a:chExt cx="1946043" cy="1224136"/>
          </a:xfrm>
        </p:grpSpPr>
        <p:sp>
          <p:nvSpPr>
            <p:cNvPr id="15" name="Felhő 14"/>
            <p:cNvSpPr/>
            <p:nvPr/>
          </p:nvSpPr>
          <p:spPr>
            <a:xfrm>
              <a:off x="4714189" y="4750116"/>
              <a:ext cx="1946043" cy="1224136"/>
            </a:xfrm>
            <a:prstGeom prst="cloudCallou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6" name="Szövegdoboz 15"/>
            <p:cNvSpPr txBox="1"/>
            <p:nvPr/>
          </p:nvSpPr>
          <p:spPr>
            <a:xfrm>
              <a:off x="4948215" y="5013176"/>
              <a:ext cx="164000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600" dirty="0" smtClean="0">
                  <a:solidFill>
                    <a:schemeClr val="tx2"/>
                  </a:solidFill>
                </a:rPr>
                <a:t>Kamattámogatás </a:t>
              </a:r>
              <a:r>
                <a:rPr lang="hu-HU" sz="1200" dirty="0" smtClean="0">
                  <a:solidFill>
                    <a:schemeClr val="tx2"/>
                  </a:solidFill>
                </a:rPr>
                <a:t>(székhely: Zalaegerszeg)</a:t>
              </a:r>
              <a:endParaRPr lang="hu-HU" sz="1200" dirty="0">
                <a:solidFill>
                  <a:schemeClr val="tx2"/>
                </a:solidFill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574827"/>
            <a:ext cx="1609632" cy="145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427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1"/>
          <p:cNvSpPr>
            <a:spLocks noGrp="1"/>
          </p:cNvSpPr>
          <p:nvPr>
            <p:ph type="title"/>
          </p:nvPr>
        </p:nvSpPr>
        <p:spPr>
          <a:xfrm>
            <a:off x="933450" y="116632"/>
            <a:ext cx="7138987" cy="1143000"/>
          </a:xfrm>
        </p:spPr>
        <p:txBody>
          <a:bodyPr>
            <a:normAutofit fontScale="90000"/>
          </a:bodyPr>
          <a:lstStyle/>
          <a:p>
            <a:r>
              <a:rPr lang="hu-HU" altLang="hu-HU" sz="3600" b="1" dirty="0" smtClean="0">
                <a:solidFill>
                  <a:schemeClr val="bg1"/>
                </a:solidFill>
              </a:rPr>
              <a:t>ZMVA Hitel Konstrukciók</a:t>
            </a:r>
            <a:br>
              <a:rPr lang="hu-HU" altLang="hu-HU" sz="3600" b="1" dirty="0" smtClean="0">
                <a:solidFill>
                  <a:schemeClr val="bg1"/>
                </a:solidFill>
              </a:rPr>
            </a:br>
            <a:r>
              <a:rPr lang="hu-HU" altLang="hu-HU" sz="3600" b="1" dirty="0" smtClean="0">
                <a:solidFill>
                  <a:schemeClr val="bg1"/>
                </a:solidFill>
              </a:rPr>
              <a:t>Beruházási hitel</a:t>
            </a:r>
          </a:p>
        </p:txBody>
      </p:sp>
      <p:sp>
        <p:nvSpPr>
          <p:cNvPr id="9" name="Tartalom helye 2"/>
          <p:cNvSpPr>
            <a:spLocks noGrp="1"/>
          </p:cNvSpPr>
          <p:nvPr>
            <p:ph idx="1"/>
          </p:nvPr>
        </p:nvSpPr>
        <p:spPr>
          <a:xfrm>
            <a:off x="683568" y="1597968"/>
            <a:ext cx="8374063" cy="4525962"/>
          </a:xfrm>
        </p:spPr>
        <p:txBody>
          <a:bodyPr/>
          <a:lstStyle/>
          <a:p>
            <a:pPr lvl="3"/>
            <a:r>
              <a:rPr lang="hu-HU" altLang="hu-HU" sz="2600" dirty="0" smtClean="0">
                <a:solidFill>
                  <a:srgbClr val="000099"/>
                </a:solidFill>
              </a:rPr>
              <a:t>10 </a:t>
            </a:r>
            <a:r>
              <a:rPr lang="hu-HU" altLang="hu-HU" sz="2600" dirty="0" err="1" smtClean="0">
                <a:solidFill>
                  <a:srgbClr val="000099"/>
                </a:solidFill>
              </a:rPr>
              <a:t>MFt</a:t>
            </a:r>
            <a:endParaRPr lang="hu-HU" altLang="hu-HU" sz="2600" dirty="0" smtClean="0">
              <a:solidFill>
                <a:srgbClr val="000099"/>
              </a:solidFill>
            </a:endParaRPr>
          </a:p>
          <a:p>
            <a:pPr lvl="3"/>
            <a:r>
              <a:rPr lang="hu-HU" altLang="hu-HU" sz="2600" dirty="0" smtClean="0">
                <a:solidFill>
                  <a:srgbClr val="000099"/>
                </a:solidFill>
              </a:rPr>
              <a:t>10 éves futamidő</a:t>
            </a:r>
          </a:p>
          <a:p>
            <a:pPr lvl="3"/>
            <a:r>
              <a:rPr lang="hu-HU" altLang="hu-HU" sz="2600" dirty="0" smtClean="0">
                <a:solidFill>
                  <a:srgbClr val="000099"/>
                </a:solidFill>
              </a:rPr>
              <a:t>3,9%-tól</a:t>
            </a:r>
          </a:p>
          <a:p>
            <a:pPr lvl="3"/>
            <a:r>
              <a:rPr lang="hu-HU" altLang="hu-HU" sz="2600" dirty="0" smtClean="0">
                <a:solidFill>
                  <a:srgbClr val="000099"/>
                </a:solidFill>
              </a:rPr>
              <a:t>saját erő nélkül</a:t>
            </a:r>
          </a:p>
          <a:p>
            <a:pPr lvl="3"/>
            <a:r>
              <a:rPr lang="hu-HU" altLang="hu-HU" sz="2600" dirty="0">
                <a:solidFill>
                  <a:srgbClr val="000099"/>
                </a:solidFill>
              </a:rPr>
              <a:t>1</a:t>
            </a:r>
            <a:r>
              <a:rPr lang="hu-HU" altLang="hu-HU" sz="2600" dirty="0" smtClean="0">
                <a:solidFill>
                  <a:srgbClr val="000099"/>
                </a:solidFill>
              </a:rPr>
              <a:t> éves türelmi idővel</a:t>
            </a:r>
          </a:p>
          <a:p>
            <a:r>
              <a:rPr lang="hu-HU" altLang="hu-HU" sz="2600" u="sng" dirty="0" smtClean="0">
                <a:solidFill>
                  <a:srgbClr val="000099"/>
                </a:solidFill>
              </a:rPr>
              <a:t>Kezdő vállalkozás </a:t>
            </a:r>
            <a:r>
              <a:rPr lang="hu-HU" altLang="hu-HU" sz="2600" dirty="0" smtClean="0">
                <a:solidFill>
                  <a:srgbClr val="000099"/>
                </a:solidFill>
              </a:rPr>
              <a:t>is</a:t>
            </a:r>
          </a:p>
          <a:p>
            <a:r>
              <a:rPr lang="hu-HU" altLang="hu-HU" sz="2600" dirty="0" smtClean="0">
                <a:solidFill>
                  <a:srgbClr val="000099"/>
                </a:solidFill>
              </a:rPr>
              <a:t>Készfizető kezességvállalás </a:t>
            </a:r>
            <a:endParaRPr lang="hu-HU" altLang="hu-HU" sz="2600" i="1" dirty="0" smtClean="0">
              <a:solidFill>
                <a:srgbClr val="000099"/>
              </a:solidFill>
            </a:endParaRPr>
          </a:p>
          <a:p>
            <a:r>
              <a:rPr lang="hu-HU" altLang="hu-HU" sz="2600" dirty="0" smtClean="0">
                <a:solidFill>
                  <a:srgbClr val="000099"/>
                </a:solidFill>
              </a:rPr>
              <a:t>Ingatlan fedezet szükséges</a:t>
            </a:r>
          </a:p>
          <a:p>
            <a:endParaRPr lang="hu-HU" altLang="hu-HU" dirty="0" smtClean="0">
              <a:solidFill>
                <a:srgbClr val="000099"/>
              </a:solidFill>
            </a:endParaRPr>
          </a:p>
        </p:txBody>
      </p:sp>
      <p:grpSp>
        <p:nvGrpSpPr>
          <p:cNvPr id="10" name="Csoportba foglalás 6"/>
          <p:cNvGrpSpPr>
            <a:grpSpLocks/>
          </p:cNvGrpSpPr>
          <p:nvPr/>
        </p:nvGrpSpPr>
        <p:grpSpPr bwMode="auto">
          <a:xfrm>
            <a:off x="395536" y="1628800"/>
            <a:ext cx="1214446" cy="1944687"/>
            <a:chOff x="563836" y="2348313"/>
            <a:chExt cx="1214707" cy="1944783"/>
          </a:xfrm>
        </p:grpSpPr>
        <p:sp>
          <p:nvSpPr>
            <p:cNvPr id="11" name="Szövegdoboz 4"/>
            <p:cNvSpPr txBox="1">
              <a:spLocks noChangeArrowheads="1"/>
            </p:cNvSpPr>
            <p:nvPr/>
          </p:nvSpPr>
          <p:spPr bwMode="auto">
            <a:xfrm>
              <a:off x="563836" y="2992596"/>
              <a:ext cx="1080120" cy="4924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u-HU" altLang="hu-HU" sz="2600" dirty="0">
                  <a:solidFill>
                    <a:srgbClr val="000099"/>
                  </a:solidFill>
                </a:rPr>
                <a:t>Akár</a:t>
              </a:r>
            </a:p>
          </p:txBody>
        </p:sp>
        <p:sp>
          <p:nvSpPr>
            <p:cNvPr id="12" name="Bal oldali kapcsos zárójel 11"/>
            <p:cNvSpPr/>
            <p:nvPr/>
          </p:nvSpPr>
          <p:spPr>
            <a:xfrm>
              <a:off x="1548299" y="2348313"/>
              <a:ext cx="230244" cy="1944783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hu-HU"/>
            </a:p>
          </p:txBody>
        </p:sp>
      </p:grpSp>
      <p:pic>
        <p:nvPicPr>
          <p:cNvPr id="13" name="Kép 12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192" y="4149080"/>
            <a:ext cx="2143125" cy="2143125"/>
          </a:xfrm>
          <a:prstGeom prst="rect">
            <a:avLst/>
          </a:prstGeom>
        </p:spPr>
      </p:pic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4</a:t>
            </a:fld>
            <a:endParaRPr lang="hu-HU"/>
          </a:p>
        </p:txBody>
      </p:sp>
      <p:grpSp>
        <p:nvGrpSpPr>
          <p:cNvPr id="14" name="Csoportba foglalás 13"/>
          <p:cNvGrpSpPr/>
          <p:nvPr/>
        </p:nvGrpSpPr>
        <p:grpSpPr>
          <a:xfrm>
            <a:off x="5796136" y="2153426"/>
            <a:ext cx="1946043" cy="1224136"/>
            <a:chOff x="4714189" y="4750116"/>
            <a:chExt cx="1946043" cy="1224136"/>
          </a:xfrm>
        </p:grpSpPr>
        <p:sp>
          <p:nvSpPr>
            <p:cNvPr id="15" name="Felhő 14"/>
            <p:cNvSpPr/>
            <p:nvPr/>
          </p:nvSpPr>
          <p:spPr>
            <a:xfrm>
              <a:off x="4714189" y="4750116"/>
              <a:ext cx="1946043" cy="1224136"/>
            </a:xfrm>
            <a:prstGeom prst="cloudCallou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6" name="Szövegdoboz 15"/>
            <p:cNvSpPr txBox="1"/>
            <p:nvPr/>
          </p:nvSpPr>
          <p:spPr>
            <a:xfrm>
              <a:off x="4948215" y="5013176"/>
              <a:ext cx="164000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600" dirty="0" smtClean="0">
                  <a:solidFill>
                    <a:schemeClr val="tx2"/>
                  </a:solidFill>
                </a:rPr>
                <a:t>Kamattámogatás </a:t>
              </a:r>
              <a:r>
                <a:rPr lang="hu-HU" sz="1200" dirty="0" smtClean="0">
                  <a:solidFill>
                    <a:schemeClr val="tx2"/>
                  </a:solidFill>
                </a:rPr>
                <a:t>(székhely: Zalaegerszeg)</a:t>
              </a:r>
              <a:endParaRPr lang="hu-HU" sz="1200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603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5</a:t>
            </a:fld>
            <a:endParaRPr lang="hu-HU"/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1043608" y="188640"/>
            <a:ext cx="70675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altLang="hu-HU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Fürge </a:t>
            </a:r>
            <a:r>
              <a:rPr lang="hu-HU" altLang="hu-HU" sz="44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</a:t>
            </a:r>
            <a:r>
              <a:rPr lang="hu-HU" altLang="hu-HU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itel Program</a:t>
            </a:r>
            <a:endParaRPr kumimoji="0" lang="hu-HU" altLang="hu-HU" sz="4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304503" y="2420888"/>
            <a:ext cx="3816424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200" b="1" dirty="0" smtClean="0">
                <a:solidFill>
                  <a:srgbClr val="000099"/>
                </a:solidFill>
              </a:rPr>
              <a:t>A ZMVA 2017. októberében 3 új hitelterméket vezetett be </a:t>
            </a:r>
            <a:r>
              <a:rPr lang="hu-HU" sz="2200" b="1" dirty="0" err="1" smtClean="0">
                <a:solidFill>
                  <a:srgbClr val="000099"/>
                </a:solidFill>
              </a:rPr>
              <a:t>mikrovállalkozások</a:t>
            </a:r>
            <a:r>
              <a:rPr lang="hu-HU" sz="2200" b="1" dirty="0" smtClean="0">
                <a:solidFill>
                  <a:srgbClr val="000099"/>
                </a:solidFill>
              </a:rPr>
              <a:t> részére a </a:t>
            </a:r>
            <a:r>
              <a:rPr lang="hu-HU" sz="2200" b="1" dirty="0" err="1" smtClean="0">
                <a:solidFill>
                  <a:srgbClr val="000099"/>
                </a:solidFill>
              </a:rPr>
              <a:t>Garantiqa</a:t>
            </a:r>
            <a:r>
              <a:rPr lang="hu-HU" sz="2200" b="1" dirty="0" smtClean="0">
                <a:solidFill>
                  <a:srgbClr val="000099"/>
                </a:solidFill>
              </a:rPr>
              <a:t> Hitelgarancia Zrt. kezességvállalással, így akár ingatlan fedezet nélkül kis értékű hitelhez juthat a vállalkozás.</a:t>
            </a:r>
          </a:p>
          <a:p>
            <a:pPr marL="457200" indent="-457200" algn="just">
              <a:buFontTx/>
              <a:buChar char="-"/>
            </a:pPr>
            <a:endParaRPr lang="hu-HU" b="1" dirty="0" smtClean="0">
              <a:solidFill>
                <a:srgbClr val="000099"/>
              </a:solidFill>
            </a:endParaRPr>
          </a:p>
        </p:txBody>
      </p:sp>
      <p:pic>
        <p:nvPicPr>
          <p:cNvPr id="1026" name="Picture 2" descr="C:\Users\felhasználó\Documents\A-gyorskolcs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0927" y="2437656"/>
            <a:ext cx="4495665" cy="3231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6718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6</a:t>
            </a:fld>
            <a:endParaRPr lang="hu-HU"/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1370635" y="44624"/>
            <a:ext cx="70675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altLang="hu-HU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Fürge hitel – beruházási célra</a:t>
            </a:r>
            <a:endParaRPr kumimoji="0" lang="hu-HU" altLang="hu-HU" sz="4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331640" y="1412776"/>
            <a:ext cx="878497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Tx/>
              <a:buChar char="-"/>
            </a:pPr>
            <a:endParaRPr lang="hu-HU" sz="1600" dirty="0" smtClean="0">
              <a:solidFill>
                <a:srgbClr val="000099"/>
              </a:solidFill>
            </a:endParaRPr>
          </a:p>
          <a:p>
            <a:pPr marL="457200" indent="-457200" algn="just">
              <a:buFontTx/>
              <a:buChar char="-"/>
            </a:pPr>
            <a:r>
              <a:rPr lang="hu-HU" sz="2400" dirty="0" smtClean="0">
                <a:solidFill>
                  <a:srgbClr val="000099"/>
                </a:solidFill>
              </a:rPr>
              <a:t>Hitelösszeg</a:t>
            </a:r>
            <a:r>
              <a:rPr lang="hu-HU" sz="2400" dirty="0">
                <a:solidFill>
                  <a:srgbClr val="000099"/>
                </a:solidFill>
              </a:rPr>
              <a:t>: 1.000.000.- Ft – 3.000.000.- Ft </a:t>
            </a:r>
            <a:r>
              <a:rPr lang="hu-HU" sz="1600" dirty="0">
                <a:solidFill>
                  <a:srgbClr val="000099"/>
                </a:solidFill>
              </a:rPr>
              <a:t>(előző éves árbevétel </a:t>
            </a:r>
            <a:r>
              <a:rPr lang="hu-HU" sz="1600" dirty="0" err="1">
                <a:solidFill>
                  <a:srgbClr val="000099"/>
                </a:solidFill>
              </a:rPr>
              <a:t>max</a:t>
            </a:r>
            <a:r>
              <a:rPr lang="hu-HU" sz="1600" dirty="0">
                <a:solidFill>
                  <a:srgbClr val="000099"/>
                </a:solidFill>
              </a:rPr>
              <a:t>. 25%-a) </a:t>
            </a:r>
            <a:endParaRPr lang="hu-HU" sz="1600" dirty="0" smtClean="0">
              <a:solidFill>
                <a:srgbClr val="000099"/>
              </a:solidFill>
            </a:endParaRPr>
          </a:p>
          <a:p>
            <a:pPr marL="457200" indent="-457200" algn="just">
              <a:buFontTx/>
              <a:buChar char="-"/>
            </a:pPr>
            <a:r>
              <a:rPr lang="hu-HU" sz="2400" dirty="0" smtClean="0">
                <a:solidFill>
                  <a:srgbClr val="000099"/>
                </a:solidFill>
              </a:rPr>
              <a:t>Önerő: 10%</a:t>
            </a:r>
          </a:p>
          <a:p>
            <a:pPr marL="457200" indent="-457200" algn="just">
              <a:buFontTx/>
              <a:buChar char="-"/>
            </a:pPr>
            <a:r>
              <a:rPr lang="hu-HU" sz="2400" dirty="0" smtClean="0">
                <a:solidFill>
                  <a:srgbClr val="000099"/>
                </a:solidFill>
              </a:rPr>
              <a:t>Hitelcél:</a:t>
            </a:r>
          </a:p>
          <a:p>
            <a:pPr marL="914400" lvl="1" indent="-457200" algn="just">
              <a:buFontTx/>
              <a:buChar char="-"/>
            </a:pPr>
            <a:r>
              <a:rPr lang="hu-HU" sz="2400" dirty="0" smtClean="0">
                <a:solidFill>
                  <a:srgbClr val="000099"/>
                </a:solidFill>
              </a:rPr>
              <a:t>Gazdasági tevékenység elindítása, tevékenység bővítés</a:t>
            </a:r>
          </a:p>
          <a:p>
            <a:pPr marL="914400" lvl="1" indent="-457200" algn="just">
              <a:buFontTx/>
              <a:buChar char="-"/>
            </a:pPr>
            <a:r>
              <a:rPr lang="hu-HU" sz="2400" dirty="0" smtClean="0">
                <a:solidFill>
                  <a:srgbClr val="000099"/>
                </a:solidFill>
              </a:rPr>
              <a:t>Eszköz vásárlás, beruházás</a:t>
            </a:r>
          </a:p>
          <a:p>
            <a:pPr marL="457200" indent="-457200" algn="just">
              <a:buFontTx/>
              <a:buChar char="-"/>
            </a:pPr>
            <a:r>
              <a:rPr lang="hu-HU" sz="2400" dirty="0" smtClean="0">
                <a:solidFill>
                  <a:srgbClr val="000099"/>
                </a:solidFill>
              </a:rPr>
              <a:t>Futamidő: 12-36 hónap</a:t>
            </a:r>
          </a:p>
          <a:p>
            <a:pPr marL="457200" indent="-457200" algn="just">
              <a:buFontTx/>
              <a:buChar char="-"/>
            </a:pPr>
            <a:r>
              <a:rPr lang="hu-HU" sz="2400" dirty="0" smtClean="0">
                <a:solidFill>
                  <a:srgbClr val="000099"/>
                </a:solidFill>
              </a:rPr>
              <a:t>Türelmi idő: </a:t>
            </a:r>
            <a:r>
              <a:rPr lang="hu-HU" sz="2400" dirty="0" err="1" smtClean="0">
                <a:solidFill>
                  <a:srgbClr val="000099"/>
                </a:solidFill>
              </a:rPr>
              <a:t>max</a:t>
            </a:r>
            <a:r>
              <a:rPr lang="hu-HU" sz="2400" dirty="0" smtClean="0">
                <a:solidFill>
                  <a:srgbClr val="000099"/>
                </a:solidFill>
              </a:rPr>
              <a:t>. 6 hónap</a:t>
            </a:r>
          </a:p>
          <a:p>
            <a:pPr marL="457200" indent="-457200" algn="just">
              <a:buFontTx/>
              <a:buChar char="-"/>
            </a:pPr>
            <a:r>
              <a:rPr lang="hu-HU" sz="2400" dirty="0" smtClean="0">
                <a:solidFill>
                  <a:srgbClr val="000099"/>
                </a:solidFill>
              </a:rPr>
              <a:t>Kamat: 4,5%, illetve 5,5%</a:t>
            </a:r>
          </a:p>
          <a:p>
            <a:pPr marL="457200" indent="-457200" algn="just">
              <a:buFontTx/>
              <a:buChar char="-"/>
            </a:pPr>
            <a:r>
              <a:rPr lang="hu-HU" sz="2400" dirty="0" smtClean="0">
                <a:solidFill>
                  <a:srgbClr val="000099"/>
                </a:solidFill>
              </a:rPr>
              <a:t>Biztosíték: a beruházás tárgya, vagy egyéb dologi fedezet</a:t>
            </a:r>
          </a:p>
          <a:p>
            <a:pPr lvl="1" indent="-457200" algn="just">
              <a:buFontTx/>
              <a:buChar char="-"/>
            </a:pPr>
            <a:r>
              <a:rPr lang="hu-HU" sz="2400" dirty="0" smtClean="0">
                <a:solidFill>
                  <a:srgbClr val="000099"/>
                </a:solidFill>
              </a:rPr>
              <a:t>A </a:t>
            </a:r>
            <a:r>
              <a:rPr lang="hu-HU" sz="2400" dirty="0">
                <a:solidFill>
                  <a:srgbClr val="000099"/>
                </a:solidFill>
              </a:rPr>
              <a:t>vállalkozók hitelhez jutását a </a:t>
            </a:r>
            <a:r>
              <a:rPr lang="hu-HU" sz="2400" dirty="0" err="1">
                <a:solidFill>
                  <a:srgbClr val="000099"/>
                </a:solidFill>
              </a:rPr>
              <a:t>Garantiqa</a:t>
            </a:r>
            <a:r>
              <a:rPr lang="hu-HU" sz="2400" dirty="0">
                <a:solidFill>
                  <a:srgbClr val="000099"/>
                </a:solidFill>
              </a:rPr>
              <a:t> Hitelgarancia </a:t>
            </a:r>
            <a:r>
              <a:rPr lang="hu-HU" sz="2400" dirty="0" err="1">
                <a:solidFill>
                  <a:srgbClr val="000099"/>
                </a:solidFill>
              </a:rPr>
              <a:t>Zrt</a:t>
            </a:r>
            <a:r>
              <a:rPr lang="hu-HU" sz="2400" dirty="0">
                <a:solidFill>
                  <a:srgbClr val="000099"/>
                </a:solidFill>
              </a:rPr>
              <a:t>. kezességvállalása is segíti.</a:t>
            </a:r>
          </a:p>
          <a:p>
            <a:pPr marL="457200" indent="-457200" algn="just">
              <a:buFontTx/>
              <a:buChar char="-"/>
            </a:pPr>
            <a:endParaRPr lang="hu-HU" sz="2000" dirty="0" smtClean="0">
              <a:solidFill>
                <a:srgbClr val="000099"/>
              </a:solidFill>
            </a:endParaRPr>
          </a:p>
        </p:txBody>
      </p:sp>
      <p:grpSp>
        <p:nvGrpSpPr>
          <p:cNvPr id="7" name="Csoportba foglalás 6"/>
          <p:cNvGrpSpPr/>
          <p:nvPr/>
        </p:nvGrpSpPr>
        <p:grpSpPr>
          <a:xfrm>
            <a:off x="6570801" y="3197777"/>
            <a:ext cx="2257851" cy="1224136"/>
            <a:chOff x="4714189" y="4750115"/>
            <a:chExt cx="2157530" cy="1415189"/>
          </a:xfrm>
        </p:grpSpPr>
        <p:sp>
          <p:nvSpPr>
            <p:cNvPr id="3" name="Felhő 2"/>
            <p:cNvSpPr/>
            <p:nvPr/>
          </p:nvSpPr>
          <p:spPr>
            <a:xfrm>
              <a:off x="4714189" y="4750115"/>
              <a:ext cx="2090059" cy="1415189"/>
            </a:xfrm>
            <a:prstGeom prst="cloudCallou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" name="Szövegdoboz 5"/>
            <p:cNvSpPr txBox="1"/>
            <p:nvPr/>
          </p:nvSpPr>
          <p:spPr>
            <a:xfrm>
              <a:off x="4891499" y="5013176"/>
              <a:ext cx="198022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600" dirty="0" smtClean="0">
                  <a:solidFill>
                    <a:schemeClr val="tx2"/>
                  </a:solidFill>
                </a:rPr>
                <a:t>Kamattámogatás </a:t>
              </a:r>
              <a:r>
                <a:rPr lang="hu-HU" sz="1400" dirty="0" smtClean="0">
                  <a:solidFill>
                    <a:schemeClr val="tx2"/>
                  </a:solidFill>
                </a:rPr>
                <a:t>(székhely: Zalaegerszeg)</a:t>
              </a:r>
              <a:endParaRPr lang="hu-HU" sz="1400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27960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7</a:t>
            </a:fld>
            <a:endParaRPr lang="hu-HU"/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1362030" y="22126"/>
            <a:ext cx="70675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u-HU" altLang="hu-HU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Fürge hitel </a:t>
            </a:r>
            <a:r>
              <a:rPr lang="hu-HU" altLang="hu-HU" sz="44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– </a:t>
            </a:r>
            <a:r>
              <a:rPr lang="hu-HU" altLang="hu-HU" sz="3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Forgóeszköz hitel </a:t>
            </a:r>
            <a:r>
              <a:rPr lang="hu-HU" altLang="hu-HU" sz="2200" b="1" i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endParaRPr kumimoji="0" lang="hu-HU" altLang="hu-HU" sz="34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8" name="Csoportba foglalás 7"/>
          <p:cNvGrpSpPr/>
          <p:nvPr/>
        </p:nvGrpSpPr>
        <p:grpSpPr>
          <a:xfrm>
            <a:off x="6870892" y="3655540"/>
            <a:ext cx="2214246" cy="1265364"/>
            <a:chOff x="4714189" y="4750115"/>
            <a:chExt cx="2214246" cy="1415189"/>
          </a:xfrm>
        </p:grpSpPr>
        <p:sp>
          <p:nvSpPr>
            <p:cNvPr id="12" name="Felhő 11"/>
            <p:cNvSpPr/>
            <p:nvPr/>
          </p:nvSpPr>
          <p:spPr>
            <a:xfrm>
              <a:off x="4714189" y="4750115"/>
              <a:ext cx="2090059" cy="1415189"/>
            </a:xfrm>
            <a:prstGeom prst="cloudCallou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Szövegdoboz 12"/>
            <p:cNvSpPr txBox="1"/>
            <p:nvPr/>
          </p:nvSpPr>
          <p:spPr>
            <a:xfrm>
              <a:off x="4948215" y="5013176"/>
              <a:ext cx="198022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600" dirty="0" smtClean="0">
                  <a:solidFill>
                    <a:schemeClr val="tx2"/>
                  </a:solidFill>
                </a:rPr>
                <a:t>Kamattámogatás </a:t>
              </a:r>
              <a:r>
                <a:rPr lang="hu-HU" sz="1400" dirty="0" smtClean="0">
                  <a:solidFill>
                    <a:schemeClr val="tx2"/>
                  </a:solidFill>
                </a:rPr>
                <a:t>(székhely: Zalaegerszeg)</a:t>
              </a:r>
              <a:endParaRPr lang="hu-HU" sz="1400" dirty="0">
                <a:solidFill>
                  <a:schemeClr val="tx2"/>
                </a:solidFill>
              </a:endParaRPr>
            </a:p>
          </p:txBody>
        </p:sp>
      </p:grpSp>
      <p:sp>
        <p:nvSpPr>
          <p:cNvPr id="7" name="Szövegdoboz 6"/>
          <p:cNvSpPr txBox="1"/>
          <p:nvPr/>
        </p:nvSpPr>
        <p:spPr>
          <a:xfrm>
            <a:off x="107504" y="1344316"/>
            <a:ext cx="878497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Tx/>
              <a:buChar char="-"/>
            </a:pPr>
            <a:endParaRPr lang="hu-HU" sz="1600" dirty="0" smtClean="0">
              <a:solidFill>
                <a:srgbClr val="000099"/>
              </a:solidFill>
            </a:endParaRPr>
          </a:p>
          <a:p>
            <a:pPr marL="457200" indent="-457200" algn="just">
              <a:buFontTx/>
              <a:buChar char="-"/>
            </a:pPr>
            <a:r>
              <a:rPr lang="hu-HU" sz="2400" dirty="0" smtClean="0">
                <a:solidFill>
                  <a:srgbClr val="000099"/>
                </a:solidFill>
              </a:rPr>
              <a:t>Hitelösszeg</a:t>
            </a:r>
            <a:r>
              <a:rPr lang="hu-HU" sz="2400" dirty="0">
                <a:solidFill>
                  <a:srgbClr val="000099"/>
                </a:solidFill>
              </a:rPr>
              <a:t>: 5</a:t>
            </a:r>
            <a:r>
              <a:rPr lang="hu-HU" sz="2400" dirty="0" smtClean="0">
                <a:solidFill>
                  <a:srgbClr val="000099"/>
                </a:solidFill>
              </a:rPr>
              <a:t>00.000</a:t>
            </a:r>
            <a:r>
              <a:rPr lang="hu-HU" sz="2400" dirty="0">
                <a:solidFill>
                  <a:srgbClr val="000099"/>
                </a:solidFill>
              </a:rPr>
              <a:t>.- Ft – 3.000.000.- Ft </a:t>
            </a:r>
            <a:r>
              <a:rPr lang="hu-HU" sz="1600" dirty="0">
                <a:solidFill>
                  <a:srgbClr val="000099"/>
                </a:solidFill>
              </a:rPr>
              <a:t>(előző éves árbevétel </a:t>
            </a:r>
            <a:r>
              <a:rPr lang="hu-HU" sz="1600" dirty="0" err="1">
                <a:solidFill>
                  <a:srgbClr val="000099"/>
                </a:solidFill>
              </a:rPr>
              <a:t>max</a:t>
            </a:r>
            <a:r>
              <a:rPr lang="hu-HU" sz="1600" dirty="0">
                <a:solidFill>
                  <a:srgbClr val="000099"/>
                </a:solidFill>
              </a:rPr>
              <a:t>. 25%-a) </a:t>
            </a:r>
            <a:endParaRPr lang="hu-HU" sz="1600" dirty="0" smtClean="0">
              <a:solidFill>
                <a:srgbClr val="000099"/>
              </a:solidFill>
            </a:endParaRPr>
          </a:p>
          <a:p>
            <a:pPr marL="457200" indent="-457200" algn="just">
              <a:buFontTx/>
              <a:buChar char="-"/>
            </a:pPr>
            <a:r>
              <a:rPr lang="hu-HU" sz="2400" dirty="0" smtClean="0">
                <a:solidFill>
                  <a:srgbClr val="000099"/>
                </a:solidFill>
              </a:rPr>
              <a:t>Önerő: nem szükséges</a:t>
            </a:r>
          </a:p>
          <a:p>
            <a:pPr marL="457200" indent="-457200" algn="just">
              <a:buFontTx/>
              <a:buChar char="-"/>
            </a:pPr>
            <a:r>
              <a:rPr lang="hu-HU" sz="2400" dirty="0" smtClean="0">
                <a:solidFill>
                  <a:srgbClr val="000099"/>
                </a:solidFill>
              </a:rPr>
              <a:t>Hitelcél:</a:t>
            </a:r>
          </a:p>
          <a:p>
            <a:pPr marL="914400" lvl="1" indent="-457200" algn="just">
              <a:buFontTx/>
              <a:buChar char="-"/>
            </a:pPr>
            <a:r>
              <a:rPr lang="hu-HU" sz="2400" dirty="0" smtClean="0">
                <a:solidFill>
                  <a:srgbClr val="000099"/>
                </a:solidFill>
              </a:rPr>
              <a:t>Forgóeszköz finanszírozás</a:t>
            </a:r>
          </a:p>
          <a:p>
            <a:pPr marL="914400" lvl="1" indent="-457200" algn="just">
              <a:buFontTx/>
              <a:buChar char="-"/>
            </a:pPr>
            <a:r>
              <a:rPr lang="hu-HU" sz="2400" dirty="0" smtClean="0">
                <a:solidFill>
                  <a:srgbClr val="000099"/>
                </a:solidFill>
              </a:rPr>
              <a:t>Likviditás menedzselése </a:t>
            </a:r>
            <a:r>
              <a:rPr lang="hu-HU" sz="2000" dirty="0" smtClean="0">
                <a:solidFill>
                  <a:srgbClr val="000099"/>
                </a:solidFill>
              </a:rPr>
              <a:t>(pl. szállítói és szolgáltatói számlák kiegyenlítése, bérleti díj megfizetése, üzemagyag vásárlás)</a:t>
            </a:r>
            <a:endParaRPr lang="hu-HU" sz="2400" dirty="0" smtClean="0">
              <a:solidFill>
                <a:srgbClr val="000099"/>
              </a:solidFill>
            </a:endParaRPr>
          </a:p>
          <a:p>
            <a:pPr marL="457200" indent="-457200" algn="just">
              <a:buFontTx/>
              <a:buChar char="-"/>
            </a:pPr>
            <a:r>
              <a:rPr lang="hu-HU" sz="2400" dirty="0" smtClean="0">
                <a:solidFill>
                  <a:srgbClr val="000099"/>
                </a:solidFill>
              </a:rPr>
              <a:t>Futamidő: </a:t>
            </a:r>
            <a:r>
              <a:rPr lang="hu-HU" sz="2400" dirty="0" err="1" smtClean="0">
                <a:solidFill>
                  <a:srgbClr val="000099"/>
                </a:solidFill>
              </a:rPr>
              <a:t>max</a:t>
            </a:r>
            <a:r>
              <a:rPr lang="hu-HU" sz="2400" dirty="0" smtClean="0">
                <a:solidFill>
                  <a:srgbClr val="000099"/>
                </a:solidFill>
              </a:rPr>
              <a:t>. 12 hónap</a:t>
            </a:r>
          </a:p>
          <a:p>
            <a:pPr marL="457200" indent="-457200" algn="just">
              <a:buFontTx/>
              <a:buChar char="-"/>
            </a:pPr>
            <a:r>
              <a:rPr lang="hu-HU" sz="2400" dirty="0" smtClean="0">
                <a:solidFill>
                  <a:srgbClr val="000099"/>
                </a:solidFill>
              </a:rPr>
              <a:t>Türelmi idő: </a:t>
            </a:r>
            <a:r>
              <a:rPr lang="hu-HU" sz="2400" dirty="0" err="1" smtClean="0">
                <a:solidFill>
                  <a:srgbClr val="000099"/>
                </a:solidFill>
              </a:rPr>
              <a:t>max</a:t>
            </a:r>
            <a:r>
              <a:rPr lang="hu-HU" sz="2400" dirty="0" smtClean="0">
                <a:solidFill>
                  <a:srgbClr val="000099"/>
                </a:solidFill>
              </a:rPr>
              <a:t>. 12 hónap</a:t>
            </a:r>
          </a:p>
          <a:p>
            <a:pPr marL="457200" indent="-457200" algn="just">
              <a:buFontTx/>
              <a:buChar char="-"/>
            </a:pPr>
            <a:r>
              <a:rPr lang="hu-HU" sz="2400" dirty="0" smtClean="0">
                <a:solidFill>
                  <a:srgbClr val="000099"/>
                </a:solidFill>
              </a:rPr>
              <a:t>Kamat: 4%, illetve 5%</a:t>
            </a:r>
          </a:p>
          <a:p>
            <a:pPr lvl="1" indent="-457200" algn="just">
              <a:buFontTx/>
              <a:buChar char="-"/>
            </a:pPr>
            <a:r>
              <a:rPr lang="hu-HU" sz="2000" dirty="0" smtClean="0">
                <a:solidFill>
                  <a:srgbClr val="000099"/>
                </a:solidFill>
              </a:rPr>
              <a:t>Biztosíték: ingó-</a:t>
            </a:r>
            <a:r>
              <a:rPr lang="hu-HU" sz="2000" dirty="0">
                <a:solidFill>
                  <a:srgbClr val="000099"/>
                </a:solidFill>
              </a:rPr>
              <a:t>, ingatlan </a:t>
            </a:r>
            <a:r>
              <a:rPr lang="hu-HU" sz="2000" dirty="0" smtClean="0">
                <a:solidFill>
                  <a:srgbClr val="000099"/>
                </a:solidFill>
              </a:rPr>
              <a:t>zálogjog, vagy természetes </a:t>
            </a:r>
            <a:r>
              <a:rPr lang="hu-HU" sz="2000" dirty="0">
                <a:solidFill>
                  <a:srgbClr val="000099"/>
                </a:solidFill>
              </a:rPr>
              <a:t>személy kezességvállalása</a:t>
            </a:r>
            <a:endParaRPr lang="hu-HU" sz="2000" dirty="0" smtClean="0">
              <a:solidFill>
                <a:srgbClr val="000099"/>
              </a:solidFill>
            </a:endParaRPr>
          </a:p>
          <a:p>
            <a:pPr lvl="1" indent="-457200" algn="just">
              <a:buFontTx/>
              <a:buChar char="-"/>
            </a:pPr>
            <a:r>
              <a:rPr lang="hu-HU" sz="2000" dirty="0">
                <a:solidFill>
                  <a:srgbClr val="000099"/>
                </a:solidFill>
              </a:rPr>
              <a:t>A vállalkozók hitelhez jutását a </a:t>
            </a:r>
            <a:r>
              <a:rPr lang="hu-HU" sz="2000" dirty="0" err="1">
                <a:solidFill>
                  <a:srgbClr val="000099"/>
                </a:solidFill>
              </a:rPr>
              <a:t>Garantiqa</a:t>
            </a:r>
            <a:r>
              <a:rPr lang="hu-HU" sz="2000" dirty="0">
                <a:solidFill>
                  <a:srgbClr val="000099"/>
                </a:solidFill>
              </a:rPr>
              <a:t> Hitelgarancia </a:t>
            </a:r>
            <a:r>
              <a:rPr lang="hu-HU" sz="2000" dirty="0" err="1">
                <a:solidFill>
                  <a:srgbClr val="000099"/>
                </a:solidFill>
              </a:rPr>
              <a:t>Zrt</a:t>
            </a:r>
            <a:r>
              <a:rPr lang="hu-HU" sz="2000" dirty="0">
                <a:solidFill>
                  <a:srgbClr val="000099"/>
                </a:solidFill>
              </a:rPr>
              <a:t>. kezességvállalása segíti.</a:t>
            </a:r>
          </a:p>
          <a:p>
            <a:pPr lvl="1" indent="-457200" algn="just">
              <a:buFontTx/>
              <a:buChar char="-"/>
            </a:pPr>
            <a:endParaRPr lang="hu-HU" sz="2000" dirty="0">
              <a:solidFill>
                <a:srgbClr val="000099"/>
              </a:solidFill>
            </a:endParaRPr>
          </a:p>
          <a:p>
            <a:pPr marL="457200" indent="-457200" algn="just">
              <a:buFontTx/>
              <a:buChar char="-"/>
            </a:pPr>
            <a:endParaRPr lang="hu-HU" sz="2400" dirty="0" smtClean="0">
              <a:solidFill>
                <a:srgbClr val="000099"/>
              </a:solidFill>
            </a:endParaRPr>
          </a:p>
          <a:p>
            <a:pPr marL="457200" indent="-457200" algn="just">
              <a:buFontTx/>
              <a:buChar char="-"/>
            </a:pPr>
            <a:endParaRPr lang="hu-HU" sz="2000" dirty="0" smtClean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6912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0375" y="116632"/>
            <a:ext cx="8229600" cy="1143000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Széchenyi Kártya Program</a:t>
            </a:r>
            <a:endParaRPr lang="hu-HU" dirty="0">
              <a:solidFill>
                <a:schemeClr val="bg1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98430618"/>
              </p:ext>
            </p:extLst>
          </p:nvPr>
        </p:nvGraphicFramePr>
        <p:xfrm>
          <a:off x="1196214" y="1484784"/>
          <a:ext cx="6757922" cy="4716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Kép 2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10577" y="1714488"/>
            <a:ext cx="1333423" cy="106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zövegdoboz 6"/>
          <p:cNvSpPr txBox="1"/>
          <p:nvPr/>
        </p:nvSpPr>
        <p:spPr>
          <a:xfrm>
            <a:off x="1719263" y="6430963"/>
            <a:ext cx="57118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2000" b="1" spc="13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2014. szeptember 1-től a már ZMVA-nál is!</a:t>
            </a:r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8</a:t>
            </a:fld>
            <a:endParaRPr lang="hu-HU"/>
          </a:p>
        </p:txBody>
      </p:sp>
      <p:pic>
        <p:nvPicPr>
          <p:cNvPr id="9" name="Picture 2" descr="C:\Users\Felhasználó\AppData\Local\Microsoft\Windows\Temporary Internet Files\Content.IE5\S2BGGLUN\MC900411534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3528" y="4293096"/>
            <a:ext cx="1215330" cy="1398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2862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/>
          <p:cNvSpPr txBox="1">
            <a:spLocks/>
          </p:cNvSpPr>
          <p:nvPr/>
        </p:nvSpPr>
        <p:spPr>
          <a:xfrm>
            <a:off x="1187624" y="42850"/>
            <a:ext cx="70675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altLang="hu-H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Széchenyi Forgóeszköz és Beruházási hitel</a:t>
            </a:r>
          </a:p>
        </p:txBody>
      </p:sp>
      <p:sp>
        <p:nvSpPr>
          <p:cNvPr id="7" name="Tartalom helye 2"/>
          <p:cNvSpPr txBox="1">
            <a:spLocks/>
          </p:cNvSpPr>
          <p:nvPr/>
        </p:nvSpPr>
        <p:spPr>
          <a:xfrm>
            <a:off x="251520" y="1412776"/>
            <a:ext cx="8496300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cs typeface="Times New Roman" pitchFamily="18" charset="0"/>
              </a:rPr>
              <a:t>SZK Forgóeszköz hitel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cs typeface="Times New Roman" pitchFamily="18" charset="0"/>
              </a:rPr>
              <a:t>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cs typeface="Times New Roman" pitchFamily="18" charset="0"/>
              </a:rPr>
              <a:t>vállalkozás tevékenységéhez szükséges forgóeszközök beszerzésére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cs typeface="Times New Roman" pitchFamily="18" charset="0"/>
              </a:rPr>
              <a:t>1 – 100 </a:t>
            </a:r>
            <a:r>
              <a:rPr kumimoji="0" lang="hu-H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cs typeface="Times New Roman" pitchFamily="18" charset="0"/>
              </a:rPr>
              <a:t>mFt</a:t>
            </a:r>
            <a:endParaRPr kumimoji="0" lang="hu-H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cs typeface="Times New Roman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cs typeface="Times New Roman" pitchFamily="18" charset="0"/>
              </a:rPr>
              <a:t>13 hónap – 3 év futamidő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cs typeface="Times New Roman" pitchFamily="18" charset="0"/>
              </a:rPr>
              <a:t>kötelező számlaforgalom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cs typeface="Times New Roman" pitchFamily="18" charset="0"/>
              </a:rPr>
              <a:t>SZK Beruházási Hitel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cs typeface="Times New Roman" pitchFamily="18" charset="0"/>
              </a:rPr>
              <a:t>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cs typeface="Times New Roman" pitchFamily="18" charset="0"/>
              </a:rPr>
              <a:t>ingatlan építése, vásárlása, fejlesztése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cs typeface="Times New Roman" pitchFamily="18" charset="0"/>
              </a:rPr>
              <a:t>új/ használt gép, berendezés, egyéb tárgyi eszköz beszerzése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cs typeface="Times New Roman" pitchFamily="18" charset="0"/>
              </a:rPr>
              <a:t>1 – </a:t>
            </a:r>
            <a:r>
              <a:rPr lang="hu-HU" sz="2400" dirty="0" smtClean="0">
                <a:solidFill>
                  <a:srgbClr val="000099"/>
                </a:solidFill>
                <a:latin typeface="+mj-lt"/>
                <a:cs typeface="Times New Roman" pitchFamily="18" charset="0"/>
              </a:rPr>
              <a:t>100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cs typeface="Times New Roman" pitchFamily="18" charset="0"/>
              </a:rPr>
              <a:t> </a:t>
            </a:r>
            <a:r>
              <a:rPr kumimoji="0" lang="hu-H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cs typeface="Times New Roman" pitchFamily="18" charset="0"/>
              </a:rPr>
              <a:t>mFt</a:t>
            </a:r>
            <a:endParaRPr kumimoji="0" lang="hu-H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cs typeface="Times New Roman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cs typeface="Times New Roman" pitchFamily="18" charset="0"/>
              </a:rPr>
              <a:t>13 hónap – 10 év futamidő</a:t>
            </a:r>
          </a:p>
        </p:txBody>
      </p:sp>
      <p:sp>
        <p:nvSpPr>
          <p:cNvPr id="8" name="Ellipszis buborék 4"/>
          <p:cNvSpPr/>
          <p:nvPr/>
        </p:nvSpPr>
        <p:spPr>
          <a:xfrm>
            <a:off x="5855520" y="5350809"/>
            <a:ext cx="2420961" cy="881046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u-HU" sz="1600" b="1" dirty="0" smtClean="0">
                <a:solidFill>
                  <a:schemeClr val="tx1"/>
                </a:solidFill>
              </a:rPr>
              <a:t>1 </a:t>
            </a:r>
            <a:r>
              <a:rPr lang="hu-HU" sz="1600" b="1" dirty="0">
                <a:solidFill>
                  <a:schemeClr val="tx1"/>
                </a:solidFill>
              </a:rPr>
              <a:t>éves vállalkozói múlt</a:t>
            </a:r>
          </a:p>
        </p:txBody>
      </p:sp>
      <p:sp>
        <p:nvSpPr>
          <p:cNvPr id="9" name="Ellipszis buborék 5"/>
          <p:cNvSpPr/>
          <p:nvPr/>
        </p:nvSpPr>
        <p:spPr>
          <a:xfrm>
            <a:off x="5724128" y="2500908"/>
            <a:ext cx="2420962" cy="862014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u-HU" sz="1600" b="1" dirty="0" smtClean="0">
                <a:solidFill>
                  <a:schemeClr val="tx1"/>
                </a:solidFill>
              </a:rPr>
              <a:t>25 </a:t>
            </a:r>
            <a:r>
              <a:rPr lang="hu-HU" sz="1600" b="1" dirty="0" err="1">
                <a:solidFill>
                  <a:schemeClr val="tx1"/>
                </a:solidFill>
              </a:rPr>
              <a:t>mFt-ig</a:t>
            </a:r>
            <a:r>
              <a:rPr lang="hu-HU" sz="1600" b="1" dirty="0">
                <a:solidFill>
                  <a:schemeClr val="tx1"/>
                </a:solidFill>
              </a:rPr>
              <a:t> 1 lezárt év, felette 2 év</a:t>
            </a:r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994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744</Words>
  <Application>Microsoft Office PowerPoint</Application>
  <PresentationFormat>Diavetítés a képernyőre (4:3 oldalarány)</PresentationFormat>
  <Paragraphs>133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Office-téma</vt:lpstr>
      <vt:lpstr>ZALA MEGYEI VÁLLALKOZÁSFEJLESZTÉSI ALAPÍTVÁNY</vt:lpstr>
      <vt:lpstr>PowerPoint-bemutató</vt:lpstr>
      <vt:lpstr>ZMVA Hitel Konstrukciók Forgóeszköz hitel</vt:lpstr>
      <vt:lpstr>ZMVA Hitel Konstrukciók Beruházási hitel</vt:lpstr>
      <vt:lpstr>PowerPoint-bemutató</vt:lpstr>
      <vt:lpstr>PowerPoint-bemutató</vt:lpstr>
      <vt:lpstr>PowerPoint-bemutató</vt:lpstr>
      <vt:lpstr>Széchenyi Kártya Program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bolha</dc:creator>
  <cp:lastModifiedBy>Varga Diána</cp:lastModifiedBy>
  <cp:revision>131</cp:revision>
  <dcterms:created xsi:type="dcterms:W3CDTF">2015-02-04T08:04:04Z</dcterms:created>
  <dcterms:modified xsi:type="dcterms:W3CDTF">2017-11-27T14:23:49Z</dcterms:modified>
</cp:coreProperties>
</file>