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58" r:id="rId1"/>
  </p:sldMasterIdLst>
  <p:notesMasterIdLst>
    <p:notesMasterId r:id="rId26"/>
  </p:notesMasterIdLst>
  <p:sldIdLst>
    <p:sldId id="256" r:id="rId2"/>
    <p:sldId id="295" r:id="rId3"/>
    <p:sldId id="284" r:id="rId4"/>
    <p:sldId id="286" r:id="rId5"/>
    <p:sldId id="282" r:id="rId6"/>
    <p:sldId id="270" r:id="rId7"/>
    <p:sldId id="303" r:id="rId8"/>
    <p:sldId id="300" r:id="rId9"/>
    <p:sldId id="302" r:id="rId10"/>
    <p:sldId id="301" r:id="rId11"/>
    <p:sldId id="287" r:id="rId12"/>
    <p:sldId id="271" r:id="rId13"/>
    <p:sldId id="304" r:id="rId14"/>
    <p:sldId id="297" r:id="rId15"/>
    <p:sldId id="272" r:id="rId16"/>
    <p:sldId id="305" r:id="rId17"/>
    <p:sldId id="296" r:id="rId18"/>
    <p:sldId id="274" r:id="rId19"/>
    <p:sldId id="306" r:id="rId20"/>
    <p:sldId id="292" r:id="rId21"/>
    <p:sldId id="298" r:id="rId22"/>
    <p:sldId id="294" r:id="rId23"/>
    <p:sldId id="299" r:id="rId24"/>
    <p:sldId id="25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Közepesen sötét stílus 1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Közepesen sötét stílus 1 – 5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79" autoAdjust="0"/>
    <p:restoredTop sz="94622" autoAdjust="0"/>
  </p:normalViewPr>
  <p:slideViewPr>
    <p:cSldViewPr snapToObjects="1">
      <p:cViewPr varScale="1">
        <p:scale>
          <a:sx n="69" d="100"/>
          <a:sy n="69" d="100"/>
        </p:scale>
        <p:origin x="126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1" d="100"/>
          <a:sy n="81" d="100"/>
        </p:scale>
        <p:origin x="2058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ropbox\Zala%20Paktum%202016\Aktualiz&#225;l&#225;s_2019\Stat\Alkalmaz&#225;sban%20&#225;ll&#243;k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ropbox\Zala%20Paktum%202016\Aktualiz&#225;l&#225;s_2019\Stat\Alkalmaz&#225;sban%20&#225;ll&#243;k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ropbox\Zala%20Paktum%202016\Aktualiz&#225;l&#225;s_2019\Stat\Foglalkoztat&#225;s%20KSH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hu-HU" sz="1800" b="1"/>
              <a:t>Alkalmazottak aránya Zala megyében és Magyarországon, 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'4'!$D$54</c:f>
              <c:strCache>
                <c:ptCount val="1"/>
                <c:pt idx="0">
                  <c:v>Zala megye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'4'!$B$55:$B$64</c:f>
              <c:strCache>
                <c:ptCount val="10"/>
                <c:pt idx="0">
                  <c:v>Feldolgozóipar </c:v>
                </c:pt>
                <c:pt idx="1">
                  <c:v>Humán-egészségügyi, szociális ellátás </c:v>
                </c:pt>
                <c:pt idx="2">
                  <c:v>Szállítás, raktározás</c:v>
                </c:pt>
                <c:pt idx="3">
                  <c:v>Oktatás </c:v>
                </c:pt>
                <c:pt idx="4">
                  <c:v>Kereskedelem, gépjárműjavítás </c:v>
                </c:pt>
                <c:pt idx="5">
                  <c:v>Közigazgatás, védelem; kötelező társadalombiztosítás </c:v>
                </c:pt>
                <c:pt idx="6">
                  <c:v>Adminisztratív és szolgáltatást támogató tevékenység</c:v>
                </c:pt>
                <c:pt idx="7">
                  <c:v>Szálláshely-szolgáltatás, vendéglátás </c:v>
                </c:pt>
                <c:pt idx="8">
                  <c:v>Építőipar </c:v>
                </c:pt>
                <c:pt idx="9">
                  <c:v>Összes többi ágazat</c:v>
                </c:pt>
              </c:strCache>
            </c:strRef>
          </c:cat>
          <c:val>
            <c:numRef>
              <c:f>'4'!$D$55:$D$64</c:f>
              <c:numCache>
                <c:formatCode>0.0%</c:formatCode>
                <c:ptCount val="10"/>
                <c:pt idx="0">
                  <c:v>0.22500611845325502</c:v>
                </c:pt>
                <c:pt idx="1">
                  <c:v>0.12539769946157611</c:v>
                </c:pt>
                <c:pt idx="2">
                  <c:v>9.5478463044542342E-2</c:v>
                </c:pt>
                <c:pt idx="3">
                  <c:v>9.2465124816446406E-2</c:v>
                </c:pt>
                <c:pt idx="4">
                  <c:v>7.9708149779735685E-2</c:v>
                </c:pt>
                <c:pt idx="5">
                  <c:v>7.7612579539892312E-2</c:v>
                </c:pt>
                <c:pt idx="6">
                  <c:v>7.4553352912383755E-2</c:v>
                </c:pt>
                <c:pt idx="7">
                  <c:v>5.0171316691140479E-2</c:v>
                </c:pt>
                <c:pt idx="8">
                  <c:v>5.0003059226627511E-2</c:v>
                </c:pt>
                <c:pt idx="9">
                  <c:v>0.12960413607440038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72-48E5-B485-6C06724708DF}"/>
            </c:ext>
          </c:extLst>
        </c:ser>
        <c:ser>
          <c:idx val="1"/>
          <c:order val="1"/>
          <c:tx>
            <c:strRef>
              <c:f>'4'!$F$54</c:f>
              <c:strCache>
                <c:ptCount val="1"/>
                <c:pt idx="0">
                  <c:v>Teljes nemzetgazdaság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'4'!$B$55:$B$64</c:f>
              <c:strCache>
                <c:ptCount val="10"/>
                <c:pt idx="0">
                  <c:v>Feldolgozóipar </c:v>
                </c:pt>
                <c:pt idx="1">
                  <c:v>Humán-egészségügyi, szociális ellátás </c:v>
                </c:pt>
                <c:pt idx="2">
                  <c:v>Szállítás, raktározás</c:v>
                </c:pt>
                <c:pt idx="3">
                  <c:v>Oktatás </c:v>
                </c:pt>
                <c:pt idx="4">
                  <c:v>Kereskedelem, gépjárműjavítás </c:v>
                </c:pt>
                <c:pt idx="5">
                  <c:v>Közigazgatás, védelem; kötelező társadalombiztosítás </c:v>
                </c:pt>
                <c:pt idx="6">
                  <c:v>Adminisztratív és szolgáltatást támogató tevékenység</c:v>
                </c:pt>
                <c:pt idx="7">
                  <c:v>Szálláshely-szolgáltatás, vendéglátás </c:v>
                </c:pt>
                <c:pt idx="8">
                  <c:v>Építőipar </c:v>
                </c:pt>
                <c:pt idx="9">
                  <c:v>Összes többi ágazat</c:v>
                </c:pt>
              </c:strCache>
            </c:strRef>
          </c:cat>
          <c:val>
            <c:numRef>
              <c:f>'4'!$F$55:$F$64</c:f>
              <c:numCache>
                <c:formatCode>0.0%</c:formatCode>
                <c:ptCount val="10"/>
                <c:pt idx="0">
                  <c:v>0.22794799194693321</c:v>
                </c:pt>
                <c:pt idx="1">
                  <c:v>0.10265093484555597</c:v>
                </c:pt>
                <c:pt idx="2">
                  <c:v>6.9246428657367687E-2</c:v>
                </c:pt>
                <c:pt idx="3">
                  <c:v>9.279025931837688E-2</c:v>
                </c:pt>
                <c:pt idx="4">
                  <c:v>0.12247206692708125</c:v>
                </c:pt>
                <c:pt idx="5">
                  <c:v>9.0270387333263827E-2</c:v>
                </c:pt>
                <c:pt idx="6">
                  <c:v>5.7490555292645559E-2</c:v>
                </c:pt>
                <c:pt idx="7">
                  <c:v>3.3635510495456114E-2</c:v>
                </c:pt>
                <c:pt idx="8">
                  <c:v>4.1318007908689135E-2</c:v>
                </c:pt>
                <c:pt idx="9">
                  <c:v>0.16217721559599915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72-48E5-B485-6C06724708D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0"/>
        <c:axId val="1213124384"/>
        <c:axId val="1213124928"/>
      </c:barChart>
      <c:catAx>
        <c:axId val="12131243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213124928"/>
        <c:crosses val="autoZero"/>
        <c:auto val="1"/>
        <c:lblAlgn val="ctr"/>
        <c:lblOffset val="100"/>
        <c:noMultiLvlLbl val="0"/>
      </c:catAx>
      <c:valAx>
        <c:axId val="121312492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213124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hu-H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'alkalmazásban állók'!$B$30</c:f>
              <c:strCache>
                <c:ptCount val="1"/>
                <c:pt idx="0">
                  <c:v>Alkalmazásban állók száma, Zala megye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69A-456D-834F-1476B58111A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'alkalmazásban állók'!$C$29:$H$29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'alkalmazásban állók'!$C$30:$H$30</c:f>
              <c:numCache>
                <c:formatCode>#,##0</c:formatCode>
                <c:ptCount val="6"/>
                <c:pt idx="0">
                  <c:v>57491</c:v>
                </c:pt>
                <c:pt idx="1">
                  <c:v>61807</c:v>
                </c:pt>
                <c:pt idx="2">
                  <c:v>63146</c:v>
                </c:pt>
                <c:pt idx="3">
                  <c:v>65572</c:v>
                </c:pt>
                <c:pt idx="4">
                  <c:v>65562</c:v>
                </c:pt>
                <c:pt idx="5">
                  <c:v>65376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9A-456D-834F-1476B58111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213123296"/>
        <c:axId val="1213123840"/>
      </c:barChart>
      <c:catAx>
        <c:axId val="1213123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213123840"/>
        <c:crosses val="autoZero"/>
        <c:auto val="1"/>
        <c:lblAlgn val="ctr"/>
        <c:lblOffset val="100"/>
        <c:noMultiLvlLbl val="0"/>
      </c:catAx>
      <c:valAx>
        <c:axId val="1213123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213123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>
              <a:lumMod val="95000"/>
              <a:lumOff val="5000"/>
            </a:schemeClr>
          </a:solidFill>
        </a:defRPr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Foglalkoztatás!$A$41</c:f>
              <c:strCache>
                <c:ptCount val="1"/>
                <c:pt idx="0">
                  <c:v>Nyugat-Dunántúl</c:v>
                </c:pt>
              </c:strCache>
            </c:strRef>
          </c:tx>
          <c:spPr>
            <a:solidFill>
              <a:srgbClr val="91AF53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1C5-4EF3-95CA-B55363CF4584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1C5-4EF3-95CA-B55363CF45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Foglalkoztatás!$B$37:$J$37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Foglalkoztatás!$B$41:$J$41</c:f>
              <c:numCache>
                <c:formatCode>#\ ##0.0</c:formatCode>
                <c:ptCount val="9"/>
                <c:pt idx="0">
                  <c:v>51.836190061232266</c:v>
                </c:pt>
                <c:pt idx="1">
                  <c:v>53.130697116164406</c:v>
                </c:pt>
                <c:pt idx="2">
                  <c:v>53.983561102752198</c:v>
                </c:pt>
                <c:pt idx="3">
                  <c:v>54.355807157654901</c:v>
                </c:pt>
                <c:pt idx="4">
                  <c:v>57.708748039717946</c:v>
                </c:pt>
                <c:pt idx="5">
                  <c:v>58.841499681694764</c:v>
                </c:pt>
                <c:pt idx="6" formatCode="General">
                  <c:v>59.8</c:v>
                </c:pt>
                <c:pt idx="7" formatCode="General">
                  <c:v>61.7</c:v>
                </c:pt>
                <c:pt idx="8" formatCode="General">
                  <c:v>63.2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C5-4EF3-95CA-B55363CF4584}"/>
            </c:ext>
          </c:extLst>
        </c:ser>
        <c:ser>
          <c:idx val="0"/>
          <c:order val="1"/>
          <c:tx>
            <c:strRef>
              <c:f>Foglalkoztatás!$A$40</c:f>
              <c:strCache>
                <c:ptCount val="1"/>
                <c:pt idx="0">
                  <c:v>Zala</c:v>
                </c:pt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1C5-4EF3-95CA-B55363CF4584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1C5-4EF3-95CA-B55363CF45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Foglalkoztatás!$B$37:$J$37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Foglalkoztatás!$B$40:$J$40</c:f>
              <c:numCache>
                <c:formatCode>#\ ##0.0</c:formatCode>
                <c:ptCount val="9"/>
                <c:pt idx="0">
                  <c:v>49.220306351194161</c:v>
                </c:pt>
                <c:pt idx="1">
                  <c:v>52.025484208923942</c:v>
                </c:pt>
                <c:pt idx="2">
                  <c:v>51.946390359274695</c:v>
                </c:pt>
                <c:pt idx="3">
                  <c:v>51.683302240923055</c:v>
                </c:pt>
                <c:pt idx="4">
                  <c:v>54.409763740568174</c:v>
                </c:pt>
                <c:pt idx="5">
                  <c:v>55.330996559749998</c:v>
                </c:pt>
                <c:pt idx="6" formatCode="General">
                  <c:v>57.5</c:v>
                </c:pt>
                <c:pt idx="7" formatCode="General">
                  <c:v>59.8</c:v>
                </c:pt>
                <c:pt idx="8" formatCode="General">
                  <c:v>60.9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C5-4EF3-95CA-B55363CF4584}"/>
            </c:ext>
          </c:extLst>
        </c:ser>
        <c:ser>
          <c:idx val="2"/>
          <c:order val="2"/>
          <c:tx>
            <c:strRef>
              <c:f>Foglalkoztatás!$A$42</c:f>
              <c:strCache>
                <c:ptCount val="1"/>
                <c:pt idx="0">
                  <c:v>Ország összesen</c:v>
                </c:pt>
              </c:strCache>
            </c:strRef>
          </c:tx>
          <c:spPr>
            <a:solidFill>
              <a:srgbClr val="AEC683"/>
            </a:solidFill>
          </c:spPr>
          <c:invertIfNegative val="0"/>
          <c:dLbls>
            <c:dLbl>
              <c:idx val="0"/>
              <c:layout>
                <c:manualLayout>
                  <c:x val="6.6666666666666671E-3"/>
                  <c:y val="3.2225579053373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1C5-4EF3-95CA-B55363CF4584}"/>
                </c:ext>
              </c:extLst>
            </c:dLbl>
            <c:dLbl>
              <c:idx val="8"/>
              <c:layout>
                <c:manualLayout>
                  <c:x val="6.6666666666666671E-3"/>
                  <c:y val="2.8197381671701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1C5-4EF3-95CA-B55363CF45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Foglalkoztatás!$B$37:$J$37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Foglalkoztatás!$B$42:$J$42</c:f>
              <c:numCache>
                <c:formatCode>#\ ##0.0</c:formatCode>
                <c:ptCount val="9"/>
                <c:pt idx="0">
                  <c:v>48.708725168544603</c:v>
                </c:pt>
                <c:pt idx="1">
                  <c:v>49.141909756066951</c:v>
                </c:pt>
                <c:pt idx="2">
                  <c:v>50.122076512107142</c:v>
                </c:pt>
                <c:pt idx="3">
                  <c:v>51.155108051924636</c:v>
                </c:pt>
                <c:pt idx="4">
                  <c:v>54.149019568488924</c:v>
                </c:pt>
                <c:pt idx="5">
                  <c:v>55.857418283012983</c:v>
                </c:pt>
                <c:pt idx="6" formatCode="General">
                  <c:v>58</c:v>
                </c:pt>
                <c:pt idx="7" formatCode="General">
                  <c:v>59.3</c:v>
                </c:pt>
                <c:pt idx="8" formatCode="General">
                  <c:v>60.1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1C5-4EF3-95CA-B55363CF45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502336752"/>
        <c:axId val="1"/>
      </c:barChart>
      <c:lineChart>
        <c:grouping val="standard"/>
        <c:varyColors val="0"/>
        <c:ser>
          <c:idx val="3"/>
          <c:order val="3"/>
          <c:tx>
            <c:strRef>
              <c:f>Foglalkoztatás!$A$43</c:f>
              <c:strCache>
                <c:ptCount val="1"/>
                <c:pt idx="0">
                  <c:v>Foglalkoztatottak száma, Zala megye, ezer fő</c:v>
                </c:pt>
              </c:strCache>
            </c:strRef>
          </c:tx>
          <c:spPr>
            <a:ln w="28575">
              <a:solidFill>
                <a:srgbClr val="4F81BD"/>
              </a:solidFill>
            </a:ln>
          </c:spPr>
          <c:marker>
            <c:spPr>
              <a:solidFill>
                <a:srgbClr val="4F81BD"/>
              </a:solidFill>
              <a:ln>
                <a:solidFill>
                  <a:srgbClr val="4F81BD"/>
                </a:solidFill>
              </a:ln>
            </c:spPr>
          </c:marker>
          <c:dLbls>
            <c:dLbl>
              <c:idx val="0"/>
              <c:layout>
                <c:manualLayout>
                  <c:x val="-4.6665681535116445E-2"/>
                  <c:y val="-3.03983076018500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1C5-4EF3-95CA-B55363CF45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hu-H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Foglalkoztatás!$B$37:$J$37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Foglalkoztatás!$B$43:$J$43</c:f>
              <c:numCache>
                <c:formatCode>0.0</c:formatCode>
                <c:ptCount val="9"/>
                <c:pt idx="0">
                  <c:v>110.44199999999999</c:v>
                </c:pt>
                <c:pt idx="1">
                  <c:v>116.20099999999999</c:v>
                </c:pt>
                <c:pt idx="2">
                  <c:v>115.30800000000001</c:v>
                </c:pt>
                <c:pt idx="3">
                  <c:v>113.864</c:v>
                </c:pt>
                <c:pt idx="4">
                  <c:v>118.764</c:v>
                </c:pt>
                <c:pt idx="5">
                  <c:v>119.339</c:v>
                </c:pt>
                <c:pt idx="6" formatCode="General">
                  <c:v>122.8</c:v>
                </c:pt>
                <c:pt idx="7" formatCode="General">
                  <c:v>126.3</c:v>
                </c:pt>
                <c:pt idx="8" formatCode="General">
                  <c:v>127.2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41C5-4EF3-95CA-B55363CF45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502336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hu-H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in val="30"/>
        </c:scaling>
        <c:delete val="0"/>
        <c:axPos val="l"/>
        <c:majorGridlines/>
        <c:numFmt formatCode="#\ ##0.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hu-HU"/>
          </a:p>
        </c:txPr>
        <c:crossAx val="502336752"/>
        <c:crosses val="autoZero"/>
        <c:crossBetween val="between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33"/>
          <c:min val="109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hu-HU"/>
                  <a:t>szám</a:t>
                </a:r>
                <a:r>
                  <a:rPr lang="hu-HU" baseline="0"/>
                  <a:t> (ezer fő)</a:t>
                </a:r>
                <a:endParaRPr lang="hu-HU"/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hu-HU"/>
          </a:p>
        </c:txPr>
        <c:crossAx val="3"/>
        <c:crosses val="max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C50F5F-4414-466B-8300-464184794C03}" type="doc">
      <dgm:prSet loTypeId="urn:microsoft.com/office/officeart/2005/8/layout/lProcess3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hu-HU"/>
        </a:p>
      </dgm:t>
    </dgm:pt>
    <dgm:pt modelId="{8EA83CCB-7118-47BE-95A3-9C4A49536D23}">
      <dgm:prSet phldrT="[Szöveg]" custT="1"/>
      <dgm:spPr/>
      <dgm:t>
        <a:bodyPr/>
        <a:lstStyle/>
        <a:p>
          <a:r>
            <a:rPr lang="hu-HU" sz="1400" dirty="0"/>
            <a:t>Munkaadói igényekre reagál</a:t>
          </a:r>
        </a:p>
      </dgm:t>
    </dgm:pt>
    <dgm:pt modelId="{211C2991-F92B-4443-9FD3-41792A690550}" type="parTrans" cxnId="{83D3FBC4-B9FA-43CD-9091-AFB64D43D5B4}">
      <dgm:prSet/>
      <dgm:spPr/>
      <dgm:t>
        <a:bodyPr/>
        <a:lstStyle/>
        <a:p>
          <a:endParaRPr lang="hu-HU" sz="2400"/>
        </a:p>
      </dgm:t>
    </dgm:pt>
    <dgm:pt modelId="{79A3B772-E929-49C7-BC48-3931D28DF98C}" type="sibTrans" cxnId="{83D3FBC4-B9FA-43CD-9091-AFB64D43D5B4}">
      <dgm:prSet/>
      <dgm:spPr/>
      <dgm:t>
        <a:bodyPr/>
        <a:lstStyle/>
        <a:p>
          <a:endParaRPr lang="hu-HU" sz="2400"/>
        </a:p>
      </dgm:t>
    </dgm:pt>
    <dgm:pt modelId="{D63E274A-E74F-4F1A-97B1-7C68B43E6A11}">
      <dgm:prSet custT="1"/>
      <dgm:spPr/>
      <dgm:t>
        <a:bodyPr/>
        <a:lstStyle/>
        <a:p>
          <a:r>
            <a:rPr lang="hu-HU" sz="1400"/>
            <a:t>Részletes helyzetelemzésen alapul</a:t>
          </a:r>
          <a:endParaRPr lang="hu-HU" sz="1400" dirty="0"/>
        </a:p>
      </dgm:t>
    </dgm:pt>
    <dgm:pt modelId="{73886B3B-B782-490C-954E-2A087613E20F}" type="parTrans" cxnId="{0A002438-0362-4383-B2E6-8296DC898BE7}">
      <dgm:prSet/>
      <dgm:spPr/>
      <dgm:t>
        <a:bodyPr/>
        <a:lstStyle/>
        <a:p>
          <a:endParaRPr lang="hu-HU" sz="2400"/>
        </a:p>
      </dgm:t>
    </dgm:pt>
    <dgm:pt modelId="{1DCD650D-0A72-430B-8EEE-8BBED0357D32}" type="sibTrans" cxnId="{0A002438-0362-4383-B2E6-8296DC898BE7}">
      <dgm:prSet/>
      <dgm:spPr/>
      <dgm:t>
        <a:bodyPr/>
        <a:lstStyle/>
        <a:p>
          <a:endParaRPr lang="hu-HU" sz="2400"/>
        </a:p>
      </dgm:t>
    </dgm:pt>
    <dgm:pt modelId="{53193661-48A1-4987-A20D-0779E9F6C9E4}">
      <dgm:prSet custT="1"/>
      <dgm:spPr/>
      <dgm:t>
        <a:bodyPr/>
        <a:lstStyle/>
        <a:p>
          <a:r>
            <a:rPr lang="hu-HU" sz="1400"/>
            <a:t>Figyelembe veszi a területi különbségeket</a:t>
          </a:r>
          <a:endParaRPr lang="hu-HU" sz="1400" dirty="0"/>
        </a:p>
      </dgm:t>
    </dgm:pt>
    <dgm:pt modelId="{CD502919-980F-4C79-A246-3A64DE19E426}" type="parTrans" cxnId="{D388C7B2-ECAE-4BD1-85AA-A0E15C18E178}">
      <dgm:prSet/>
      <dgm:spPr/>
      <dgm:t>
        <a:bodyPr/>
        <a:lstStyle/>
        <a:p>
          <a:endParaRPr lang="hu-HU" sz="2400"/>
        </a:p>
      </dgm:t>
    </dgm:pt>
    <dgm:pt modelId="{4E614681-75C7-4B77-8C59-0A18173D3990}" type="sibTrans" cxnId="{D388C7B2-ECAE-4BD1-85AA-A0E15C18E178}">
      <dgm:prSet/>
      <dgm:spPr/>
      <dgm:t>
        <a:bodyPr/>
        <a:lstStyle/>
        <a:p>
          <a:endParaRPr lang="hu-HU" sz="2400"/>
        </a:p>
      </dgm:t>
    </dgm:pt>
    <dgm:pt modelId="{9371D335-D5D0-4DDF-8C76-72E88AE450F2}">
      <dgm:prSet custT="1"/>
      <dgm:spPr/>
      <dgm:t>
        <a:bodyPr/>
        <a:lstStyle/>
        <a:p>
          <a:r>
            <a:rPr lang="hu-HU" sz="1400"/>
            <a:t>Széleskörű részvétel mellett kerül kidolgozásra</a:t>
          </a:r>
          <a:endParaRPr lang="hu-HU" sz="1400" dirty="0"/>
        </a:p>
      </dgm:t>
    </dgm:pt>
    <dgm:pt modelId="{5714BBC5-9328-4638-88BD-120FC66DBD0F}" type="parTrans" cxnId="{F08EA7D2-316F-45E5-AD22-612FC97F7C47}">
      <dgm:prSet/>
      <dgm:spPr/>
      <dgm:t>
        <a:bodyPr/>
        <a:lstStyle/>
        <a:p>
          <a:endParaRPr lang="hu-HU" sz="2400"/>
        </a:p>
      </dgm:t>
    </dgm:pt>
    <dgm:pt modelId="{4DD841A9-7F8E-4905-AEB2-6A4161E1D284}" type="sibTrans" cxnId="{F08EA7D2-316F-45E5-AD22-612FC97F7C47}">
      <dgm:prSet/>
      <dgm:spPr/>
      <dgm:t>
        <a:bodyPr/>
        <a:lstStyle/>
        <a:p>
          <a:endParaRPr lang="hu-HU" sz="2400"/>
        </a:p>
      </dgm:t>
    </dgm:pt>
    <dgm:pt modelId="{C98DFFAA-2BA8-49C6-925A-245C09CA9B64}">
      <dgm:prSet custT="1"/>
      <dgm:spPr/>
      <dgm:t>
        <a:bodyPr/>
        <a:lstStyle/>
        <a:p>
          <a:r>
            <a:rPr lang="hu-HU" sz="1400"/>
            <a:t>Illeszkedik az országos és helyi fejlesztési célokhoz</a:t>
          </a:r>
          <a:endParaRPr lang="hu-HU" sz="1400" dirty="0"/>
        </a:p>
      </dgm:t>
    </dgm:pt>
    <dgm:pt modelId="{6AD15A22-3299-47D1-A555-1B07B4DB5E92}" type="parTrans" cxnId="{D7AD3656-5AE7-4192-9947-D8277988FFE8}">
      <dgm:prSet/>
      <dgm:spPr/>
      <dgm:t>
        <a:bodyPr/>
        <a:lstStyle/>
        <a:p>
          <a:endParaRPr lang="hu-HU" sz="2400"/>
        </a:p>
      </dgm:t>
    </dgm:pt>
    <dgm:pt modelId="{90A13100-4D6A-4EE2-8B99-9C05980C03B9}" type="sibTrans" cxnId="{D7AD3656-5AE7-4192-9947-D8277988FFE8}">
      <dgm:prSet/>
      <dgm:spPr/>
      <dgm:t>
        <a:bodyPr/>
        <a:lstStyle/>
        <a:p>
          <a:endParaRPr lang="hu-HU" sz="2400"/>
        </a:p>
      </dgm:t>
    </dgm:pt>
    <dgm:pt modelId="{AAEB6A04-CA5A-4DC8-BEAA-1C409E68A610}">
      <dgm:prSet custT="1"/>
      <dgm:spPr/>
      <dgm:t>
        <a:bodyPr/>
        <a:lstStyle/>
        <a:p>
          <a:r>
            <a:rPr lang="hu-HU" sz="1400"/>
            <a:t>Reálisan megvalósítható</a:t>
          </a:r>
          <a:endParaRPr lang="hu-HU" sz="1400" dirty="0"/>
        </a:p>
      </dgm:t>
    </dgm:pt>
    <dgm:pt modelId="{EC464AB1-F482-41BF-9890-7E45121D869D}" type="parTrans" cxnId="{EBD5336E-D506-45DD-B1B0-637BF9DA5D7C}">
      <dgm:prSet/>
      <dgm:spPr/>
      <dgm:t>
        <a:bodyPr/>
        <a:lstStyle/>
        <a:p>
          <a:endParaRPr lang="hu-HU" sz="2400"/>
        </a:p>
      </dgm:t>
    </dgm:pt>
    <dgm:pt modelId="{04D271EA-59B5-49DC-AAB9-0F5D03FF4C2C}" type="sibTrans" cxnId="{EBD5336E-D506-45DD-B1B0-637BF9DA5D7C}">
      <dgm:prSet/>
      <dgm:spPr/>
      <dgm:t>
        <a:bodyPr/>
        <a:lstStyle/>
        <a:p>
          <a:endParaRPr lang="hu-HU" sz="2400"/>
        </a:p>
      </dgm:t>
    </dgm:pt>
    <dgm:pt modelId="{3A10C0CE-657C-4147-9C8A-3CFE95671024}" type="pres">
      <dgm:prSet presAssocID="{D2C50F5F-4414-466B-8300-464184794C03}" presName="Name0" presStyleCnt="0">
        <dgm:presLayoutVars>
          <dgm:chPref val="3"/>
          <dgm:dir val="rev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71CE2AD9-AD95-4701-ADAB-A8A85E843289}" type="pres">
      <dgm:prSet presAssocID="{8EA83CCB-7118-47BE-95A3-9C4A49536D23}" presName="horFlow" presStyleCnt="0"/>
      <dgm:spPr/>
    </dgm:pt>
    <dgm:pt modelId="{879F375A-7EF1-453C-9601-B6F6C9CA3944}" type="pres">
      <dgm:prSet presAssocID="{8EA83CCB-7118-47BE-95A3-9C4A49536D23}" presName="bigChev" presStyleLbl="node1" presStyleIdx="0" presStyleCnt="6" custScaleX="161553" custLinFactNeighborX="663" custLinFactNeighborY="430"/>
      <dgm:spPr/>
      <dgm:t>
        <a:bodyPr/>
        <a:lstStyle/>
        <a:p>
          <a:endParaRPr lang="hu-HU"/>
        </a:p>
      </dgm:t>
    </dgm:pt>
    <dgm:pt modelId="{61D6DF2B-8378-4FE8-991C-86897B8B0E51}" type="pres">
      <dgm:prSet presAssocID="{8EA83CCB-7118-47BE-95A3-9C4A49536D23}" presName="vSp" presStyleCnt="0"/>
      <dgm:spPr/>
    </dgm:pt>
    <dgm:pt modelId="{FC52F42C-D128-4E7C-A6A7-BFE6AF302E6F}" type="pres">
      <dgm:prSet presAssocID="{D63E274A-E74F-4F1A-97B1-7C68B43E6A11}" presName="horFlow" presStyleCnt="0"/>
      <dgm:spPr/>
    </dgm:pt>
    <dgm:pt modelId="{246BD825-388D-43E5-8024-F5BD1716B691}" type="pres">
      <dgm:prSet presAssocID="{D63E274A-E74F-4F1A-97B1-7C68B43E6A11}" presName="bigChev" presStyleLbl="node1" presStyleIdx="1" presStyleCnt="6" custScaleX="161553"/>
      <dgm:spPr/>
      <dgm:t>
        <a:bodyPr/>
        <a:lstStyle/>
        <a:p>
          <a:endParaRPr lang="hu-HU"/>
        </a:p>
      </dgm:t>
    </dgm:pt>
    <dgm:pt modelId="{E91D3DEB-1F3C-461E-AB1F-DF82C82434CE}" type="pres">
      <dgm:prSet presAssocID="{D63E274A-E74F-4F1A-97B1-7C68B43E6A11}" presName="vSp" presStyleCnt="0"/>
      <dgm:spPr/>
    </dgm:pt>
    <dgm:pt modelId="{E5EBBF07-A247-47B0-B03E-1EF6BA942A22}" type="pres">
      <dgm:prSet presAssocID="{53193661-48A1-4987-A20D-0779E9F6C9E4}" presName="horFlow" presStyleCnt="0"/>
      <dgm:spPr/>
    </dgm:pt>
    <dgm:pt modelId="{9C7FED0C-984F-4A70-B4B8-E0CD84BF8FA6}" type="pres">
      <dgm:prSet presAssocID="{53193661-48A1-4987-A20D-0779E9F6C9E4}" presName="bigChev" presStyleLbl="node1" presStyleIdx="2" presStyleCnt="6" custScaleX="161553"/>
      <dgm:spPr/>
      <dgm:t>
        <a:bodyPr/>
        <a:lstStyle/>
        <a:p>
          <a:endParaRPr lang="hu-HU"/>
        </a:p>
      </dgm:t>
    </dgm:pt>
    <dgm:pt modelId="{5BF746A4-BA4B-4900-99C0-5F1BEFDC9C42}" type="pres">
      <dgm:prSet presAssocID="{53193661-48A1-4987-A20D-0779E9F6C9E4}" presName="vSp" presStyleCnt="0"/>
      <dgm:spPr/>
    </dgm:pt>
    <dgm:pt modelId="{9089D71C-091F-47BE-BAE0-548A2EF88255}" type="pres">
      <dgm:prSet presAssocID="{9371D335-D5D0-4DDF-8C76-72E88AE450F2}" presName="horFlow" presStyleCnt="0"/>
      <dgm:spPr/>
    </dgm:pt>
    <dgm:pt modelId="{DFDC4F74-A4D3-491B-A0E5-7247DEE3454E}" type="pres">
      <dgm:prSet presAssocID="{9371D335-D5D0-4DDF-8C76-72E88AE450F2}" presName="bigChev" presStyleLbl="node1" presStyleIdx="3" presStyleCnt="6" custScaleX="161553"/>
      <dgm:spPr/>
      <dgm:t>
        <a:bodyPr/>
        <a:lstStyle/>
        <a:p>
          <a:endParaRPr lang="hu-HU"/>
        </a:p>
      </dgm:t>
    </dgm:pt>
    <dgm:pt modelId="{BBA09428-1EBC-456D-8585-571443DC75C6}" type="pres">
      <dgm:prSet presAssocID="{9371D335-D5D0-4DDF-8C76-72E88AE450F2}" presName="vSp" presStyleCnt="0"/>
      <dgm:spPr/>
    </dgm:pt>
    <dgm:pt modelId="{97422735-38C4-41D7-9028-5657C21C4CEF}" type="pres">
      <dgm:prSet presAssocID="{C98DFFAA-2BA8-49C6-925A-245C09CA9B64}" presName="horFlow" presStyleCnt="0"/>
      <dgm:spPr/>
    </dgm:pt>
    <dgm:pt modelId="{8C21EDAF-AA40-40A3-8841-83B027073D70}" type="pres">
      <dgm:prSet presAssocID="{C98DFFAA-2BA8-49C6-925A-245C09CA9B64}" presName="bigChev" presStyleLbl="node1" presStyleIdx="4" presStyleCnt="6" custScaleX="161553"/>
      <dgm:spPr/>
      <dgm:t>
        <a:bodyPr/>
        <a:lstStyle/>
        <a:p>
          <a:endParaRPr lang="hu-HU"/>
        </a:p>
      </dgm:t>
    </dgm:pt>
    <dgm:pt modelId="{F3A2C865-7D17-4696-851E-C5A17920F7B1}" type="pres">
      <dgm:prSet presAssocID="{C98DFFAA-2BA8-49C6-925A-245C09CA9B64}" presName="vSp" presStyleCnt="0"/>
      <dgm:spPr/>
    </dgm:pt>
    <dgm:pt modelId="{C6FBE059-F113-4175-8D69-CC89D474C01B}" type="pres">
      <dgm:prSet presAssocID="{AAEB6A04-CA5A-4DC8-BEAA-1C409E68A610}" presName="horFlow" presStyleCnt="0"/>
      <dgm:spPr/>
    </dgm:pt>
    <dgm:pt modelId="{2290AFBB-E7BC-4EDB-86D9-3AF2CB8430A3}" type="pres">
      <dgm:prSet presAssocID="{AAEB6A04-CA5A-4DC8-BEAA-1C409E68A610}" presName="bigChev" presStyleLbl="node1" presStyleIdx="5" presStyleCnt="6" custScaleX="161553"/>
      <dgm:spPr/>
      <dgm:t>
        <a:bodyPr/>
        <a:lstStyle/>
        <a:p>
          <a:endParaRPr lang="hu-HU"/>
        </a:p>
      </dgm:t>
    </dgm:pt>
  </dgm:ptLst>
  <dgm:cxnLst>
    <dgm:cxn modelId="{83D3FBC4-B9FA-43CD-9091-AFB64D43D5B4}" srcId="{D2C50F5F-4414-466B-8300-464184794C03}" destId="{8EA83CCB-7118-47BE-95A3-9C4A49536D23}" srcOrd="0" destOrd="0" parTransId="{211C2991-F92B-4443-9FD3-41792A690550}" sibTransId="{79A3B772-E929-49C7-BC48-3931D28DF98C}"/>
    <dgm:cxn modelId="{70EF6746-0313-4EEA-A597-9BF5BE1B1596}" type="presOf" srcId="{8EA83CCB-7118-47BE-95A3-9C4A49536D23}" destId="{879F375A-7EF1-453C-9601-B6F6C9CA3944}" srcOrd="0" destOrd="0" presId="urn:microsoft.com/office/officeart/2005/8/layout/lProcess3"/>
    <dgm:cxn modelId="{8128AD43-795A-43B1-BC3E-BD47EF9CC26E}" type="presOf" srcId="{D2C50F5F-4414-466B-8300-464184794C03}" destId="{3A10C0CE-657C-4147-9C8A-3CFE95671024}" srcOrd="0" destOrd="0" presId="urn:microsoft.com/office/officeart/2005/8/layout/lProcess3"/>
    <dgm:cxn modelId="{9B902F27-1637-456B-9D32-75E4826A95D3}" type="presOf" srcId="{C98DFFAA-2BA8-49C6-925A-245C09CA9B64}" destId="{8C21EDAF-AA40-40A3-8841-83B027073D70}" srcOrd="0" destOrd="0" presId="urn:microsoft.com/office/officeart/2005/8/layout/lProcess3"/>
    <dgm:cxn modelId="{EBD5336E-D506-45DD-B1B0-637BF9DA5D7C}" srcId="{D2C50F5F-4414-466B-8300-464184794C03}" destId="{AAEB6A04-CA5A-4DC8-BEAA-1C409E68A610}" srcOrd="5" destOrd="0" parTransId="{EC464AB1-F482-41BF-9890-7E45121D869D}" sibTransId="{04D271EA-59B5-49DC-AAB9-0F5D03FF4C2C}"/>
    <dgm:cxn modelId="{D388C7B2-ECAE-4BD1-85AA-A0E15C18E178}" srcId="{D2C50F5F-4414-466B-8300-464184794C03}" destId="{53193661-48A1-4987-A20D-0779E9F6C9E4}" srcOrd="2" destOrd="0" parTransId="{CD502919-980F-4C79-A246-3A64DE19E426}" sibTransId="{4E614681-75C7-4B77-8C59-0A18173D3990}"/>
    <dgm:cxn modelId="{D3E3F9B1-20A5-4925-92A3-94A5CD5EB937}" type="presOf" srcId="{9371D335-D5D0-4DDF-8C76-72E88AE450F2}" destId="{DFDC4F74-A4D3-491B-A0E5-7247DEE3454E}" srcOrd="0" destOrd="0" presId="urn:microsoft.com/office/officeart/2005/8/layout/lProcess3"/>
    <dgm:cxn modelId="{D7AD3656-5AE7-4192-9947-D8277988FFE8}" srcId="{D2C50F5F-4414-466B-8300-464184794C03}" destId="{C98DFFAA-2BA8-49C6-925A-245C09CA9B64}" srcOrd="4" destOrd="0" parTransId="{6AD15A22-3299-47D1-A555-1B07B4DB5E92}" sibTransId="{90A13100-4D6A-4EE2-8B99-9C05980C03B9}"/>
    <dgm:cxn modelId="{04DAAD5C-6C4D-4433-9080-E0CB4BD280FA}" type="presOf" srcId="{53193661-48A1-4987-A20D-0779E9F6C9E4}" destId="{9C7FED0C-984F-4A70-B4B8-E0CD84BF8FA6}" srcOrd="0" destOrd="0" presId="urn:microsoft.com/office/officeart/2005/8/layout/lProcess3"/>
    <dgm:cxn modelId="{F08EA7D2-316F-45E5-AD22-612FC97F7C47}" srcId="{D2C50F5F-4414-466B-8300-464184794C03}" destId="{9371D335-D5D0-4DDF-8C76-72E88AE450F2}" srcOrd="3" destOrd="0" parTransId="{5714BBC5-9328-4638-88BD-120FC66DBD0F}" sibTransId="{4DD841A9-7F8E-4905-AEB2-6A4161E1D284}"/>
    <dgm:cxn modelId="{A44C4FFA-DD31-499B-AA8F-BD086EAF9387}" type="presOf" srcId="{AAEB6A04-CA5A-4DC8-BEAA-1C409E68A610}" destId="{2290AFBB-E7BC-4EDB-86D9-3AF2CB8430A3}" srcOrd="0" destOrd="0" presId="urn:microsoft.com/office/officeart/2005/8/layout/lProcess3"/>
    <dgm:cxn modelId="{0A002438-0362-4383-B2E6-8296DC898BE7}" srcId="{D2C50F5F-4414-466B-8300-464184794C03}" destId="{D63E274A-E74F-4F1A-97B1-7C68B43E6A11}" srcOrd="1" destOrd="0" parTransId="{73886B3B-B782-490C-954E-2A087613E20F}" sibTransId="{1DCD650D-0A72-430B-8EEE-8BBED0357D32}"/>
    <dgm:cxn modelId="{1B111866-6C1F-40B3-BEE3-F11A919381A0}" type="presOf" srcId="{D63E274A-E74F-4F1A-97B1-7C68B43E6A11}" destId="{246BD825-388D-43E5-8024-F5BD1716B691}" srcOrd="0" destOrd="0" presId="urn:microsoft.com/office/officeart/2005/8/layout/lProcess3"/>
    <dgm:cxn modelId="{1BA63419-5013-49A4-8221-1AA08B0C4F77}" type="presParOf" srcId="{3A10C0CE-657C-4147-9C8A-3CFE95671024}" destId="{71CE2AD9-AD95-4701-ADAB-A8A85E843289}" srcOrd="0" destOrd="0" presId="urn:microsoft.com/office/officeart/2005/8/layout/lProcess3"/>
    <dgm:cxn modelId="{9AA9EDB4-A9AF-41B3-A896-AD757771C41C}" type="presParOf" srcId="{71CE2AD9-AD95-4701-ADAB-A8A85E843289}" destId="{879F375A-7EF1-453C-9601-B6F6C9CA3944}" srcOrd="0" destOrd="0" presId="urn:microsoft.com/office/officeart/2005/8/layout/lProcess3"/>
    <dgm:cxn modelId="{E8DD6F0B-E009-48E5-B337-781764A27A4B}" type="presParOf" srcId="{3A10C0CE-657C-4147-9C8A-3CFE95671024}" destId="{61D6DF2B-8378-4FE8-991C-86897B8B0E51}" srcOrd="1" destOrd="0" presId="urn:microsoft.com/office/officeart/2005/8/layout/lProcess3"/>
    <dgm:cxn modelId="{B14824D7-94C7-4BA2-8365-8D1983248D63}" type="presParOf" srcId="{3A10C0CE-657C-4147-9C8A-3CFE95671024}" destId="{FC52F42C-D128-4E7C-A6A7-BFE6AF302E6F}" srcOrd="2" destOrd="0" presId="urn:microsoft.com/office/officeart/2005/8/layout/lProcess3"/>
    <dgm:cxn modelId="{F5B391ED-5C78-42E7-B8CA-5DC77738DB2A}" type="presParOf" srcId="{FC52F42C-D128-4E7C-A6A7-BFE6AF302E6F}" destId="{246BD825-388D-43E5-8024-F5BD1716B691}" srcOrd="0" destOrd="0" presId="urn:microsoft.com/office/officeart/2005/8/layout/lProcess3"/>
    <dgm:cxn modelId="{8FFF754A-FDBF-484D-86AE-DA4721AA62A5}" type="presParOf" srcId="{3A10C0CE-657C-4147-9C8A-3CFE95671024}" destId="{E91D3DEB-1F3C-461E-AB1F-DF82C82434CE}" srcOrd="3" destOrd="0" presId="urn:microsoft.com/office/officeart/2005/8/layout/lProcess3"/>
    <dgm:cxn modelId="{8861DC20-C873-4B04-A0F4-2A20B975DF86}" type="presParOf" srcId="{3A10C0CE-657C-4147-9C8A-3CFE95671024}" destId="{E5EBBF07-A247-47B0-B03E-1EF6BA942A22}" srcOrd="4" destOrd="0" presId="urn:microsoft.com/office/officeart/2005/8/layout/lProcess3"/>
    <dgm:cxn modelId="{2C712470-83C2-43CC-88AB-6CEF39D96694}" type="presParOf" srcId="{E5EBBF07-A247-47B0-B03E-1EF6BA942A22}" destId="{9C7FED0C-984F-4A70-B4B8-E0CD84BF8FA6}" srcOrd="0" destOrd="0" presId="urn:microsoft.com/office/officeart/2005/8/layout/lProcess3"/>
    <dgm:cxn modelId="{C2246CFC-A1A1-4D03-B923-2DF299A0D2AD}" type="presParOf" srcId="{3A10C0CE-657C-4147-9C8A-3CFE95671024}" destId="{5BF746A4-BA4B-4900-99C0-5F1BEFDC9C42}" srcOrd="5" destOrd="0" presId="urn:microsoft.com/office/officeart/2005/8/layout/lProcess3"/>
    <dgm:cxn modelId="{352E568C-F8B5-4DA1-A7DA-992B93A5D0EF}" type="presParOf" srcId="{3A10C0CE-657C-4147-9C8A-3CFE95671024}" destId="{9089D71C-091F-47BE-BAE0-548A2EF88255}" srcOrd="6" destOrd="0" presId="urn:microsoft.com/office/officeart/2005/8/layout/lProcess3"/>
    <dgm:cxn modelId="{0205407C-425F-44FD-819E-271C64C1A22A}" type="presParOf" srcId="{9089D71C-091F-47BE-BAE0-548A2EF88255}" destId="{DFDC4F74-A4D3-491B-A0E5-7247DEE3454E}" srcOrd="0" destOrd="0" presId="urn:microsoft.com/office/officeart/2005/8/layout/lProcess3"/>
    <dgm:cxn modelId="{A99FA167-73E5-4B26-B177-1F38A4C7B48C}" type="presParOf" srcId="{3A10C0CE-657C-4147-9C8A-3CFE95671024}" destId="{BBA09428-1EBC-456D-8585-571443DC75C6}" srcOrd="7" destOrd="0" presId="urn:microsoft.com/office/officeart/2005/8/layout/lProcess3"/>
    <dgm:cxn modelId="{DB84AFDE-85B4-4B17-B87B-D33F5D03077B}" type="presParOf" srcId="{3A10C0CE-657C-4147-9C8A-3CFE95671024}" destId="{97422735-38C4-41D7-9028-5657C21C4CEF}" srcOrd="8" destOrd="0" presId="urn:microsoft.com/office/officeart/2005/8/layout/lProcess3"/>
    <dgm:cxn modelId="{461B0F7A-04A8-488E-AA7F-33030AF98FFF}" type="presParOf" srcId="{97422735-38C4-41D7-9028-5657C21C4CEF}" destId="{8C21EDAF-AA40-40A3-8841-83B027073D70}" srcOrd="0" destOrd="0" presId="urn:microsoft.com/office/officeart/2005/8/layout/lProcess3"/>
    <dgm:cxn modelId="{6FBAF70E-DEA7-486B-AB29-804E9FF31614}" type="presParOf" srcId="{3A10C0CE-657C-4147-9C8A-3CFE95671024}" destId="{F3A2C865-7D17-4696-851E-C5A17920F7B1}" srcOrd="9" destOrd="0" presId="urn:microsoft.com/office/officeart/2005/8/layout/lProcess3"/>
    <dgm:cxn modelId="{C12A2E66-6355-4492-A988-0030550778E6}" type="presParOf" srcId="{3A10C0CE-657C-4147-9C8A-3CFE95671024}" destId="{C6FBE059-F113-4175-8D69-CC89D474C01B}" srcOrd="10" destOrd="0" presId="urn:microsoft.com/office/officeart/2005/8/layout/lProcess3"/>
    <dgm:cxn modelId="{BB2AF9BF-0DC4-4942-AA3F-9363B16CE22A}" type="presParOf" srcId="{C6FBE059-F113-4175-8D69-CC89D474C01B}" destId="{2290AFBB-E7BC-4EDB-86D9-3AF2CB8430A3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B80EAD-6EF4-4558-9105-89B926E1F4C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27E3EC50-B4D1-4C48-BA82-1977382000ED}">
      <dgm:prSet phldrT="[Szöveg]" custT="1"/>
      <dgm:spPr/>
      <dgm:t>
        <a:bodyPr/>
        <a:lstStyle/>
        <a:p>
          <a:r>
            <a:rPr lang="hu-HU" sz="1100" b="1" i="0">
              <a:latin typeface="+mn-lt"/>
            </a:rPr>
            <a:t>I. Munkáltatói igényekre alapozott képzési programok biztosítása</a:t>
          </a:r>
        </a:p>
      </dgm:t>
    </dgm:pt>
    <dgm:pt modelId="{F620E63D-C0BF-441A-A622-9D97AA1BA259}" type="parTrans" cxnId="{ACF8E217-8B96-451B-9710-3572E833AF41}">
      <dgm:prSet/>
      <dgm:spPr/>
      <dgm:t>
        <a:bodyPr/>
        <a:lstStyle/>
        <a:p>
          <a:endParaRPr lang="hu-HU" sz="3600" b="1" i="0">
            <a:latin typeface="+mn-lt"/>
          </a:endParaRPr>
        </a:p>
      </dgm:t>
    </dgm:pt>
    <dgm:pt modelId="{08EEE1C3-D1C7-4716-B0C3-9ED005B557EE}" type="sibTrans" cxnId="{ACF8E217-8B96-451B-9710-3572E833AF41}">
      <dgm:prSet/>
      <dgm:spPr/>
      <dgm:t>
        <a:bodyPr/>
        <a:lstStyle/>
        <a:p>
          <a:endParaRPr lang="hu-HU" sz="3600" b="1" i="0">
            <a:latin typeface="+mn-lt"/>
          </a:endParaRPr>
        </a:p>
      </dgm:t>
    </dgm:pt>
    <dgm:pt modelId="{5BD0F1D6-3357-484F-96CC-33882D027114}">
      <dgm:prSet phldrT="[Szöveg]" custT="1"/>
      <dgm:spPr/>
      <dgm:t>
        <a:bodyPr/>
        <a:lstStyle/>
        <a:p>
          <a:r>
            <a:rPr lang="hu-HU" sz="1100" b="1" i="0">
              <a:latin typeface="+mn-lt"/>
            </a:rPr>
            <a:t>II. Kereslet által meghatározott foglalkoztatási célú fejlesztések</a:t>
          </a:r>
        </a:p>
      </dgm:t>
    </dgm:pt>
    <dgm:pt modelId="{8F90D14E-DF01-411A-BDEA-7D5A9D2A97B0}" type="parTrans" cxnId="{CD5507DA-43D1-4121-ABDE-5A9C19BF55AC}">
      <dgm:prSet/>
      <dgm:spPr/>
      <dgm:t>
        <a:bodyPr/>
        <a:lstStyle/>
        <a:p>
          <a:endParaRPr lang="hu-HU" sz="3600" b="1" i="0">
            <a:latin typeface="+mn-lt"/>
          </a:endParaRPr>
        </a:p>
      </dgm:t>
    </dgm:pt>
    <dgm:pt modelId="{ED80E7C8-D62F-4C66-8B1A-E1EF44D17480}" type="sibTrans" cxnId="{CD5507DA-43D1-4121-ABDE-5A9C19BF55AC}">
      <dgm:prSet/>
      <dgm:spPr/>
      <dgm:t>
        <a:bodyPr/>
        <a:lstStyle/>
        <a:p>
          <a:endParaRPr lang="hu-HU" sz="3600" b="1" i="0">
            <a:latin typeface="+mn-lt"/>
          </a:endParaRPr>
        </a:p>
      </dgm:t>
    </dgm:pt>
    <dgm:pt modelId="{7DB3D9BA-7CEB-4794-B953-A80C434B910F}">
      <dgm:prSet phldrT="[Szöveg]" custT="1"/>
      <dgm:spPr/>
      <dgm:t>
        <a:bodyPr/>
        <a:lstStyle/>
        <a:p>
          <a:r>
            <a:rPr lang="hu-HU" sz="1100" b="1" i="0">
              <a:latin typeface="+mn-lt"/>
            </a:rPr>
            <a:t>III. Álláskeresők felkészítése és elsődleges munkaerő-piacra juttatása </a:t>
          </a:r>
        </a:p>
      </dgm:t>
    </dgm:pt>
    <dgm:pt modelId="{069B86DD-CF22-45B3-AFF2-BF94E2CC328D}" type="parTrans" cxnId="{97DB9525-7D03-423E-AB47-70905E618A44}">
      <dgm:prSet/>
      <dgm:spPr/>
      <dgm:t>
        <a:bodyPr/>
        <a:lstStyle/>
        <a:p>
          <a:endParaRPr lang="hu-HU" sz="3600" b="1" i="0">
            <a:latin typeface="+mn-lt"/>
          </a:endParaRPr>
        </a:p>
      </dgm:t>
    </dgm:pt>
    <dgm:pt modelId="{991578E4-4F83-4ABF-ACDF-A69DFD02A919}" type="sibTrans" cxnId="{97DB9525-7D03-423E-AB47-70905E618A44}">
      <dgm:prSet/>
      <dgm:spPr/>
      <dgm:t>
        <a:bodyPr/>
        <a:lstStyle/>
        <a:p>
          <a:endParaRPr lang="hu-HU" sz="3600" b="1" i="0">
            <a:latin typeface="+mn-lt"/>
          </a:endParaRPr>
        </a:p>
      </dgm:t>
    </dgm:pt>
    <dgm:pt modelId="{649F2F1F-9972-4EF5-8117-302B89271DFC}">
      <dgm:prSet phldrT="[Szöveg]" custT="1"/>
      <dgm:spPr/>
      <dgm:t>
        <a:bodyPr/>
        <a:lstStyle/>
        <a:p>
          <a:r>
            <a:rPr lang="hu-HU" sz="1100" b="1" i="0">
              <a:latin typeface="+mn-lt"/>
            </a:rPr>
            <a:t>Foglalkoztatási együttműködések hatékony megyei hálózatának kialakítása, működtetése</a:t>
          </a:r>
        </a:p>
      </dgm:t>
    </dgm:pt>
    <dgm:pt modelId="{B9D06C76-6AA9-448B-85E1-36E218A555F9}" type="parTrans" cxnId="{80F62A37-B480-43A5-8B20-B286AAAB7D42}">
      <dgm:prSet/>
      <dgm:spPr/>
      <dgm:t>
        <a:bodyPr/>
        <a:lstStyle/>
        <a:p>
          <a:endParaRPr lang="hu-HU" sz="3600" b="1" i="0">
            <a:latin typeface="+mn-lt"/>
          </a:endParaRPr>
        </a:p>
      </dgm:t>
    </dgm:pt>
    <dgm:pt modelId="{6D69BBC1-D121-43C8-8F3D-C61F9AF4FDBE}" type="sibTrans" cxnId="{80F62A37-B480-43A5-8B20-B286AAAB7D42}">
      <dgm:prSet/>
      <dgm:spPr/>
      <dgm:t>
        <a:bodyPr/>
        <a:lstStyle/>
        <a:p>
          <a:endParaRPr lang="hu-HU" sz="3600" b="1" i="0">
            <a:latin typeface="+mn-lt"/>
          </a:endParaRPr>
        </a:p>
      </dgm:t>
    </dgm:pt>
    <dgm:pt modelId="{B6BFE214-15BF-49B2-91D2-E8A6CE91F9B0}">
      <dgm:prSet phldrT="[Szöveg]" custT="1"/>
      <dgm:spPr/>
      <dgm:t>
        <a:bodyPr/>
        <a:lstStyle/>
        <a:p>
          <a:pPr>
            <a:buFont typeface="Garamond" panose="02020404030301010803" pitchFamily="18" charset="0"/>
            <a:buNone/>
          </a:pPr>
          <a:r>
            <a:rPr lang="hu-HU" sz="1100" b="1" i="0">
              <a:latin typeface="+mn-lt"/>
            </a:rPr>
            <a:t>I.1. A vállalkozások, intézmények fejlődése, magas színvonalú működése érdekében a képzés, szakképzés kínálatának és a munkaerő-piac igényeinek összehangolása</a:t>
          </a:r>
        </a:p>
      </dgm:t>
    </dgm:pt>
    <dgm:pt modelId="{A4FA9554-65DF-4A93-8842-963F4D4FCDFC}" type="parTrans" cxnId="{35F6D6EF-426C-45F9-B4C2-6AC42B7DCC02}">
      <dgm:prSet/>
      <dgm:spPr/>
      <dgm:t>
        <a:bodyPr/>
        <a:lstStyle/>
        <a:p>
          <a:endParaRPr lang="hu-HU" sz="3600" b="1" i="0">
            <a:latin typeface="+mn-lt"/>
          </a:endParaRPr>
        </a:p>
      </dgm:t>
    </dgm:pt>
    <dgm:pt modelId="{87E144BC-FE78-4FD7-8435-58E8E2E55032}" type="sibTrans" cxnId="{35F6D6EF-426C-45F9-B4C2-6AC42B7DCC02}">
      <dgm:prSet/>
      <dgm:spPr/>
      <dgm:t>
        <a:bodyPr/>
        <a:lstStyle/>
        <a:p>
          <a:endParaRPr lang="hu-HU" sz="3600" b="1" i="0">
            <a:latin typeface="+mn-lt"/>
          </a:endParaRPr>
        </a:p>
      </dgm:t>
    </dgm:pt>
    <dgm:pt modelId="{F0E3E952-E2F4-4F06-9096-5B5E6CA3169B}">
      <dgm:prSet custT="1"/>
      <dgm:spPr/>
      <dgm:t>
        <a:bodyPr/>
        <a:lstStyle/>
        <a:p>
          <a:pPr>
            <a:buFont typeface="Garamond" panose="02020404030301010803" pitchFamily="18" charset="0"/>
            <a:buNone/>
          </a:pPr>
          <a:r>
            <a:rPr lang="hu-HU" sz="1100" b="1" i="0">
              <a:latin typeface="+mn-lt"/>
            </a:rPr>
            <a:t>I.2. A foglalkoztathatóság javítása gyakorlatorientált kompetencia képzésekkel, tréningekkel, egyéni és csoportos fejlesztő foglalkozásokkal</a:t>
          </a:r>
        </a:p>
      </dgm:t>
    </dgm:pt>
    <dgm:pt modelId="{05DE79BA-133A-4ECF-AFDB-F3F9F759816B}" type="parTrans" cxnId="{EFF45F17-5D64-4568-8DB3-FD22A9006F56}">
      <dgm:prSet/>
      <dgm:spPr/>
      <dgm:t>
        <a:bodyPr/>
        <a:lstStyle/>
        <a:p>
          <a:endParaRPr lang="hu-HU" sz="3600" b="1" i="0">
            <a:latin typeface="+mn-lt"/>
          </a:endParaRPr>
        </a:p>
      </dgm:t>
    </dgm:pt>
    <dgm:pt modelId="{3A089BFE-84BA-4387-AEF5-FF34006A77CF}" type="sibTrans" cxnId="{EFF45F17-5D64-4568-8DB3-FD22A9006F56}">
      <dgm:prSet/>
      <dgm:spPr/>
      <dgm:t>
        <a:bodyPr/>
        <a:lstStyle/>
        <a:p>
          <a:endParaRPr lang="hu-HU" sz="3600" b="1" i="0">
            <a:latin typeface="+mn-lt"/>
          </a:endParaRPr>
        </a:p>
      </dgm:t>
    </dgm:pt>
    <dgm:pt modelId="{EA5B1336-E81E-4464-B9F2-6514E5D7EBF6}">
      <dgm:prSet custT="1"/>
      <dgm:spPr/>
      <dgm:t>
        <a:bodyPr/>
        <a:lstStyle/>
        <a:p>
          <a:pPr>
            <a:buFont typeface="Garamond" panose="02020404030301010803" pitchFamily="18" charset="0"/>
            <a:buNone/>
          </a:pPr>
          <a:r>
            <a:rPr lang="hu-HU" sz="1100" b="1" i="0">
              <a:latin typeface="+mn-lt"/>
            </a:rPr>
            <a:t>I.3. Keresletorientált felnőttképzési programok indítása </a:t>
          </a:r>
        </a:p>
      </dgm:t>
    </dgm:pt>
    <dgm:pt modelId="{D8CDB815-4837-4C4B-B9A3-8E83435E6430}" type="parTrans" cxnId="{F2F30F2A-937C-4152-8E42-11BD229DB25E}">
      <dgm:prSet/>
      <dgm:spPr/>
      <dgm:t>
        <a:bodyPr/>
        <a:lstStyle/>
        <a:p>
          <a:endParaRPr lang="hu-HU" sz="3600" b="1" i="0">
            <a:latin typeface="+mn-lt"/>
          </a:endParaRPr>
        </a:p>
      </dgm:t>
    </dgm:pt>
    <dgm:pt modelId="{E203DC37-586F-4DE3-930F-63DC53ACA7E7}" type="sibTrans" cxnId="{F2F30F2A-937C-4152-8E42-11BD229DB25E}">
      <dgm:prSet/>
      <dgm:spPr/>
      <dgm:t>
        <a:bodyPr/>
        <a:lstStyle/>
        <a:p>
          <a:endParaRPr lang="hu-HU" sz="3600" b="1" i="0">
            <a:latin typeface="+mn-lt"/>
          </a:endParaRPr>
        </a:p>
      </dgm:t>
    </dgm:pt>
    <dgm:pt modelId="{99293BF0-EE8B-46D3-A9A2-00BCC25220D4}">
      <dgm:prSet phldrT="[Szöveg]" custT="1"/>
      <dgm:spPr/>
      <dgm:t>
        <a:bodyPr/>
        <a:lstStyle/>
        <a:p>
          <a:pPr>
            <a:buFont typeface="Garamond" panose="02020404030301010803" pitchFamily="18" charset="0"/>
            <a:buNone/>
          </a:pPr>
          <a:r>
            <a:rPr lang="hu-HU" sz="1100" b="1" i="0">
              <a:latin typeface="+mn-lt"/>
            </a:rPr>
            <a:t>II.1.Hagyományokon alapuló gazdasági ágazatok foglalkoztatási lehetőségeinek megerősítése </a:t>
          </a:r>
        </a:p>
      </dgm:t>
    </dgm:pt>
    <dgm:pt modelId="{A3D49F88-7BB9-4D68-B0B2-58C9822C174D}" type="parTrans" cxnId="{1E426CE6-E050-4AB6-8468-2A10588741D5}">
      <dgm:prSet/>
      <dgm:spPr/>
      <dgm:t>
        <a:bodyPr/>
        <a:lstStyle/>
        <a:p>
          <a:endParaRPr lang="hu-HU" sz="3600" b="1" i="0">
            <a:latin typeface="+mn-lt"/>
          </a:endParaRPr>
        </a:p>
      </dgm:t>
    </dgm:pt>
    <dgm:pt modelId="{A64122E3-3DD4-44D4-B1C3-9758A415498D}" type="sibTrans" cxnId="{1E426CE6-E050-4AB6-8468-2A10588741D5}">
      <dgm:prSet/>
      <dgm:spPr/>
      <dgm:t>
        <a:bodyPr/>
        <a:lstStyle/>
        <a:p>
          <a:endParaRPr lang="hu-HU" sz="3600" b="1" i="0">
            <a:latin typeface="+mn-lt"/>
          </a:endParaRPr>
        </a:p>
      </dgm:t>
    </dgm:pt>
    <dgm:pt modelId="{7AA6E965-89FE-42B1-BE62-B98BE775D304}">
      <dgm:prSet custT="1"/>
      <dgm:spPr/>
      <dgm:t>
        <a:bodyPr/>
        <a:lstStyle/>
        <a:p>
          <a:pPr>
            <a:buFont typeface="Garamond" panose="02020404030301010803" pitchFamily="18" charset="0"/>
            <a:buNone/>
          </a:pPr>
          <a:r>
            <a:rPr lang="hu-HU" sz="1100" b="1" i="0">
              <a:latin typeface="+mn-lt"/>
            </a:rPr>
            <a:t>II.2. TOP, GINOP és más fejlesztési forrásokból megvalósuló beruházások munkaerő igényének biztosítása; </a:t>
          </a:r>
        </a:p>
      </dgm:t>
    </dgm:pt>
    <dgm:pt modelId="{E59E3D1B-F89F-448E-A7C7-65D052F0DDD5}" type="parTrans" cxnId="{CBDEE2CC-9F2B-4E38-8084-991E4797894B}">
      <dgm:prSet/>
      <dgm:spPr/>
      <dgm:t>
        <a:bodyPr/>
        <a:lstStyle/>
        <a:p>
          <a:endParaRPr lang="hu-HU" sz="3600" b="1" i="0">
            <a:latin typeface="+mn-lt"/>
          </a:endParaRPr>
        </a:p>
      </dgm:t>
    </dgm:pt>
    <dgm:pt modelId="{9076AB2D-F61E-4505-8455-2F10969E8912}" type="sibTrans" cxnId="{CBDEE2CC-9F2B-4E38-8084-991E4797894B}">
      <dgm:prSet/>
      <dgm:spPr/>
      <dgm:t>
        <a:bodyPr/>
        <a:lstStyle/>
        <a:p>
          <a:endParaRPr lang="hu-HU" sz="3600" b="1" i="0">
            <a:latin typeface="+mn-lt"/>
          </a:endParaRPr>
        </a:p>
      </dgm:t>
    </dgm:pt>
    <dgm:pt modelId="{F665988A-251B-47A7-90A5-42330EFE8C0B}">
      <dgm:prSet custT="1"/>
      <dgm:spPr/>
      <dgm:t>
        <a:bodyPr/>
        <a:lstStyle/>
        <a:p>
          <a:pPr>
            <a:buFont typeface="Garamond" panose="02020404030301010803" pitchFamily="18" charset="0"/>
            <a:buNone/>
          </a:pPr>
          <a:r>
            <a:rPr lang="hu-HU" sz="1100" b="1" i="0">
              <a:latin typeface="+mn-lt"/>
            </a:rPr>
            <a:t>II.3. Önfoglalkoztatási lehetőségek kihasználása, a vállalkozók képzése, tanácsadások nyújtása</a:t>
          </a:r>
        </a:p>
      </dgm:t>
    </dgm:pt>
    <dgm:pt modelId="{34725FD0-95E2-46E6-AFB1-7B19FDABCD65}" type="parTrans" cxnId="{2C59D574-D63A-48C1-B2A2-AFF9D00998BC}">
      <dgm:prSet/>
      <dgm:spPr/>
      <dgm:t>
        <a:bodyPr/>
        <a:lstStyle/>
        <a:p>
          <a:endParaRPr lang="hu-HU" sz="3600" b="1" i="0">
            <a:latin typeface="+mn-lt"/>
          </a:endParaRPr>
        </a:p>
      </dgm:t>
    </dgm:pt>
    <dgm:pt modelId="{30D30165-5A3A-4F68-A8AB-3F53F0FD6F19}" type="sibTrans" cxnId="{2C59D574-D63A-48C1-B2A2-AFF9D00998BC}">
      <dgm:prSet/>
      <dgm:spPr/>
      <dgm:t>
        <a:bodyPr/>
        <a:lstStyle/>
        <a:p>
          <a:endParaRPr lang="hu-HU" sz="3600" b="1" i="0">
            <a:latin typeface="+mn-lt"/>
          </a:endParaRPr>
        </a:p>
      </dgm:t>
    </dgm:pt>
    <dgm:pt modelId="{7269C26C-9C43-43EC-B0E3-140C6009FC8D}">
      <dgm:prSet custT="1"/>
      <dgm:spPr/>
      <dgm:t>
        <a:bodyPr/>
        <a:lstStyle/>
        <a:p>
          <a:pPr>
            <a:buFont typeface="Garamond" panose="02020404030301010803" pitchFamily="18" charset="0"/>
            <a:buNone/>
          </a:pPr>
          <a:r>
            <a:rPr lang="hu-HU" sz="1100" b="1" i="0" dirty="0">
              <a:latin typeface="+mn-lt"/>
            </a:rPr>
            <a:t>II.4. Szociális gazdaság foglalkoztatási potenciáljának kiaknázása</a:t>
          </a:r>
        </a:p>
      </dgm:t>
    </dgm:pt>
    <dgm:pt modelId="{B9BB9D4D-3FA7-448B-B918-9C8A18265FE4}" type="parTrans" cxnId="{6DFEBE80-04C2-46CA-B800-CA45D3BCAB08}">
      <dgm:prSet/>
      <dgm:spPr/>
      <dgm:t>
        <a:bodyPr/>
        <a:lstStyle/>
        <a:p>
          <a:endParaRPr lang="hu-HU" sz="3600" b="1" i="0">
            <a:latin typeface="+mn-lt"/>
          </a:endParaRPr>
        </a:p>
      </dgm:t>
    </dgm:pt>
    <dgm:pt modelId="{924BB314-E6F3-4AC4-9899-BCF8A43C2D19}" type="sibTrans" cxnId="{6DFEBE80-04C2-46CA-B800-CA45D3BCAB08}">
      <dgm:prSet/>
      <dgm:spPr/>
      <dgm:t>
        <a:bodyPr/>
        <a:lstStyle/>
        <a:p>
          <a:endParaRPr lang="hu-HU" sz="3600" b="1" i="0">
            <a:latin typeface="+mn-lt"/>
          </a:endParaRPr>
        </a:p>
      </dgm:t>
    </dgm:pt>
    <dgm:pt modelId="{AA706779-4FF2-4E24-95A0-5F2686568401}">
      <dgm:prSet custT="1"/>
      <dgm:spPr/>
      <dgm:t>
        <a:bodyPr/>
        <a:lstStyle/>
        <a:p>
          <a:pPr>
            <a:buFont typeface="Garamond" panose="02020404030301010803" pitchFamily="18" charset="0"/>
            <a:buNone/>
          </a:pPr>
          <a:r>
            <a:rPr lang="hu-HU" sz="1100" b="1" i="0" dirty="0">
              <a:latin typeface="+mn-lt"/>
            </a:rPr>
            <a:t>II.5. Helyi értékekre alapozó fejlesztések, beruházások ösztönzése – különösen a turizmus/ </a:t>
          </a:r>
          <a:r>
            <a:rPr lang="hu-HU" sz="1100" b="1" i="0" dirty="0" err="1">
              <a:latin typeface="+mn-lt"/>
            </a:rPr>
            <a:t>gyógyturizmusban</a:t>
          </a:r>
          <a:r>
            <a:rPr lang="hu-HU" sz="1100" b="1" i="0" dirty="0">
              <a:latin typeface="+mn-lt"/>
            </a:rPr>
            <a:t>/helyi termékben rejlő potenciál jobb kihasználása </a:t>
          </a:r>
        </a:p>
      </dgm:t>
    </dgm:pt>
    <dgm:pt modelId="{2C52E3DE-684F-4B61-94E7-D8CDD88ACAA1}" type="parTrans" cxnId="{EB4C8607-618F-4F61-AA7C-EE4C44B525BA}">
      <dgm:prSet/>
      <dgm:spPr/>
      <dgm:t>
        <a:bodyPr/>
        <a:lstStyle/>
        <a:p>
          <a:endParaRPr lang="hu-HU" sz="3600" b="1" i="0">
            <a:latin typeface="+mn-lt"/>
          </a:endParaRPr>
        </a:p>
      </dgm:t>
    </dgm:pt>
    <dgm:pt modelId="{0DFA1598-704A-494C-AD75-FA4782CA1E6A}" type="sibTrans" cxnId="{EB4C8607-618F-4F61-AA7C-EE4C44B525BA}">
      <dgm:prSet/>
      <dgm:spPr/>
      <dgm:t>
        <a:bodyPr/>
        <a:lstStyle/>
        <a:p>
          <a:endParaRPr lang="hu-HU" sz="3600" b="1" i="0">
            <a:latin typeface="+mn-lt"/>
          </a:endParaRPr>
        </a:p>
      </dgm:t>
    </dgm:pt>
    <dgm:pt modelId="{522C9429-A2B8-441C-9C24-BF164A8EC0AC}">
      <dgm:prSet custT="1"/>
      <dgm:spPr/>
      <dgm:t>
        <a:bodyPr/>
        <a:lstStyle/>
        <a:p>
          <a:pPr>
            <a:buFont typeface="Garamond" panose="02020404030301010803" pitchFamily="18" charset="0"/>
            <a:buNone/>
          </a:pPr>
          <a:r>
            <a:rPr lang="hu-HU" sz="1100" b="1" i="0">
              <a:latin typeface="+mn-lt"/>
            </a:rPr>
            <a:t>II.6. A munkahelyek minőségének javítása (pl. munkaegészségügy, munkaszervezetek fejlesztése, befogadó és családbarát munkahelyek kialakítása)</a:t>
          </a:r>
        </a:p>
      </dgm:t>
    </dgm:pt>
    <dgm:pt modelId="{6EE8F26D-6F89-4B83-8809-9D927BAB1449}" type="parTrans" cxnId="{017FB985-3482-45B8-B9CF-5F8FC89FAC6E}">
      <dgm:prSet/>
      <dgm:spPr/>
      <dgm:t>
        <a:bodyPr/>
        <a:lstStyle/>
        <a:p>
          <a:endParaRPr lang="hu-HU" sz="3600" b="1" i="0">
            <a:latin typeface="+mn-lt"/>
          </a:endParaRPr>
        </a:p>
      </dgm:t>
    </dgm:pt>
    <dgm:pt modelId="{74ED7B4E-9FE3-4091-826D-EA45B23C834F}" type="sibTrans" cxnId="{017FB985-3482-45B8-B9CF-5F8FC89FAC6E}">
      <dgm:prSet/>
      <dgm:spPr/>
      <dgm:t>
        <a:bodyPr/>
        <a:lstStyle/>
        <a:p>
          <a:endParaRPr lang="hu-HU" sz="3600" b="1" i="0">
            <a:latin typeface="+mn-lt"/>
          </a:endParaRPr>
        </a:p>
      </dgm:t>
    </dgm:pt>
    <dgm:pt modelId="{1DF0A05D-6EEC-4404-89BA-3133AD51F2E3}">
      <dgm:prSet phldrT="[Szöveg]" custT="1"/>
      <dgm:spPr/>
      <dgm:t>
        <a:bodyPr/>
        <a:lstStyle/>
        <a:p>
          <a:pPr>
            <a:buFont typeface="Garamond" panose="02020404030301010803" pitchFamily="18" charset="0"/>
            <a:buNone/>
          </a:pPr>
          <a:r>
            <a:rPr lang="hu-HU" sz="1100" b="1" i="0">
              <a:latin typeface="+mn-lt"/>
            </a:rPr>
            <a:t>III.1. A hátrányos helyzetű rétegek bekapcsolása a munka világába (inaktivitás csökkentése)</a:t>
          </a:r>
        </a:p>
      </dgm:t>
    </dgm:pt>
    <dgm:pt modelId="{59867853-D565-4A4D-81CA-3282B42101D3}" type="parTrans" cxnId="{2FC7872C-825B-46B1-90D6-FBD1A32D120D}">
      <dgm:prSet/>
      <dgm:spPr/>
      <dgm:t>
        <a:bodyPr/>
        <a:lstStyle/>
        <a:p>
          <a:endParaRPr lang="hu-HU" sz="3600" b="1" i="0">
            <a:latin typeface="+mn-lt"/>
          </a:endParaRPr>
        </a:p>
      </dgm:t>
    </dgm:pt>
    <dgm:pt modelId="{6B792E6E-E678-4E0E-8B4D-B86EA1597BD7}" type="sibTrans" cxnId="{2FC7872C-825B-46B1-90D6-FBD1A32D120D}">
      <dgm:prSet/>
      <dgm:spPr/>
      <dgm:t>
        <a:bodyPr/>
        <a:lstStyle/>
        <a:p>
          <a:endParaRPr lang="hu-HU" sz="3600" b="1" i="0">
            <a:latin typeface="+mn-lt"/>
          </a:endParaRPr>
        </a:p>
      </dgm:t>
    </dgm:pt>
    <dgm:pt modelId="{29846F4E-47BA-4CBA-8484-EDC06F9AC098}">
      <dgm:prSet custT="1"/>
      <dgm:spPr/>
      <dgm:t>
        <a:bodyPr/>
        <a:lstStyle/>
        <a:p>
          <a:pPr>
            <a:buFont typeface="Garamond" panose="02020404030301010803" pitchFamily="18" charset="0"/>
            <a:buNone/>
          </a:pPr>
          <a:r>
            <a:rPr lang="hu-HU" sz="1100" b="1" i="0">
              <a:latin typeface="+mn-lt"/>
            </a:rPr>
            <a:t>III.2. Az álláskeresők mentális felkészítése, mentorálása a sikeres munkavállalás érdekében</a:t>
          </a:r>
        </a:p>
      </dgm:t>
    </dgm:pt>
    <dgm:pt modelId="{3BAA7B8C-33A3-4197-BECB-3F90B0627467}" type="parTrans" cxnId="{34E7111A-1760-423A-B76B-AA6016CCFE5A}">
      <dgm:prSet/>
      <dgm:spPr/>
      <dgm:t>
        <a:bodyPr/>
        <a:lstStyle/>
        <a:p>
          <a:endParaRPr lang="hu-HU" sz="3600" b="1" i="0">
            <a:latin typeface="+mn-lt"/>
          </a:endParaRPr>
        </a:p>
      </dgm:t>
    </dgm:pt>
    <dgm:pt modelId="{0CD8D229-A564-430A-A6A4-CE1D576180CA}" type="sibTrans" cxnId="{34E7111A-1760-423A-B76B-AA6016CCFE5A}">
      <dgm:prSet/>
      <dgm:spPr/>
      <dgm:t>
        <a:bodyPr/>
        <a:lstStyle/>
        <a:p>
          <a:endParaRPr lang="hu-HU" sz="3600" b="1" i="0">
            <a:latin typeface="+mn-lt"/>
          </a:endParaRPr>
        </a:p>
      </dgm:t>
    </dgm:pt>
    <dgm:pt modelId="{4AF33CB9-6971-434B-BBEC-5BA1548E9BF9}">
      <dgm:prSet custT="1"/>
      <dgm:spPr/>
      <dgm:t>
        <a:bodyPr/>
        <a:lstStyle/>
        <a:p>
          <a:pPr>
            <a:buFont typeface="Garamond" panose="02020404030301010803" pitchFamily="18" charset="0"/>
            <a:buNone/>
          </a:pPr>
          <a:r>
            <a:rPr lang="hu-HU" sz="1100" b="1" i="0">
              <a:latin typeface="+mn-lt"/>
            </a:rPr>
            <a:t>III.3. Rugalmas foglalkoztatási módok terjesztése (pl. távmunka, részmunkaidős foglalkoztatás, munkafeltételek egyéni igényekhez illesztése)</a:t>
          </a:r>
        </a:p>
      </dgm:t>
    </dgm:pt>
    <dgm:pt modelId="{B8CBA948-DEBD-4A65-B812-DFBF240ADD12}" type="parTrans" cxnId="{A01ABA9D-1FEE-4D45-9AFF-225292B5976E}">
      <dgm:prSet/>
      <dgm:spPr/>
      <dgm:t>
        <a:bodyPr/>
        <a:lstStyle/>
        <a:p>
          <a:endParaRPr lang="hu-HU" sz="3600" b="1" i="0">
            <a:latin typeface="+mn-lt"/>
          </a:endParaRPr>
        </a:p>
      </dgm:t>
    </dgm:pt>
    <dgm:pt modelId="{A7AE9D64-822F-49E4-BE0B-EA907A77825F}" type="sibTrans" cxnId="{A01ABA9D-1FEE-4D45-9AFF-225292B5976E}">
      <dgm:prSet/>
      <dgm:spPr/>
      <dgm:t>
        <a:bodyPr/>
        <a:lstStyle/>
        <a:p>
          <a:endParaRPr lang="hu-HU" sz="3600" b="1" i="0">
            <a:latin typeface="+mn-lt"/>
          </a:endParaRPr>
        </a:p>
      </dgm:t>
    </dgm:pt>
    <dgm:pt modelId="{CD0F7232-3D66-4C9C-B56A-8DF54C8B9B99}">
      <dgm:prSet custT="1"/>
      <dgm:spPr/>
      <dgm:t>
        <a:bodyPr/>
        <a:lstStyle/>
        <a:p>
          <a:pPr>
            <a:buFont typeface="Garamond" panose="02020404030301010803" pitchFamily="18" charset="0"/>
            <a:buNone/>
          </a:pPr>
          <a:r>
            <a:rPr lang="hu-HU" sz="1100" b="1" i="0" dirty="0">
              <a:latin typeface="+mn-lt"/>
            </a:rPr>
            <a:t>III.4. Gyermek elhelyezési lehetőségek valós igényekhez igazítása</a:t>
          </a:r>
        </a:p>
      </dgm:t>
    </dgm:pt>
    <dgm:pt modelId="{76D04A90-FD2A-4983-B21D-65AA6FB31EAF}" type="parTrans" cxnId="{76E5F1AB-992D-47B0-8DEF-F4D8B43B6015}">
      <dgm:prSet/>
      <dgm:spPr/>
      <dgm:t>
        <a:bodyPr/>
        <a:lstStyle/>
        <a:p>
          <a:endParaRPr lang="hu-HU" sz="3600" b="1" i="0">
            <a:latin typeface="+mn-lt"/>
          </a:endParaRPr>
        </a:p>
      </dgm:t>
    </dgm:pt>
    <dgm:pt modelId="{252011FC-FE42-4AD0-AFEC-883D9BE0DE36}" type="sibTrans" cxnId="{76E5F1AB-992D-47B0-8DEF-F4D8B43B6015}">
      <dgm:prSet/>
      <dgm:spPr/>
      <dgm:t>
        <a:bodyPr/>
        <a:lstStyle/>
        <a:p>
          <a:endParaRPr lang="hu-HU" sz="3600" b="1" i="0">
            <a:latin typeface="+mn-lt"/>
          </a:endParaRPr>
        </a:p>
      </dgm:t>
    </dgm:pt>
    <dgm:pt modelId="{0C4A0EBE-01B8-4F3F-8A64-B574E895B70F}">
      <dgm:prSet phldrT="[Szöveg]" custT="1"/>
      <dgm:spPr/>
      <dgm:t>
        <a:bodyPr/>
        <a:lstStyle/>
        <a:p>
          <a:pPr>
            <a:buFont typeface="Garamond" panose="02020404030301010803" pitchFamily="18" charset="0"/>
            <a:buNone/>
          </a:pPr>
          <a:r>
            <a:rPr lang="hu-HU" sz="1100" b="1" i="0">
              <a:latin typeface="+mn-lt"/>
            </a:rPr>
            <a:t>IV.1. A paktum menedzsmentjének és szervezetének megerősítése (paktumiroda működtetésével), a szektorokon átívelő partnerségek fejlesztése, bizalomépítés</a:t>
          </a:r>
        </a:p>
      </dgm:t>
    </dgm:pt>
    <dgm:pt modelId="{CB208D14-C001-430A-9FBD-B7B977B9C4F2}" type="parTrans" cxnId="{FB23A91F-20EE-4E21-9F59-C8D646A8A055}">
      <dgm:prSet/>
      <dgm:spPr/>
      <dgm:t>
        <a:bodyPr/>
        <a:lstStyle/>
        <a:p>
          <a:endParaRPr lang="hu-HU" sz="3600" b="1" i="0">
            <a:latin typeface="+mn-lt"/>
          </a:endParaRPr>
        </a:p>
      </dgm:t>
    </dgm:pt>
    <dgm:pt modelId="{A5119F63-7EDD-4630-87E8-91719ED6BDD0}" type="sibTrans" cxnId="{FB23A91F-20EE-4E21-9F59-C8D646A8A055}">
      <dgm:prSet/>
      <dgm:spPr/>
      <dgm:t>
        <a:bodyPr/>
        <a:lstStyle/>
        <a:p>
          <a:endParaRPr lang="hu-HU" sz="3600" b="1" i="0">
            <a:latin typeface="+mn-lt"/>
          </a:endParaRPr>
        </a:p>
      </dgm:t>
    </dgm:pt>
    <dgm:pt modelId="{D292E2F9-24D4-4D27-890A-E2F6D273F283}">
      <dgm:prSet custT="1"/>
      <dgm:spPr/>
      <dgm:t>
        <a:bodyPr/>
        <a:lstStyle/>
        <a:p>
          <a:pPr>
            <a:buFont typeface="Garamond" panose="02020404030301010803" pitchFamily="18" charset="0"/>
            <a:buNone/>
          </a:pPr>
          <a:r>
            <a:rPr lang="hu-HU" sz="1100" b="1" i="0">
              <a:latin typeface="+mn-lt"/>
            </a:rPr>
            <a:t>IV.2. Tematikus munkacsoportok kiépítése és működtetése a hálózatosodás elősegítése érdekében</a:t>
          </a:r>
        </a:p>
      </dgm:t>
    </dgm:pt>
    <dgm:pt modelId="{3F5A4B46-D73C-42B7-9F5E-CFE8FDB5AF4D}" type="parTrans" cxnId="{54CCF0A5-3AA6-4F25-826B-8AAEBE4C3366}">
      <dgm:prSet/>
      <dgm:spPr/>
      <dgm:t>
        <a:bodyPr/>
        <a:lstStyle/>
        <a:p>
          <a:endParaRPr lang="hu-HU" sz="3600" b="1" i="0">
            <a:latin typeface="+mn-lt"/>
          </a:endParaRPr>
        </a:p>
      </dgm:t>
    </dgm:pt>
    <dgm:pt modelId="{E88884B1-BA71-401B-8C0E-7A9E33F1CA22}" type="sibTrans" cxnId="{54CCF0A5-3AA6-4F25-826B-8AAEBE4C3366}">
      <dgm:prSet/>
      <dgm:spPr/>
      <dgm:t>
        <a:bodyPr/>
        <a:lstStyle/>
        <a:p>
          <a:endParaRPr lang="hu-HU" sz="3600" b="1" i="0">
            <a:latin typeface="+mn-lt"/>
          </a:endParaRPr>
        </a:p>
      </dgm:t>
    </dgm:pt>
    <dgm:pt modelId="{4CE8DF60-FC50-41A4-9C83-97417077E785}">
      <dgm:prSet custT="1"/>
      <dgm:spPr/>
      <dgm:t>
        <a:bodyPr/>
        <a:lstStyle/>
        <a:p>
          <a:pPr>
            <a:buFont typeface="Garamond" panose="02020404030301010803" pitchFamily="18" charset="0"/>
            <a:buNone/>
          </a:pPr>
          <a:r>
            <a:rPr lang="hu-HU" sz="1100" b="1" i="0">
              <a:latin typeface="+mn-lt"/>
            </a:rPr>
            <a:t>IV.3. A foglalkoztatáspolitikai célokra rendelkezésre álló belső és külső források egyesítése, a fejlesztési források koordinációja, ernyőszervezeti tevékenység ellátása a megyében</a:t>
          </a:r>
        </a:p>
      </dgm:t>
    </dgm:pt>
    <dgm:pt modelId="{9C88D0E3-F635-4435-9B9C-C28DEC4A2C94}" type="parTrans" cxnId="{4C9E6A60-2040-4A7B-8777-4C0E251A0F40}">
      <dgm:prSet/>
      <dgm:spPr/>
      <dgm:t>
        <a:bodyPr/>
        <a:lstStyle/>
        <a:p>
          <a:endParaRPr lang="hu-HU" sz="3600" b="1" i="0">
            <a:latin typeface="+mn-lt"/>
          </a:endParaRPr>
        </a:p>
      </dgm:t>
    </dgm:pt>
    <dgm:pt modelId="{C0953857-5EFA-400B-A61C-0FBE816AB08B}" type="sibTrans" cxnId="{4C9E6A60-2040-4A7B-8777-4C0E251A0F40}">
      <dgm:prSet/>
      <dgm:spPr/>
      <dgm:t>
        <a:bodyPr/>
        <a:lstStyle/>
        <a:p>
          <a:endParaRPr lang="hu-HU" sz="3600" b="1" i="0">
            <a:latin typeface="+mn-lt"/>
          </a:endParaRPr>
        </a:p>
      </dgm:t>
    </dgm:pt>
    <dgm:pt modelId="{348461F0-72FD-4168-AD3B-5B1EFF6DC425}">
      <dgm:prSet custT="1"/>
      <dgm:spPr/>
      <dgm:t>
        <a:bodyPr/>
        <a:lstStyle/>
        <a:p>
          <a:pPr>
            <a:buFont typeface="Garamond" panose="02020404030301010803" pitchFamily="18" charset="0"/>
            <a:buNone/>
          </a:pPr>
          <a:r>
            <a:rPr lang="hu-HU" sz="1100" b="1" i="0">
              <a:latin typeface="+mn-lt"/>
            </a:rPr>
            <a:t>IV.4. A munkaerő-piaccal és a képzési lehetőségekkel kapcsolatos információk széleskörű elérhetőségének biztosítása </a:t>
          </a:r>
        </a:p>
      </dgm:t>
    </dgm:pt>
    <dgm:pt modelId="{655B1A4B-B8B9-4B47-B958-2A7F86BD4730}" type="parTrans" cxnId="{CD7E5B3C-674C-47BC-806B-B919F50F3036}">
      <dgm:prSet/>
      <dgm:spPr/>
      <dgm:t>
        <a:bodyPr/>
        <a:lstStyle/>
        <a:p>
          <a:endParaRPr lang="hu-HU" sz="3600" b="1" i="0">
            <a:latin typeface="+mn-lt"/>
          </a:endParaRPr>
        </a:p>
      </dgm:t>
    </dgm:pt>
    <dgm:pt modelId="{41E36AC1-E08F-4615-8F1A-3CDBA1625F07}" type="sibTrans" cxnId="{CD7E5B3C-674C-47BC-806B-B919F50F3036}">
      <dgm:prSet/>
      <dgm:spPr/>
      <dgm:t>
        <a:bodyPr/>
        <a:lstStyle/>
        <a:p>
          <a:endParaRPr lang="hu-HU" sz="3600" b="1" i="0">
            <a:latin typeface="+mn-lt"/>
          </a:endParaRPr>
        </a:p>
      </dgm:t>
    </dgm:pt>
    <dgm:pt modelId="{88866419-AF12-4035-A45E-ECA7336C3BBD}">
      <dgm:prSet custT="1"/>
      <dgm:spPr/>
      <dgm:t>
        <a:bodyPr/>
        <a:lstStyle/>
        <a:p>
          <a:pPr>
            <a:buFont typeface="Garamond" panose="02020404030301010803" pitchFamily="18" charset="0"/>
            <a:buNone/>
          </a:pPr>
          <a:r>
            <a:rPr lang="hu-HU" sz="1100" b="1" i="0">
              <a:latin typeface="+mn-lt"/>
            </a:rPr>
            <a:t>IV.5. Szakmai partnerségi hálózatok koordinációja, országos hálózatban való részvétel </a:t>
          </a:r>
        </a:p>
      </dgm:t>
    </dgm:pt>
    <dgm:pt modelId="{0892AD58-7D3B-400C-80E0-67F867725DD7}" type="parTrans" cxnId="{70153BB6-E066-4417-887D-DED396D2DC7D}">
      <dgm:prSet/>
      <dgm:spPr/>
      <dgm:t>
        <a:bodyPr/>
        <a:lstStyle/>
        <a:p>
          <a:endParaRPr lang="hu-HU" sz="3600" b="1" i="0">
            <a:latin typeface="+mn-lt"/>
          </a:endParaRPr>
        </a:p>
      </dgm:t>
    </dgm:pt>
    <dgm:pt modelId="{3F0F1627-29C4-4F0E-9720-9B442ACF11DE}" type="sibTrans" cxnId="{70153BB6-E066-4417-887D-DED396D2DC7D}">
      <dgm:prSet/>
      <dgm:spPr/>
      <dgm:t>
        <a:bodyPr/>
        <a:lstStyle/>
        <a:p>
          <a:endParaRPr lang="hu-HU" sz="3600" b="1" i="0">
            <a:latin typeface="+mn-lt"/>
          </a:endParaRPr>
        </a:p>
      </dgm:t>
    </dgm:pt>
    <dgm:pt modelId="{8C8537D3-9F12-4E19-B3B6-66986F9D13C8}">
      <dgm:prSet custT="1"/>
      <dgm:spPr/>
      <dgm:t>
        <a:bodyPr/>
        <a:lstStyle/>
        <a:p>
          <a:pPr>
            <a:buFont typeface="Garamond" panose="02020404030301010803" pitchFamily="18" charset="0"/>
            <a:buNone/>
          </a:pPr>
          <a:r>
            <a:rPr lang="hu-HU" sz="1100" b="1" i="0">
              <a:latin typeface="+mn-lt"/>
            </a:rPr>
            <a:t>III.5. Lakhatási feltételek biztosítása a munkavállalók számára </a:t>
          </a:r>
        </a:p>
      </dgm:t>
    </dgm:pt>
    <dgm:pt modelId="{7FB8FE5C-9F90-44D8-B333-8A2EF786CDC2}" type="parTrans" cxnId="{25303BAB-41A6-4E57-B278-51B43CE5600C}">
      <dgm:prSet/>
      <dgm:spPr/>
      <dgm:t>
        <a:bodyPr/>
        <a:lstStyle/>
        <a:p>
          <a:endParaRPr lang="hu-HU" sz="2400"/>
        </a:p>
      </dgm:t>
    </dgm:pt>
    <dgm:pt modelId="{BCADDD6D-09E4-48E4-8CE6-917D6CF71F80}" type="sibTrans" cxnId="{25303BAB-41A6-4E57-B278-51B43CE5600C}">
      <dgm:prSet/>
      <dgm:spPr/>
      <dgm:t>
        <a:bodyPr/>
        <a:lstStyle/>
        <a:p>
          <a:endParaRPr lang="hu-HU" sz="2400"/>
        </a:p>
      </dgm:t>
    </dgm:pt>
    <dgm:pt modelId="{20CF495E-DCF5-416B-97A1-74B40816DF29}" type="pres">
      <dgm:prSet presAssocID="{20B80EAD-6EF4-4558-9105-89B926E1F4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F2C6751E-29D4-4F45-BEAF-490EBD0CC8AB}" type="pres">
      <dgm:prSet presAssocID="{27E3EC50-B4D1-4C48-BA82-1977382000ED}" presName="parentLin" presStyleCnt="0"/>
      <dgm:spPr/>
      <dgm:t>
        <a:bodyPr/>
        <a:lstStyle/>
        <a:p>
          <a:endParaRPr lang="hu-HU"/>
        </a:p>
      </dgm:t>
    </dgm:pt>
    <dgm:pt modelId="{8F456D07-B689-491C-A4DF-2BD140B0EBA1}" type="pres">
      <dgm:prSet presAssocID="{27E3EC50-B4D1-4C48-BA82-1977382000ED}" presName="parentLeftMargin" presStyleLbl="node1" presStyleIdx="0" presStyleCnt="4"/>
      <dgm:spPr/>
      <dgm:t>
        <a:bodyPr/>
        <a:lstStyle/>
        <a:p>
          <a:endParaRPr lang="hu-HU"/>
        </a:p>
      </dgm:t>
    </dgm:pt>
    <dgm:pt modelId="{3DCAB38F-477A-4BA4-ACE3-0A4A5B1AC424}" type="pres">
      <dgm:prSet presAssocID="{27E3EC50-B4D1-4C48-BA82-1977382000ED}" presName="parentText" presStyleLbl="node1" presStyleIdx="0" presStyleCnt="4" custScaleX="127436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9E1A33B-83CE-40C0-9A4A-3C89F69B8CAF}" type="pres">
      <dgm:prSet presAssocID="{27E3EC50-B4D1-4C48-BA82-1977382000ED}" presName="negativeSpace" presStyleCnt="0"/>
      <dgm:spPr/>
      <dgm:t>
        <a:bodyPr/>
        <a:lstStyle/>
        <a:p>
          <a:endParaRPr lang="hu-HU"/>
        </a:p>
      </dgm:t>
    </dgm:pt>
    <dgm:pt modelId="{2E1A3213-922A-4B9C-BC04-2878C612B548}" type="pres">
      <dgm:prSet presAssocID="{27E3EC50-B4D1-4C48-BA82-1977382000ED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8DC5053-8FF4-4E1B-8720-33F841C13C29}" type="pres">
      <dgm:prSet presAssocID="{08EEE1C3-D1C7-4716-B0C3-9ED005B557EE}" presName="spaceBetweenRectangles" presStyleCnt="0"/>
      <dgm:spPr/>
      <dgm:t>
        <a:bodyPr/>
        <a:lstStyle/>
        <a:p>
          <a:endParaRPr lang="hu-HU"/>
        </a:p>
      </dgm:t>
    </dgm:pt>
    <dgm:pt modelId="{52FE1589-21D7-4E25-B0E5-E6CD543CC142}" type="pres">
      <dgm:prSet presAssocID="{5BD0F1D6-3357-484F-96CC-33882D027114}" presName="parentLin" presStyleCnt="0"/>
      <dgm:spPr/>
      <dgm:t>
        <a:bodyPr/>
        <a:lstStyle/>
        <a:p>
          <a:endParaRPr lang="hu-HU"/>
        </a:p>
      </dgm:t>
    </dgm:pt>
    <dgm:pt modelId="{85F31C0B-8177-4502-8D62-B565D8582457}" type="pres">
      <dgm:prSet presAssocID="{5BD0F1D6-3357-484F-96CC-33882D027114}" presName="parentLeftMargin" presStyleLbl="node1" presStyleIdx="0" presStyleCnt="4"/>
      <dgm:spPr/>
      <dgm:t>
        <a:bodyPr/>
        <a:lstStyle/>
        <a:p>
          <a:endParaRPr lang="hu-HU"/>
        </a:p>
      </dgm:t>
    </dgm:pt>
    <dgm:pt modelId="{EFFDE747-EA5C-414A-9303-34E3C7197877}" type="pres">
      <dgm:prSet presAssocID="{5BD0F1D6-3357-484F-96CC-33882D027114}" presName="parentText" presStyleLbl="node1" presStyleIdx="1" presStyleCnt="4" custScaleX="127436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FBE9C3C-2185-4FE5-870D-71BF69A11F7D}" type="pres">
      <dgm:prSet presAssocID="{5BD0F1D6-3357-484F-96CC-33882D027114}" presName="negativeSpace" presStyleCnt="0"/>
      <dgm:spPr/>
      <dgm:t>
        <a:bodyPr/>
        <a:lstStyle/>
        <a:p>
          <a:endParaRPr lang="hu-HU"/>
        </a:p>
      </dgm:t>
    </dgm:pt>
    <dgm:pt modelId="{3A1C807D-F07E-4053-881E-38EFFEAE6BDD}" type="pres">
      <dgm:prSet presAssocID="{5BD0F1D6-3357-484F-96CC-33882D027114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7152B3A-2D7D-4AEE-8794-653C16EB3D97}" type="pres">
      <dgm:prSet presAssocID="{ED80E7C8-D62F-4C66-8B1A-E1EF44D17480}" presName="spaceBetweenRectangles" presStyleCnt="0"/>
      <dgm:spPr/>
      <dgm:t>
        <a:bodyPr/>
        <a:lstStyle/>
        <a:p>
          <a:endParaRPr lang="hu-HU"/>
        </a:p>
      </dgm:t>
    </dgm:pt>
    <dgm:pt modelId="{39182AB9-2E52-4CF8-9AC1-ABFA1DAD3B24}" type="pres">
      <dgm:prSet presAssocID="{7DB3D9BA-7CEB-4794-B953-A80C434B910F}" presName="parentLin" presStyleCnt="0"/>
      <dgm:spPr/>
      <dgm:t>
        <a:bodyPr/>
        <a:lstStyle/>
        <a:p>
          <a:endParaRPr lang="hu-HU"/>
        </a:p>
      </dgm:t>
    </dgm:pt>
    <dgm:pt modelId="{10417812-A6BE-4B8B-86E4-1528D7A89CF2}" type="pres">
      <dgm:prSet presAssocID="{7DB3D9BA-7CEB-4794-B953-A80C434B910F}" presName="parentLeftMargin" presStyleLbl="node1" presStyleIdx="1" presStyleCnt="4"/>
      <dgm:spPr/>
      <dgm:t>
        <a:bodyPr/>
        <a:lstStyle/>
        <a:p>
          <a:endParaRPr lang="hu-HU"/>
        </a:p>
      </dgm:t>
    </dgm:pt>
    <dgm:pt modelId="{32F24656-513F-4EDF-AA11-99A27D0C5579}" type="pres">
      <dgm:prSet presAssocID="{7DB3D9BA-7CEB-4794-B953-A80C434B910F}" presName="parentText" presStyleLbl="node1" presStyleIdx="2" presStyleCnt="4" custScaleX="127436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14171CC-1AAC-4B7C-AC09-3F92E34989E4}" type="pres">
      <dgm:prSet presAssocID="{7DB3D9BA-7CEB-4794-B953-A80C434B910F}" presName="negativeSpace" presStyleCnt="0"/>
      <dgm:spPr/>
      <dgm:t>
        <a:bodyPr/>
        <a:lstStyle/>
        <a:p>
          <a:endParaRPr lang="hu-HU"/>
        </a:p>
      </dgm:t>
    </dgm:pt>
    <dgm:pt modelId="{C3D70403-22CE-4337-8B48-49B38852347D}" type="pres">
      <dgm:prSet presAssocID="{7DB3D9BA-7CEB-4794-B953-A80C434B910F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20E5C97-FDAA-4989-A90C-1F5AA2A9DB92}" type="pres">
      <dgm:prSet presAssocID="{991578E4-4F83-4ABF-ACDF-A69DFD02A919}" presName="spaceBetweenRectangles" presStyleCnt="0"/>
      <dgm:spPr/>
      <dgm:t>
        <a:bodyPr/>
        <a:lstStyle/>
        <a:p>
          <a:endParaRPr lang="hu-HU"/>
        </a:p>
      </dgm:t>
    </dgm:pt>
    <dgm:pt modelId="{28768733-DE31-49D3-939B-BFA6D2008F2E}" type="pres">
      <dgm:prSet presAssocID="{649F2F1F-9972-4EF5-8117-302B89271DFC}" presName="parentLin" presStyleCnt="0"/>
      <dgm:spPr/>
      <dgm:t>
        <a:bodyPr/>
        <a:lstStyle/>
        <a:p>
          <a:endParaRPr lang="hu-HU"/>
        </a:p>
      </dgm:t>
    </dgm:pt>
    <dgm:pt modelId="{8D80F699-AE0C-46B0-96C0-D64EBC510A3D}" type="pres">
      <dgm:prSet presAssocID="{649F2F1F-9972-4EF5-8117-302B89271DFC}" presName="parentLeftMargin" presStyleLbl="node1" presStyleIdx="2" presStyleCnt="4"/>
      <dgm:spPr/>
      <dgm:t>
        <a:bodyPr/>
        <a:lstStyle/>
        <a:p>
          <a:endParaRPr lang="hu-HU"/>
        </a:p>
      </dgm:t>
    </dgm:pt>
    <dgm:pt modelId="{6212CD20-88F3-4157-A816-8A10A237DC81}" type="pres">
      <dgm:prSet presAssocID="{649F2F1F-9972-4EF5-8117-302B89271DFC}" presName="parentText" presStyleLbl="node1" presStyleIdx="3" presStyleCnt="4" custScaleX="127436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19EF85A-34BC-496E-AFE3-5C6D7A48E2FA}" type="pres">
      <dgm:prSet presAssocID="{649F2F1F-9972-4EF5-8117-302B89271DFC}" presName="negativeSpace" presStyleCnt="0"/>
      <dgm:spPr/>
      <dgm:t>
        <a:bodyPr/>
        <a:lstStyle/>
        <a:p>
          <a:endParaRPr lang="hu-HU"/>
        </a:p>
      </dgm:t>
    </dgm:pt>
    <dgm:pt modelId="{D5EA800B-E67D-40BB-B6D6-F83532F8B6A1}" type="pres">
      <dgm:prSet presAssocID="{649F2F1F-9972-4EF5-8117-302B89271DFC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9F48EF57-0C20-4186-B954-0CF2B19D7565}" type="presOf" srcId="{7AA6E965-89FE-42B1-BE62-B98BE775D304}" destId="{3A1C807D-F07E-4053-881E-38EFFEAE6BDD}" srcOrd="0" destOrd="1" presId="urn:microsoft.com/office/officeart/2005/8/layout/list1"/>
    <dgm:cxn modelId="{76E5F1AB-992D-47B0-8DEF-F4D8B43B6015}" srcId="{7DB3D9BA-7CEB-4794-B953-A80C434B910F}" destId="{CD0F7232-3D66-4C9C-B56A-8DF54C8B9B99}" srcOrd="3" destOrd="0" parTransId="{76D04A90-FD2A-4983-B21D-65AA6FB31EAF}" sibTransId="{252011FC-FE42-4AD0-AFEC-883D9BE0DE36}"/>
    <dgm:cxn modelId="{131733D7-AE55-4907-AAB9-B710A9FF758D}" type="presOf" srcId="{7DB3D9BA-7CEB-4794-B953-A80C434B910F}" destId="{10417812-A6BE-4B8B-86E4-1528D7A89CF2}" srcOrd="0" destOrd="0" presId="urn:microsoft.com/office/officeart/2005/8/layout/list1"/>
    <dgm:cxn modelId="{2C59D574-D63A-48C1-B2A2-AFF9D00998BC}" srcId="{5BD0F1D6-3357-484F-96CC-33882D027114}" destId="{F665988A-251B-47A7-90A5-42330EFE8C0B}" srcOrd="2" destOrd="0" parTransId="{34725FD0-95E2-46E6-AFB1-7B19FDABCD65}" sibTransId="{30D30165-5A3A-4F68-A8AB-3F53F0FD6F19}"/>
    <dgm:cxn modelId="{6DFEBE80-04C2-46CA-B800-CA45D3BCAB08}" srcId="{5BD0F1D6-3357-484F-96CC-33882D027114}" destId="{7269C26C-9C43-43EC-B0E3-140C6009FC8D}" srcOrd="3" destOrd="0" parTransId="{B9BB9D4D-3FA7-448B-B918-9C8A18265FE4}" sibTransId="{924BB314-E6F3-4AC4-9899-BCF8A43C2D19}"/>
    <dgm:cxn modelId="{8BDE0647-8974-46CD-BD53-4852D1A3B291}" type="presOf" srcId="{F665988A-251B-47A7-90A5-42330EFE8C0B}" destId="{3A1C807D-F07E-4053-881E-38EFFEAE6BDD}" srcOrd="0" destOrd="2" presId="urn:microsoft.com/office/officeart/2005/8/layout/list1"/>
    <dgm:cxn modelId="{7434301C-7B62-4D69-B08C-CBB24B5A895F}" type="presOf" srcId="{EA5B1336-E81E-4464-B9F2-6514E5D7EBF6}" destId="{2E1A3213-922A-4B9C-BC04-2878C612B548}" srcOrd="0" destOrd="2" presId="urn:microsoft.com/office/officeart/2005/8/layout/list1"/>
    <dgm:cxn modelId="{7F69D444-2961-48EC-B8ED-EE6AB4F60B4B}" type="presOf" srcId="{99293BF0-EE8B-46D3-A9A2-00BCC25220D4}" destId="{3A1C807D-F07E-4053-881E-38EFFEAE6BDD}" srcOrd="0" destOrd="0" presId="urn:microsoft.com/office/officeart/2005/8/layout/list1"/>
    <dgm:cxn modelId="{70153BB6-E066-4417-887D-DED396D2DC7D}" srcId="{649F2F1F-9972-4EF5-8117-302B89271DFC}" destId="{88866419-AF12-4035-A45E-ECA7336C3BBD}" srcOrd="4" destOrd="0" parTransId="{0892AD58-7D3B-400C-80E0-67F867725DD7}" sibTransId="{3F0F1627-29C4-4F0E-9720-9B442ACF11DE}"/>
    <dgm:cxn modelId="{E11D25D6-CA7B-493C-BEF4-0B613C969941}" type="presOf" srcId="{8C8537D3-9F12-4E19-B3B6-66986F9D13C8}" destId="{C3D70403-22CE-4337-8B48-49B38852347D}" srcOrd="0" destOrd="4" presId="urn:microsoft.com/office/officeart/2005/8/layout/list1"/>
    <dgm:cxn modelId="{C9FBD70F-21A6-4385-AC3D-DC41B79CEF85}" type="presOf" srcId="{88866419-AF12-4035-A45E-ECA7336C3BBD}" destId="{D5EA800B-E67D-40BB-B6D6-F83532F8B6A1}" srcOrd="0" destOrd="4" presId="urn:microsoft.com/office/officeart/2005/8/layout/list1"/>
    <dgm:cxn modelId="{86787200-5C97-4216-BF19-03F3E66BF5EF}" type="presOf" srcId="{5BD0F1D6-3357-484F-96CC-33882D027114}" destId="{85F31C0B-8177-4502-8D62-B565D8582457}" srcOrd="0" destOrd="0" presId="urn:microsoft.com/office/officeart/2005/8/layout/list1"/>
    <dgm:cxn modelId="{ACF8E217-8B96-451B-9710-3572E833AF41}" srcId="{20B80EAD-6EF4-4558-9105-89B926E1F4C9}" destId="{27E3EC50-B4D1-4C48-BA82-1977382000ED}" srcOrd="0" destOrd="0" parTransId="{F620E63D-C0BF-441A-A622-9D97AA1BA259}" sibTransId="{08EEE1C3-D1C7-4716-B0C3-9ED005B557EE}"/>
    <dgm:cxn modelId="{80F62A37-B480-43A5-8B20-B286AAAB7D42}" srcId="{20B80EAD-6EF4-4558-9105-89B926E1F4C9}" destId="{649F2F1F-9972-4EF5-8117-302B89271DFC}" srcOrd="3" destOrd="0" parTransId="{B9D06C76-6AA9-448B-85E1-36E218A555F9}" sibTransId="{6D69BBC1-D121-43C8-8F3D-C61F9AF4FDBE}"/>
    <dgm:cxn modelId="{EB4C8607-618F-4F61-AA7C-EE4C44B525BA}" srcId="{5BD0F1D6-3357-484F-96CC-33882D027114}" destId="{AA706779-4FF2-4E24-95A0-5F2686568401}" srcOrd="4" destOrd="0" parTransId="{2C52E3DE-684F-4B61-94E7-D8CDD88ACAA1}" sibTransId="{0DFA1598-704A-494C-AD75-FA4782CA1E6A}"/>
    <dgm:cxn modelId="{456D2601-B011-4B14-8C0C-1C7B04E98A09}" type="presOf" srcId="{649F2F1F-9972-4EF5-8117-302B89271DFC}" destId="{6212CD20-88F3-4157-A816-8A10A237DC81}" srcOrd="1" destOrd="0" presId="urn:microsoft.com/office/officeart/2005/8/layout/list1"/>
    <dgm:cxn modelId="{71881CB8-8D97-40E9-85B2-DFB5694AD8F6}" type="presOf" srcId="{20B80EAD-6EF4-4558-9105-89B926E1F4C9}" destId="{20CF495E-DCF5-416B-97A1-74B40816DF29}" srcOrd="0" destOrd="0" presId="urn:microsoft.com/office/officeart/2005/8/layout/list1"/>
    <dgm:cxn modelId="{25303BAB-41A6-4E57-B278-51B43CE5600C}" srcId="{7DB3D9BA-7CEB-4794-B953-A80C434B910F}" destId="{8C8537D3-9F12-4E19-B3B6-66986F9D13C8}" srcOrd="4" destOrd="0" parTransId="{7FB8FE5C-9F90-44D8-B333-8A2EF786CDC2}" sibTransId="{BCADDD6D-09E4-48E4-8CE6-917D6CF71F80}"/>
    <dgm:cxn modelId="{D1A4DB4D-BC4A-4ABD-9E1F-D40038F01C10}" type="presOf" srcId="{0C4A0EBE-01B8-4F3F-8A64-B574E895B70F}" destId="{D5EA800B-E67D-40BB-B6D6-F83532F8B6A1}" srcOrd="0" destOrd="0" presId="urn:microsoft.com/office/officeart/2005/8/layout/list1"/>
    <dgm:cxn modelId="{97DB9525-7D03-423E-AB47-70905E618A44}" srcId="{20B80EAD-6EF4-4558-9105-89B926E1F4C9}" destId="{7DB3D9BA-7CEB-4794-B953-A80C434B910F}" srcOrd="2" destOrd="0" parTransId="{069B86DD-CF22-45B3-AFF2-BF94E2CC328D}" sibTransId="{991578E4-4F83-4ABF-ACDF-A69DFD02A919}"/>
    <dgm:cxn modelId="{EFF45F17-5D64-4568-8DB3-FD22A9006F56}" srcId="{27E3EC50-B4D1-4C48-BA82-1977382000ED}" destId="{F0E3E952-E2F4-4F06-9096-5B5E6CA3169B}" srcOrd="1" destOrd="0" parTransId="{05DE79BA-133A-4ECF-AFDB-F3F9F759816B}" sibTransId="{3A089BFE-84BA-4387-AEF5-FF34006A77CF}"/>
    <dgm:cxn modelId="{D5CA2FE8-38E5-42B5-879B-9241CD95D102}" type="presOf" srcId="{27E3EC50-B4D1-4C48-BA82-1977382000ED}" destId="{3DCAB38F-477A-4BA4-ACE3-0A4A5B1AC424}" srcOrd="1" destOrd="0" presId="urn:microsoft.com/office/officeart/2005/8/layout/list1"/>
    <dgm:cxn modelId="{CD5507DA-43D1-4121-ABDE-5A9C19BF55AC}" srcId="{20B80EAD-6EF4-4558-9105-89B926E1F4C9}" destId="{5BD0F1D6-3357-484F-96CC-33882D027114}" srcOrd="1" destOrd="0" parTransId="{8F90D14E-DF01-411A-BDEA-7D5A9D2A97B0}" sibTransId="{ED80E7C8-D62F-4C66-8B1A-E1EF44D17480}"/>
    <dgm:cxn modelId="{54CCF0A5-3AA6-4F25-826B-8AAEBE4C3366}" srcId="{649F2F1F-9972-4EF5-8117-302B89271DFC}" destId="{D292E2F9-24D4-4D27-890A-E2F6D273F283}" srcOrd="1" destOrd="0" parTransId="{3F5A4B46-D73C-42B7-9F5E-CFE8FDB5AF4D}" sibTransId="{E88884B1-BA71-401B-8C0E-7A9E33F1CA22}"/>
    <dgm:cxn modelId="{2FC7872C-825B-46B1-90D6-FBD1A32D120D}" srcId="{7DB3D9BA-7CEB-4794-B953-A80C434B910F}" destId="{1DF0A05D-6EEC-4404-89BA-3133AD51F2E3}" srcOrd="0" destOrd="0" parTransId="{59867853-D565-4A4D-81CA-3282B42101D3}" sibTransId="{6B792E6E-E678-4E0E-8B4D-B86EA1597BD7}"/>
    <dgm:cxn modelId="{5296FDA2-306C-461E-BDB7-BE3CDC0F8C6B}" type="presOf" srcId="{7269C26C-9C43-43EC-B0E3-140C6009FC8D}" destId="{3A1C807D-F07E-4053-881E-38EFFEAE6BDD}" srcOrd="0" destOrd="3" presId="urn:microsoft.com/office/officeart/2005/8/layout/list1"/>
    <dgm:cxn modelId="{D7235EE6-1AE6-4662-AEB1-FB37F654ADFB}" type="presOf" srcId="{1DF0A05D-6EEC-4404-89BA-3133AD51F2E3}" destId="{C3D70403-22CE-4337-8B48-49B38852347D}" srcOrd="0" destOrd="0" presId="urn:microsoft.com/office/officeart/2005/8/layout/list1"/>
    <dgm:cxn modelId="{1A96C3FC-AE7A-4699-B753-5C197E3E3A40}" type="presOf" srcId="{CD0F7232-3D66-4C9C-B56A-8DF54C8B9B99}" destId="{C3D70403-22CE-4337-8B48-49B38852347D}" srcOrd="0" destOrd="3" presId="urn:microsoft.com/office/officeart/2005/8/layout/list1"/>
    <dgm:cxn modelId="{35E57171-89F9-41E9-BD0C-6B585822EE4A}" type="presOf" srcId="{4CE8DF60-FC50-41A4-9C83-97417077E785}" destId="{D5EA800B-E67D-40BB-B6D6-F83532F8B6A1}" srcOrd="0" destOrd="2" presId="urn:microsoft.com/office/officeart/2005/8/layout/list1"/>
    <dgm:cxn modelId="{3C2C72B6-7A23-4278-949E-62A02C4E6ED1}" type="presOf" srcId="{7DB3D9BA-7CEB-4794-B953-A80C434B910F}" destId="{32F24656-513F-4EDF-AA11-99A27D0C5579}" srcOrd="1" destOrd="0" presId="urn:microsoft.com/office/officeart/2005/8/layout/list1"/>
    <dgm:cxn modelId="{606D1EF7-ECD1-41D0-93D3-66DA47C72C96}" type="presOf" srcId="{4AF33CB9-6971-434B-BBEC-5BA1548E9BF9}" destId="{C3D70403-22CE-4337-8B48-49B38852347D}" srcOrd="0" destOrd="2" presId="urn:microsoft.com/office/officeart/2005/8/layout/list1"/>
    <dgm:cxn modelId="{4C9E6A60-2040-4A7B-8777-4C0E251A0F40}" srcId="{649F2F1F-9972-4EF5-8117-302B89271DFC}" destId="{4CE8DF60-FC50-41A4-9C83-97417077E785}" srcOrd="2" destOrd="0" parTransId="{9C88D0E3-F635-4435-9B9C-C28DEC4A2C94}" sibTransId="{C0953857-5EFA-400B-A61C-0FBE816AB08B}"/>
    <dgm:cxn modelId="{3BD18677-E49E-4F0F-9824-4B1E817AA645}" type="presOf" srcId="{27E3EC50-B4D1-4C48-BA82-1977382000ED}" destId="{8F456D07-B689-491C-A4DF-2BD140B0EBA1}" srcOrd="0" destOrd="0" presId="urn:microsoft.com/office/officeart/2005/8/layout/list1"/>
    <dgm:cxn modelId="{34E7111A-1760-423A-B76B-AA6016CCFE5A}" srcId="{7DB3D9BA-7CEB-4794-B953-A80C434B910F}" destId="{29846F4E-47BA-4CBA-8484-EDC06F9AC098}" srcOrd="1" destOrd="0" parTransId="{3BAA7B8C-33A3-4197-BECB-3F90B0627467}" sibTransId="{0CD8D229-A564-430A-A6A4-CE1D576180CA}"/>
    <dgm:cxn modelId="{2DF534A9-6D19-470F-AF82-7722B4C9A2EE}" type="presOf" srcId="{B6BFE214-15BF-49B2-91D2-E8A6CE91F9B0}" destId="{2E1A3213-922A-4B9C-BC04-2878C612B548}" srcOrd="0" destOrd="0" presId="urn:microsoft.com/office/officeart/2005/8/layout/list1"/>
    <dgm:cxn modelId="{35F6D6EF-426C-45F9-B4C2-6AC42B7DCC02}" srcId="{27E3EC50-B4D1-4C48-BA82-1977382000ED}" destId="{B6BFE214-15BF-49B2-91D2-E8A6CE91F9B0}" srcOrd="0" destOrd="0" parTransId="{A4FA9554-65DF-4A93-8842-963F4D4FCDFC}" sibTransId="{87E144BC-FE78-4FD7-8435-58E8E2E55032}"/>
    <dgm:cxn modelId="{C5D38563-9235-4B4A-9D40-5FE3A66F16EB}" type="presOf" srcId="{348461F0-72FD-4168-AD3B-5B1EFF6DC425}" destId="{D5EA800B-E67D-40BB-B6D6-F83532F8B6A1}" srcOrd="0" destOrd="3" presId="urn:microsoft.com/office/officeart/2005/8/layout/list1"/>
    <dgm:cxn modelId="{33D067ED-441E-4B06-A862-10808557A190}" type="presOf" srcId="{F0E3E952-E2F4-4F06-9096-5B5E6CA3169B}" destId="{2E1A3213-922A-4B9C-BC04-2878C612B548}" srcOrd="0" destOrd="1" presId="urn:microsoft.com/office/officeart/2005/8/layout/list1"/>
    <dgm:cxn modelId="{CD7E5B3C-674C-47BC-806B-B919F50F3036}" srcId="{649F2F1F-9972-4EF5-8117-302B89271DFC}" destId="{348461F0-72FD-4168-AD3B-5B1EFF6DC425}" srcOrd="3" destOrd="0" parTransId="{655B1A4B-B8B9-4B47-B958-2A7F86BD4730}" sibTransId="{41E36AC1-E08F-4615-8F1A-3CDBA1625F07}"/>
    <dgm:cxn modelId="{FB23A91F-20EE-4E21-9F59-C8D646A8A055}" srcId="{649F2F1F-9972-4EF5-8117-302B89271DFC}" destId="{0C4A0EBE-01B8-4F3F-8A64-B574E895B70F}" srcOrd="0" destOrd="0" parTransId="{CB208D14-C001-430A-9FBD-B7B977B9C4F2}" sibTransId="{A5119F63-7EDD-4630-87E8-91719ED6BDD0}"/>
    <dgm:cxn modelId="{D07C33DC-64AA-46AD-9243-3743188E79D3}" type="presOf" srcId="{D292E2F9-24D4-4D27-890A-E2F6D273F283}" destId="{D5EA800B-E67D-40BB-B6D6-F83532F8B6A1}" srcOrd="0" destOrd="1" presId="urn:microsoft.com/office/officeart/2005/8/layout/list1"/>
    <dgm:cxn modelId="{BC8E6CE9-C645-45E3-9FDF-A7E3C5265FA4}" type="presOf" srcId="{AA706779-4FF2-4E24-95A0-5F2686568401}" destId="{3A1C807D-F07E-4053-881E-38EFFEAE6BDD}" srcOrd="0" destOrd="4" presId="urn:microsoft.com/office/officeart/2005/8/layout/list1"/>
    <dgm:cxn modelId="{F2F30F2A-937C-4152-8E42-11BD229DB25E}" srcId="{27E3EC50-B4D1-4C48-BA82-1977382000ED}" destId="{EA5B1336-E81E-4464-B9F2-6514E5D7EBF6}" srcOrd="2" destOrd="0" parTransId="{D8CDB815-4837-4C4B-B9A3-8E83435E6430}" sibTransId="{E203DC37-586F-4DE3-930F-63DC53ACA7E7}"/>
    <dgm:cxn modelId="{FCF254B5-996E-4AAF-9C3A-E723A6A16560}" type="presOf" srcId="{5BD0F1D6-3357-484F-96CC-33882D027114}" destId="{EFFDE747-EA5C-414A-9303-34E3C7197877}" srcOrd="1" destOrd="0" presId="urn:microsoft.com/office/officeart/2005/8/layout/list1"/>
    <dgm:cxn modelId="{A01ABA9D-1FEE-4D45-9AFF-225292B5976E}" srcId="{7DB3D9BA-7CEB-4794-B953-A80C434B910F}" destId="{4AF33CB9-6971-434B-BBEC-5BA1548E9BF9}" srcOrd="2" destOrd="0" parTransId="{B8CBA948-DEBD-4A65-B812-DFBF240ADD12}" sibTransId="{A7AE9D64-822F-49E4-BE0B-EA907A77825F}"/>
    <dgm:cxn modelId="{B750C09B-FF7C-4533-8D17-44D46ED15702}" type="presOf" srcId="{29846F4E-47BA-4CBA-8484-EDC06F9AC098}" destId="{C3D70403-22CE-4337-8B48-49B38852347D}" srcOrd="0" destOrd="1" presId="urn:microsoft.com/office/officeart/2005/8/layout/list1"/>
    <dgm:cxn modelId="{B7E43862-48C7-42E4-9016-D5E875F8C9FC}" type="presOf" srcId="{649F2F1F-9972-4EF5-8117-302B89271DFC}" destId="{8D80F699-AE0C-46B0-96C0-D64EBC510A3D}" srcOrd="0" destOrd="0" presId="urn:microsoft.com/office/officeart/2005/8/layout/list1"/>
    <dgm:cxn modelId="{1E426CE6-E050-4AB6-8468-2A10588741D5}" srcId="{5BD0F1D6-3357-484F-96CC-33882D027114}" destId="{99293BF0-EE8B-46D3-A9A2-00BCC25220D4}" srcOrd="0" destOrd="0" parTransId="{A3D49F88-7BB9-4D68-B0B2-58C9822C174D}" sibTransId="{A64122E3-3DD4-44D4-B1C3-9758A415498D}"/>
    <dgm:cxn modelId="{E1D15C50-EC4B-4434-BB1E-E2C02B296481}" type="presOf" srcId="{522C9429-A2B8-441C-9C24-BF164A8EC0AC}" destId="{3A1C807D-F07E-4053-881E-38EFFEAE6BDD}" srcOrd="0" destOrd="5" presId="urn:microsoft.com/office/officeart/2005/8/layout/list1"/>
    <dgm:cxn modelId="{CBDEE2CC-9F2B-4E38-8084-991E4797894B}" srcId="{5BD0F1D6-3357-484F-96CC-33882D027114}" destId="{7AA6E965-89FE-42B1-BE62-B98BE775D304}" srcOrd="1" destOrd="0" parTransId="{E59E3D1B-F89F-448E-A7C7-65D052F0DDD5}" sibTransId="{9076AB2D-F61E-4505-8455-2F10969E8912}"/>
    <dgm:cxn modelId="{017FB985-3482-45B8-B9CF-5F8FC89FAC6E}" srcId="{5BD0F1D6-3357-484F-96CC-33882D027114}" destId="{522C9429-A2B8-441C-9C24-BF164A8EC0AC}" srcOrd="5" destOrd="0" parTransId="{6EE8F26D-6F89-4B83-8809-9D927BAB1449}" sibTransId="{74ED7B4E-9FE3-4091-826D-EA45B23C834F}"/>
    <dgm:cxn modelId="{57CF26A4-BF6F-4561-A1EE-6D8387BD8EDA}" type="presParOf" srcId="{20CF495E-DCF5-416B-97A1-74B40816DF29}" destId="{F2C6751E-29D4-4F45-BEAF-490EBD0CC8AB}" srcOrd="0" destOrd="0" presId="urn:microsoft.com/office/officeart/2005/8/layout/list1"/>
    <dgm:cxn modelId="{33745AA2-8EB9-4393-A06A-7F9EB4E610A5}" type="presParOf" srcId="{F2C6751E-29D4-4F45-BEAF-490EBD0CC8AB}" destId="{8F456D07-B689-491C-A4DF-2BD140B0EBA1}" srcOrd="0" destOrd="0" presId="urn:microsoft.com/office/officeart/2005/8/layout/list1"/>
    <dgm:cxn modelId="{1161B622-A117-4798-9EA3-987D1C595582}" type="presParOf" srcId="{F2C6751E-29D4-4F45-BEAF-490EBD0CC8AB}" destId="{3DCAB38F-477A-4BA4-ACE3-0A4A5B1AC424}" srcOrd="1" destOrd="0" presId="urn:microsoft.com/office/officeart/2005/8/layout/list1"/>
    <dgm:cxn modelId="{206183E1-C778-4EC4-984E-1E77EFE46C33}" type="presParOf" srcId="{20CF495E-DCF5-416B-97A1-74B40816DF29}" destId="{A9E1A33B-83CE-40C0-9A4A-3C89F69B8CAF}" srcOrd="1" destOrd="0" presId="urn:microsoft.com/office/officeart/2005/8/layout/list1"/>
    <dgm:cxn modelId="{4667ECC9-F579-4B20-BB79-B5DF819F515B}" type="presParOf" srcId="{20CF495E-DCF5-416B-97A1-74B40816DF29}" destId="{2E1A3213-922A-4B9C-BC04-2878C612B548}" srcOrd="2" destOrd="0" presId="urn:microsoft.com/office/officeart/2005/8/layout/list1"/>
    <dgm:cxn modelId="{98277123-B6C5-4E3A-9128-2A4BDD8F9059}" type="presParOf" srcId="{20CF495E-DCF5-416B-97A1-74B40816DF29}" destId="{48DC5053-8FF4-4E1B-8720-33F841C13C29}" srcOrd="3" destOrd="0" presId="urn:microsoft.com/office/officeart/2005/8/layout/list1"/>
    <dgm:cxn modelId="{5E6A4D18-9B76-4AE4-A2A1-23EB14914F2A}" type="presParOf" srcId="{20CF495E-DCF5-416B-97A1-74B40816DF29}" destId="{52FE1589-21D7-4E25-B0E5-E6CD543CC142}" srcOrd="4" destOrd="0" presId="urn:microsoft.com/office/officeart/2005/8/layout/list1"/>
    <dgm:cxn modelId="{61F5D708-777A-4333-A1C1-FA4C094FCE7C}" type="presParOf" srcId="{52FE1589-21D7-4E25-B0E5-E6CD543CC142}" destId="{85F31C0B-8177-4502-8D62-B565D8582457}" srcOrd="0" destOrd="0" presId="urn:microsoft.com/office/officeart/2005/8/layout/list1"/>
    <dgm:cxn modelId="{2924D2DE-1633-4CB7-83C8-F02E405E91C4}" type="presParOf" srcId="{52FE1589-21D7-4E25-B0E5-E6CD543CC142}" destId="{EFFDE747-EA5C-414A-9303-34E3C7197877}" srcOrd="1" destOrd="0" presId="urn:microsoft.com/office/officeart/2005/8/layout/list1"/>
    <dgm:cxn modelId="{A3910D95-2AD3-474E-AA70-89BCEBC64D66}" type="presParOf" srcId="{20CF495E-DCF5-416B-97A1-74B40816DF29}" destId="{3FBE9C3C-2185-4FE5-870D-71BF69A11F7D}" srcOrd="5" destOrd="0" presId="urn:microsoft.com/office/officeart/2005/8/layout/list1"/>
    <dgm:cxn modelId="{72368889-0F65-4899-AF71-AC970CCD2182}" type="presParOf" srcId="{20CF495E-DCF5-416B-97A1-74B40816DF29}" destId="{3A1C807D-F07E-4053-881E-38EFFEAE6BDD}" srcOrd="6" destOrd="0" presId="urn:microsoft.com/office/officeart/2005/8/layout/list1"/>
    <dgm:cxn modelId="{20A534F3-6B56-40B8-98D0-8254CBDA959A}" type="presParOf" srcId="{20CF495E-DCF5-416B-97A1-74B40816DF29}" destId="{87152B3A-2D7D-4AEE-8794-653C16EB3D97}" srcOrd="7" destOrd="0" presId="urn:microsoft.com/office/officeart/2005/8/layout/list1"/>
    <dgm:cxn modelId="{4F5EE1FE-F32B-4D2A-B52F-BDF46C6356D8}" type="presParOf" srcId="{20CF495E-DCF5-416B-97A1-74B40816DF29}" destId="{39182AB9-2E52-4CF8-9AC1-ABFA1DAD3B24}" srcOrd="8" destOrd="0" presId="urn:microsoft.com/office/officeart/2005/8/layout/list1"/>
    <dgm:cxn modelId="{91FE54A4-0A32-45C2-877E-CF97C50F713C}" type="presParOf" srcId="{39182AB9-2E52-4CF8-9AC1-ABFA1DAD3B24}" destId="{10417812-A6BE-4B8B-86E4-1528D7A89CF2}" srcOrd="0" destOrd="0" presId="urn:microsoft.com/office/officeart/2005/8/layout/list1"/>
    <dgm:cxn modelId="{98CDB7F2-1D5E-4433-B427-CA011C336782}" type="presParOf" srcId="{39182AB9-2E52-4CF8-9AC1-ABFA1DAD3B24}" destId="{32F24656-513F-4EDF-AA11-99A27D0C5579}" srcOrd="1" destOrd="0" presId="urn:microsoft.com/office/officeart/2005/8/layout/list1"/>
    <dgm:cxn modelId="{382ACF5F-3813-4201-BB22-9BFDA41EC9A7}" type="presParOf" srcId="{20CF495E-DCF5-416B-97A1-74B40816DF29}" destId="{C14171CC-1AAC-4B7C-AC09-3F92E34989E4}" srcOrd="9" destOrd="0" presId="urn:microsoft.com/office/officeart/2005/8/layout/list1"/>
    <dgm:cxn modelId="{AFED7A9F-47C1-46DD-B02C-82900126A93E}" type="presParOf" srcId="{20CF495E-DCF5-416B-97A1-74B40816DF29}" destId="{C3D70403-22CE-4337-8B48-49B38852347D}" srcOrd="10" destOrd="0" presId="urn:microsoft.com/office/officeart/2005/8/layout/list1"/>
    <dgm:cxn modelId="{61196778-D584-4CDB-9D14-9F0A1DFE04B7}" type="presParOf" srcId="{20CF495E-DCF5-416B-97A1-74B40816DF29}" destId="{B20E5C97-FDAA-4989-A90C-1F5AA2A9DB92}" srcOrd="11" destOrd="0" presId="urn:microsoft.com/office/officeart/2005/8/layout/list1"/>
    <dgm:cxn modelId="{67B1BC2C-BDA4-4EEC-9AEC-2FC871EE5B02}" type="presParOf" srcId="{20CF495E-DCF5-416B-97A1-74B40816DF29}" destId="{28768733-DE31-49D3-939B-BFA6D2008F2E}" srcOrd="12" destOrd="0" presId="urn:microsoft.com/office/officeart/2005/8/layout/list1"/>
    <dgm:cxn modelId="{44FF3827-D513-4B50-9A15-48B1A2FF75A6}" type="presParOf" srcId="{28768733-DE31-49D3-939B-BFA6D2008F2E}" destId="{8D80F699-AE0C-46B0-96C0-D64EBC510A3D}" srcOrd="0" destOrd="0" presId="urn:microsoft.com/office/officeart/2005/8/layout/list1"/>
    <dgm:cxn modelId="{3A1044D8-D4E8-4D6A-AA0A-E62EF75BF76B}" type="presParOf" srcId="{28768733-DE31-49D3-939B-BFA6D2008F2E}" destId="{6212CD20-88F3-4157-A816-8A10A237DC81}" srcOrd="1" destOrd="0" presId="urn:microsoft.com/office/officeart/2005/8/layout/list1"/>
    <dgm:cxn modelId="{A27D5F35-FE7F-4497-937D-2B74E02BA5A8}" type="presParOf" srcId="{20CF495E-DCF5-416B-97A1-74B40816DF29}" destId="{919EF85A-34BC-496E-AFE3-5C6D7A48E2FA}" srcOrd="13" destOrd="0" presId="urn:microsoft.com/office/officeart/2005/8/layout/list1"/>
    <dgm:cxn modelId="{8B368DCB-643E-49E4-8560-FF71B7455122}" type="presParOf" srcId="{20CF495E-DCF5-416B-97A1-74B40816DF29}" destId="{D5EA800B-E67D-40BB-B6D6-F83532F8B6A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CC0D1-6493-40D2-89D1-B2D2D5AEEAA0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80C395B6-EC14-4795-A0A4-7393109956E4}">
      <dgm:prSet phldrT="[Szöveg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3">
              <a:alpha val="90000"/>
            </a:schemeClr>
          </a:solidFill>
        </a:ln>
      </dgm:spPr>
      <dgm:t>
        <a:bodyPr/>
        <a:lstStyle/>
        <a:p>
          <a:r>
            <a:rPr lang="hu-HU" sz="2000" dirty="0"/>
            <a:t>Pozitív folyamatok</a:t>
          </a:r>
        </a:p>
      </dgm:t>
    </dgm:pt>
    <dgm:pt modelId="{93BF6EF5-370C-403F-8955-F8868ECB6EDB}" type="parTrans" cxnId="{E043E44B-1EB7-4831-9C41-2AC89BD34436}">
      <dgm:prSet/>
      <dgm:spPr/>
      <dgm:t>
        <a:bodyPr/>
        <a:lstStyle/>
        <a:p>
          <a:endParaRPr lang="hu-HU" sz="2000"/>
        </a:p>
      </dgm:t>
    </dgm:pt>
    <dgm:pt modelId="{DF5A0B72-C8A4-40E1-83FC-4A4504FF277C}" type="sibTrans" cxnId="{E043E44B-1EB7-4831-9C41-2AC89BD34436}">
      <dgm:prSet/>
      <dgm:spPr/>
      <dgm:t>
        <a:bodyPr/>
        <a:lstStyle/>
        <a:p>
          <a:endParaRPr lang="hu-HU" sz="2000"/>
        </a:p>
      </dgm:t>
    </dgm:pt>
    <dgm:pt modelId="{89DCB421-F2C1-4B25-8905-19AC04BD7800}">
      <dgm:prSet phldrT="[Szöveg]" custT="1"/>
      <dgm:spPr/>
      <dgm:t>
        <a:bodyPr/>
        <a:lstStyle/>
        <a:p>
          <a:r>
            <a:rPr lang="hu-HU" sz="1200" dirty="0" smtClean="0"/>
            <a:t>Általános munkaerőhiány fokozódása</a:t>
          </a:r>
          <a:endParaRPr lang="hu-HU" sz="1200" dirty="0"/>
        </a:p>
      </dgm:t>
    </dgm:pt>
    <dgm:pt modelId="{53754EA3-E4F9-4C6D-82EA-765EDD1A841C}" type="parTrans" cxnId="{F14840B6-DFA5-45FA-96FF-F7EDF3B28150}">
      <dgm:prSet/>
      <dgm:spPr/>
      <dgm:t>
        <a:bodyPr/>
        <a:lstStyle/>
        <a:p>
          <a:endParaRPr lang="hu-HU" sz="2000"/>
        </a:p>
      </dgm:t>
    </dgm:pt>
    <dgm:pt modelId="{CB0DF11A-F86C-4434-A2EA-D607E34486BC}" type="sibTrans" cxnId="{F14840B6-DFA5-45FA-96FF-F7EDF3B28150}">
      <dgm:prSet/>
      <dgm:spPr/>
      <dgm:t>
        <a:bodyPr/>
        <a:lstStyle/>
        <a:p>
          <a:endParaRPr lang="hu-HU" sz="2000"/>
        </a:p>
      </dgm:t>
    </dgm:pt>
    <dgm:pt modelId="{0DB8D129-2A28-4E8D-84B3-DCC9D467A5B4}">
      <dgm:prSet phldrT="[Szöveg]" custT="1"/>
      <dgm:spPr/>
      <dgm:t>
        <a:bodyPr/>
        <a:lstStyle/>
        <a:p>
          <a:r>
            <a:rPr lang="hu-HU" sz="1200" dirty="0" smtClean="0"/>
            <a:t>Aktív korú munkaerő csökkenése</a:t>
          </a:r>
          <a:endParaRPr lang="hu-HU" sz="1200" dirty="0"/>
        </a:p>
      </dgm:t>
    </dgm:pt>
    <dgm:pt modelId="{02EBFBC4-EA03-44FD-9C96-A41441C38204}" type="parTrans" cxnId="{C20B1E37-3B58-4EDF-B09D-B0AABC652D24}">
      <dgm:prSet/>
      <dgm:spPr/>
      <dgm:t>
        <a:bodyPr/>
        <a:lstStyle/>
        <a:p>
          <a:endParaRPr lang="hu-HU" sz="2000"/>
        </a:p>
      </dgm:t>
    </dgm:pt>
    <dgm:pt modelId="{DAF0D283-38E9-47DD-8832-EEECA9B60594}" type="sibTrans" cxnId="{C20B1E37-3B58-4EDF-B09D-B0AABC652D24}">
      <dgm:prSet/>
      <dgm:spPr/>
      <dgm:t>
        <a:bodyPr/>
        <a:lstStyle/>
        <a:p>
          <a:endParaRPr lang="hu-HU" sz="2000"/>
        </a:p>
      </dgm:t>
    </dgm:pt>
    <dgm:pt modelId="{7EB60DEB-55FA-4221-AACC-E66CFA1E23E4}">
      <dgm:prSet phldrT="[Szöveg]" custT="1"/>
      <dgm:spPr/>
      <dgm:t>
        <a:bodyPr/>
        <a:lstStyle/>
        <a:p>
          <a:r>
            <a:rPr lang="hu-HU" sz="1200" dirty="0"/>
            <a:t>Fizetések nem zárkóznak a régiós átlaghoz</a:t>
          </a:r>
        </a:p>
      </dgm:t>
    </dgm:pt>
    <dgm:pt modelId="{CA1CC947-503D-4D48-BB66-DE2A5E2D02C9}" type="parTrans" cxnId="{5975ADD6-9558-46F1-9221-5FB6AFAB684C}">
      <dgm:prSet/>
      <dgm:spPr/>
      <dgm:t>
        <a:bodyPr/>
        <a:lstStyle/>
        <a:p>
          <a:endParaRPr lang="hu-HU" sz="2000"/>
        </a:p>
      </dgm:t>
    </dgm:pt>
    <dgm:pt modelId="{B1997B01-F47A-4D07-B8CB-C9BAEF43A7AF}" type="sibTrans" cxnId="{5975ADD6-9558-46F1-9221-5FB6AFAB684C}">
      <dgm:prSet/>
      <dgm:spPr/>
      <dgm:t>
        <a:bodyPr/>
        <a:lstStyle/>
        <a:p>
          <a:endParaRPr lang="hu-HU" sz="2000"/>
        </a:p>
      </dgm:t>
    </dgm:pt>
    <dgm:pt modelId="{6167CD8C-A740-47D1-B6E1-D85677E2325F}">
      <dgm:prSet phldrT="[Szöveg]" custT="1"/>
      <dgm:spPr/>
      <dgm:t>
        <a:bodyPr/>
        <a:lstStyle/>
        <a:p>
          <a:r>
            <a:rPr lang="hu-HU" sz="1200" dirty="0"/>
            <a:t>Általános foglalkoztatottsági szint nő</a:t>
          </a:r>
        </a:p>
      </dgm:t>
    </dgm:pt>
    <dgm:pt modelId="{C0782686-91DC-4E04-9682-412A691400CF}" type="parTrans" cxnId="{58742117-427D-41B4-AA0F-2BBA795D7DF2}">
      <dgm:prSet/>
      <dgm:spPr/>
      <dgm:t>
        <a:bodyPr/>
        <a:lstStyle/>
        <a:p>
          <a:endParaRPr lang="hu-HU" sz="2000"/>
        </a:p>
      </dgm:t>
    </dgm:pt>
    <dgm:pt modelId="{0BD7540B-B6EE-42B8-AEE2-9ED8B6541C55}" type="sibTrans" cxnId="{58742117-427D-41B4-AA0F-2BBA795D7DF2}">
      <dgm:prSet/>
      <dgm:spPr/>
      <dgm:t>
        <a:bodyPr/>
        <a:lstStyle/>
        <a:p>
          <a:endParaRPr lang="hu-HU" sz="2000"/>
        </a:p>
      </dgm:t>
    </dgm:pt>
    <dgm:pt modelId="{D2DC617C-617E-49EE-B438-0D3B9E0F07FE}">
      <dgm:prSet phldrT="[Szöveg]" custT="1"/>
      <dgm:spPr/>
      <dgm:t>
        <a:bodyPr/>
        <a:lstStyle/>
        <a:p>
          <a:r>
            <a:rPr lang="hu-HU" sz="1200" dirty="0"/>
            <a:t>Inaktivitás csökken</a:t>
          </a:r>
        </a:p>
      </dgm:t>
    </dgm:pt>
    <dgm:pt modelId="{D4B1D904-EC5F-41A1-85FE-E9126CBDDEEE}" type="parTrans" cxnId="{EE77C4C5-39EA-4C5D-A80C-E01D2C1BB207}">
      <dgm:prSet/>
      <dgm:spPr/>
      <dgm:t>
        <a:bodyPr/>
        <a:lstStyle/>
        <a:p>
          <a:endParaRPr lang="hu-HU" sz="2000"/>
        </a:p>
      </dgm:t>
    </dgm:pt>
    <dgm:pt modelId="{1052662F-0C09-4BBF-99B5-F2BB26061946}" type="sibTrans" cxnId="{EE77C4C5-39EA-4C5D-A80C-E01D2C1BB207}">
      <dgm:prSet/>
      <dgm:spPr/>
      <dgm:t>
        <a:bodyPr/>
        <a:lstStyle/>
        <a:p>
          <a:endParaRPr lang="hu-HU" sz="2000"/>
        </a:p>
      </dgm:t>
    </dgm:pt>
    <dgm:pt modelId="{BF9EB915-A651-448C-B9F1-784BA762F127}">
      <dgm:prSet phldrT="[Szöveg]" custT="1"/>
      <dgm:spPr/>
      <dgm:t>
        <a:bodyPr/>
        <a:lstStyle/>
        <a:p>
          <a:r>
            <a:rPr lang="hu-HU" sz="1200" dirty="0"/>
            <a:t>Foglalkoztatásbővítést terveznek a vállalkozások</a:t>
          </a:r>
        </a:p>
      </dgm:t>
    </dgm:pt>
    <dgm:pt modelId="{116CA4DB-F48F-4FEA-865A-1DB9A4C292A3}" type="parTrans" cxnId="{779ADCC1-A9ED-418F-BD23-9833A96A1A08}">
      <dgm:prSet/>
      <dgm:spPr/>
      <dgm:t>
        <a:bodyPr/>
        <a:lstStyle/>
        <a:p>
          <a:endParaRPr lang="hu-HU" sz="2000"/>
        </a:p>
      </dgm:t>
    </dgm:pt>
    <dgm:pt modelId="{A035F4D9-175D-4D01-9B87-933AE78422F5}" type="sibTrans" cxnId="{779ADCC1-A9ED-418F-BD23-9833A96A1A08}">
      <dgm:prSet/>
      <dgm:spPr/>
      <dgm:t>
        <a:bodyPr/>
        <a:lstStyle/>
        <a:p>
          <a:endParaRPr lang="hu-HU" sz="2000"/>
        </a:p>
      </dgm:t>
    </dgm:pt>
    <dgm:pt modelId="{B40B3425-DAE5-4483-9486-85C3575D8449}">
      <dgm:prSet phldrT="[Szöveg]" custT="1"/>
      <dgm:spPr/>
      <dgm:t>
        <a:bodyPr/>
        <a:lstStyle/>
        <a:p>
          <a:r>
            <a:rPr lang="hu-HU" sz="1200" dirty="0"/>
            <a:t>Közmunka jelentősége csökken</a:t>
          </a:r>
        </a:p>
      </dgm:t>
    </dgm:pt>
    <dgm:pt modelId="{DCB51E7F-F583-43C8-9B89-00F8E86D2EBF}" type="parTrans" cxnId="{AC0AC845-A1A4-41CC-8D55-88E51D561E2F}">
      <dgm:prSet/>
      <dgm:spPr/>
      <dgm:t>
        <a:bodyPr/>
        <a:lstStyle/>
        <a:p>
          <a:endParaRPr lang="hu-HU" sz="2000"/>
        </a:p>
      </dgm:t>
    </dgm:pt>
    <dgm:pt modelId="{02C7696C-AA3F-48E0-A248-3DFD1425653A}" type="sibTrans" cxnId="{AC0AC845-A1A4-41CC-8D55-88E51D561E2F}">
      <dgm:prSet/>
      <dgm:spPr/>
      <dgm:t>
        <a:bodyPr/>
        <a:lstStyle/>
        <a:p>
          <a:endParaRPr lang="hu-HU" sz="2000"/>
        </a:p>
      </dgm:t>
    </dgm:pt>
    <dgm:pt modelId="{75D40EB2-24B3-40C6-ADFD-F65BAEE90E6F}">
      <dgm:prSet phldrT="[Szöveg]" custT="1"/>
      <dgm:spPr>
        <a:solidFill>
          <a:schemeClr val="accent2">
            <a:lumMod val="60000"/>
            <a:lumOff val="40000"/>
            <a:alpha val="90000"/>
          </a:schemeClr>
        </a:solidFill>
        <a:ln>
          <a:solidFill>
            <a:schemeClr val="accent2">
              <a:alpha val="90000"/>
            </a:schemeClr>
          </a:solidFill>
        </a:ln>
      </dgm:spPr>
      <dgm:t>
        <a:bodyPr/>
        <a:lstStyle/>
        <a:p>
          <a:r>
            <a:rPr lang="hu-HU" sz="2000"/>
            <a:t>Kihívást </a:t>
          </a:r>
          <a:r>
            <a:rPr lang="hu-HU" sz="2000" dirty="0"/>
            <a:t>jelentő folyamatok</a:t>
          </a:r>
        </a:p>
      </dgm:t>
    </dgm:pt>
    <dgm:pt modelId="{B6C721D6-DC00-4D4C-9F70-AE36602350AF}" type="parTrans" cxnId="{E18CCCF8-FFD4-4819-BCA9-B39EEE704828}">
      <dgm:prSet/>
      <dgm:spPr/>
      <dgm:t>
        <a:bodyPr/>
        <a:lstStyle/>
        <a:p>
          <a:endParaRPr lang="hu-HU" sz="2000"/>
        </a:p>
      </dgm:t>
    </dgm:pt>
    <dgm:pt modelId="{27EBB0C3-BA5A-4479-AC83-BF586065A9C3}" type="sibTrans" cxnId="{E18CCCF8-FFD4-4819-BCA9-B39EEE704828}">
      <dgm:prSet/>
      <dgm:spPr/>
      <dgm:t>
        <a:bodyPr/>
        <a:lstStyle/>
        <a:p>
          <a:endParaRPr lang="hu-HU" sz="2000"/>
        </a:p>
      </dgm:t>
    </dgm:pt>
    <dgm:pt modelId="{74AE5910-D697-4F92-8A00-BC7128DA898F}">
      <dgm:prSet phldrT="[Szöveg]" custT="1"/>
      <dgm:spPr/>
      <dgm:t>
        <a:bodyPr/>
        <a:lstStyle/>
        <a:p>
          <a:r>
            <a:rPr lang="hu-HU" sz="1200" dirty="0" smtClean="0"/>
            <a:t>Megyeszékhely munkaerőpiaci koncentrációja nő</a:t>
          </a:r>
          <a:endParaRPr lang="hu-HU" sz="1200" dirty="0"/>
        </a:p>
      </dgm:t>
    </dgm:pt>
    <dgm:pt modelId="{7D06BEF0-1004-4EF0-81AA-F9B364003342}" type="parTrans" cxnId="{E85062B3-8286-406B-BCAA-95C545C9ED4B}">
      <dgm:prSet/>
      <dgm:spPr/>
      <dgm:t>
        <a:bodyPr/>
        <a:lstStyle/>
        <a:p>
          <a:endParaRPr lang="hu-HU"/>
        </a:p>
      </dgm:t>
    </dgm:pt>
    <dgm:pt modelId="{FF620539-83E1-4AAE-B13B-15D034EBD1CA}" type="sibTrans" cxnId="{E85062B3-8286-406B-BCAA-95C545C9ED4B}">
      <dgm:prSet/>
      <dgm:spPr/>
      <dgm:t>
        <a:bodyPr/>
        <a:lstStyle/>
        <a:p>
          <a:endParaRPr lang="hu-HU"/>
        </a:p>
      </dgm:t>
    </dgm:pt>
    <dgm:pt modelId="{3254C6F2-A2F4-4596-BA98-B14258FF9F90}" type="pres">
      <dgm:prSet presAssocID="{599CC0D1-6493-40D2-89D1-B2D2D5AEEAA0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9B2202F4-F52B-433D-8978-4FD125BC99FB}" type="pres">
      <dgm:prSet presAssocID="{599CC0D1-6493-40D2-89D1-B2D2D5AEEAA0}" presName="dummyMaxCanvas" presStyleCnt="0"/>
      <dgm:spPr/>
    </dgm:pt>
    <dgm:pt modelId="{9322F827-87C7-4FCD-AE7E-B62A2B4BEE5D}" type="pres">
      <dgm:prSet presAssocID="{599CC0D1-6493-40D2-89D1-B2D2D5AEEAA0}" presName="parentComposite" presStyleCnt="0"/>
      <dgm:spPr/>
    </dgm:pt>
    <dgm:pt modelId="{F97D15CA-4B6E-4E7B-94B5-66D183CF4D61}" type="pres">
      <dgm:prSet presAssocID="{599CC0D1-6493-40D2-89D1-B2D2D5AEEAA0}" presName="parent1" presStyleLbl="alignAccFollowNode1" presStyleIdx="0" presStyleCnt="4" custLinFactNeighborX="-2660" custLinFactNeighborY="14085">
        <dgm:presLayoutVars>
          <dgm:chMax val="4"/>
        </dgm:presLayoutVars>
      </dgm:prSet>
      <dgm:spPr/>
      <dgm:t>
        <a:bodyPr/>
        <a:lstStyle/>
        <a:p>
          <a:endParaRPr lang="hu-HU"/>
        </a:p>
      </dgm:t>
    </dgm:pt>
    <dgm:pt modelId="{71B3EED2-0177-40D5-A52F-F98387647E3F}" type="pres">
      <dgm:prSet presAssocID="{599CC0D1-6493-40D2-89D1-B2D2D5AEEAA0}" presName="parent2" presStyleLbl="alignAccFollowNode1" presStyleIdx="1" presStyleCnt="4" custLinFactNeighborX="-2660" custLinFactNeighborY="14085">
        <dgm:presLayoutVars>
          <dgm:chMax val="4"/>
        </dgm:presLayoutVars>
      </dgm:prSet>
      <dgm:spPr/>
      <dgm:t>
        <a:bodyPr/>
        <a:lstStyle/>
        <a:p>
          <a:endParaRPr lang="hu-HU"/>
        </a:p>
      </dgm:t>
    </dgm:pt>
    <dgm:pt modelId="{AB6AB22F-6128-478F-8092-9D8CCEB14081}" type="pres">
      <dgm:prSet presAssocID="{599CC0D1-6493-40D2-89D1-B2D2D5AEEAA0}" presName="childrenComposite" presStyleCnt="0"/>
      <dgm:spPr/>
    </dgm:pt>
    <dgm:pt modelId="{49B09B54-666A-428A-B2D5-A7A570AECA31}" type="pres">
      <dgm:prSet presAssocID="{599CC0D1-6493-40D2-89D1-B2D2D5AEEAA0}" presName="dummyMaxCanvas_ChildArea" presStyleCnt="0"/>
      <dgm:spPr/>
    </dgm:pt>
    <dgm:pt modelId="{39C7E659-BEB6-49C2-8E7F-35072D16583A}" type="pres">
      <dgm:prSet presAssocID="{599CC0D1-6493-40D2-89D1-B2D2D5AEEAA0}" presName="fulcrum" presStyleLbl="alignAccFollowNode1" presStyleIdx="2" presStyleCnt="4"/>
      <dgm:spPr>
        <a:solidFill>
          <a:schemeClr val="accent4">
            <a:lumMod val="60000"/>
            <a:lumOff val="40000"/>
            <a:alpha val="90000"/>
          </a:schemeClr>
        </a:solidFill>
        <a:ln>
          <a:solidFill>
            <a:schemeClr val="accent4">
              <a:alpha val="90000"/>
            </a:schemeClr>
          </a:solidFill>
        </a:ln>
      </dgm:spPr>
    </dgm:pt>
    <dgm:pt modelId="{752F5598-4641-40FE-A985-29C4081F7D0C}" type="pres">
      <dgm:prSet presAssocID="{599CC0D1-6493-40D2-89D1-B2D2D5AEEAA0}" presName="balance_44" presStyleLbl="alignAccFollowNode1" presStyleIdx="3" presStyleCnt="4">
        <dgm:presLayoutVars>
          <dgm:bulletEnabled val="1"/>
        </dgm:presLayoutVars>
      </dgm:prSet>
      <dgm:spPr/>
    </dgm:pt>
    <dgm:pt modelId="{FAEA4E27-DD30-473C-B344-3A477EA9CA1F}" type="pres">
      <dgm:prSet presAssocID="{599CC0D1-6493-40D2-89D1-B2D2D5AEEAA0}" presName="right_44_1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D3E837D-DCE9-4AD2-97D1-4C17AB148A2B}" type="pres">
      <dgm:prSet presAssocID="{599CC0D1-6493-40D2-89D1-B2D2D5AEEAA0}" presName="right_44_2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3CB9B95-B518-4487-B0A7-5538004307D1}" type="pres">
      <dgm:prSet presAssocID="{599CC0D1-6493-40D2-89D1-B2D2D5AEEAA0}" presName="right_44_3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1E5A378-61A1-45C6-9FDA-05C95490869B}" type="pres">
      <dgm:prSet presAssocID="{599CC0D1-6493-40D2-89D1-B2D2D5AEEAA0}" presName="right_44_4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AF8C722-FEC8-43B3-BCFB-F9C256354578}" type="pres">
      <dgm:prSet presAssocID="{599CC0D1-6493-40D2-89D1-B2D2D5AEEAA0}" presName="left_44_1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45C3B3B-30C1-4E5C-9A6E-89696424E26F}" type="pres">
      <dgm:prSet presAssocID="{599CC0D1-6493-40D2-89D1-B2D2D5AEEAA0}" presName="left_44_2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C441A1B-8199-4073-B374-C592F25E5836}" type="pres">
      <dgm:prSet presAssocID="{599CC0D1-6493-40D2-89D1-B2D2D5AEEAA0}" presName="left_44_3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16DA29C-BA23-4F38-B2C1-CC416C6FAC26}" type="pres">
      <dgm:prSet presAssocID="{599CC0D1-6493-40D2-89D1-B2D2D5AEEAA0}" presName="left_44_4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956814CF-EA2B-4E25-9300-AF5371A9FF14}" type="presOf" srcId="{BF9EB915-A651-448C-B9F1-784BA762F127}" destId="{BC441A1B-8199-4073-B374-C592F25E5836}" srcOrd="0" destOrd="0" presId="urn:microsoft.com/office/officeart/2005/8/layout/balance1"/>
    <dgm:cxn modelId="{E043E44B-1EB7-4831-9C41-2AC89BD34436}" srcId="{599CC0D1-6493-40D2-89D1-B2D2D5AEEAA0}" destId="{80C395B6-EC14-4795-A0A4-7393109956E4}" srcOrd="0" destOrd="0" parTransId="{93BF6EF5-370C-403F-8955-F8868ECB6EDB}" sibTransId="{DF5A0B72-C8A4-40E1-83FC-4A4504FF277C}"/>
    <dgm:cxn modelId="{8A02FF4C-6C8F-4A2D-AA27-CDA37D756A8F}" type="presOf" srcId="{80C395B6-EC14-4795-A0A4-7393109956E4}" destId="{F97D15CA-4B6E-4E7B-94B5-66D183CF4D61}" srcOrd="0" destOrd="0" presId="urn:microsoft.com/office/officeart/2005/8/layout/balance1"/>
    <dgm:cxn modelId="{C18EB9DA-60BE-4BBC-B872-510305526171}" type="presOf" srcId="{D2DC617C-617E-49EE-B438-0D3B9E0F07FE}" destId="{C45C3B3B-30C1-4E5C-9A6E-89696424E26F}" srcOrd="0" destOrd="0" presId="urn:microsoft.com/office/officeart/2005/8/layout/balance1"/>
    <dgm:cxn modelId="{E18CCCF8-FFD4-4819-BCA9-B39EEE704828}" srcId="{599CC0D1-6493-40D2-89D1-B2D2D5AEEAA0}" destId="{75D40EB2-24B3-40C6-ADFD-F65BAEE90E6F}" srcOrd="1" destOrd="0" parTransId="{B6C721D6-DC00-4D4C-9F70-AE36602350AF}" sibTransId="{27EBB0C3-BA5A-4479-AC83-BF586065A9C3}"/>
    <dgm:cxn modelId="{5975ADD6-9558-46F1-9221-5FB6AFAB684C}" srcId="{75D40EB2-24B3-40C6-ADFD-F65BAEE90E6F}" destId="{7EB60DEB-55FA-4221-AACC-E66CFA1E23E4}" srcOrd="2" destOrd="0" parTransId="{CA1CC947-503D-4D48-BB66-DE2A5E2D02C9}" sibTransId="{B1997B01-F47A-4D07-B8CB-C9BAEF43A7AF}"/>
    <dgm:cxn modelId="{C20B1E37-3B58-4EDF-B09D-B0AABC652D24}" srcId="{75D40EB2-24B3-40C6-ADFD-F65BAEE90E6F}" destId="{0DB8D129-2A28-4E8D-84B3-DCC9D467A5B4}" srcOrd="1" destOrd="0" parTransId="{02EBFBC4-EA03-44FD-9C96-A41441C38204}" sibTransId="{DAF0D283-38E9-47DD-8832-EEECA9B60594}"/>
    <dgm:cxn modelId="{0A8C2D89-E515-42EA-A786-61B238F5256B}" type="presOf" srcId="{6167CD8C-A740-47D1-B6E1-D85677E2325F}" destId="{3AF8C722-FEC8-43B3-BCFB-F9C256354578}" srcOrd="0" destOrd="0" presId="urn:microsoft.com/office/officeart/2005/8/layout/balance1"/>
    <dgm:cxn modelId="{63ED2152-0A48-4A7C-AC48-84FD183A62EB}" type="presOf" srcId="{89DCB421-F2C1-4B25-8905-19AC04BD7800}" destId="{FAEA4E27-DD30-473C-B344-3A477EA9CA1F}" srcOrd="0" destOrd="0" presId="urn:microsoft.com/office/officeart/2005/8/layout/balance1"/>
    <dgm:cxn modelId="{09ED04C5-B6F7-4487-80D1-612FD5919E04}" type="presOf" srcId="{74AE5910-D697-4F92-8A00-BC7128DA898F}" destId="{91E5A378-61A1-45C6-9FDA-05C95490869B}" srcOrd="0" destOrd="0" presId="urn:microsoft.com/office/officeart/2005/8/layout/balance1"/>
    <dgm:cxn modelId="{675053A4-A746-4C3E-8799-21F1A5D699B1}" type="presOf" srcId="{0DB8D129-2A28-4E8D-84B3-DCC9D467A5B4}" destId="{7D3E837D-DCE9-4AD2-97D1-4C17AB148A2B}" srcOrd="0" destOrd="0" presId="urn:microsoft.com/office/officeart/2005/8/layout/balance1"/>
    <dgm:cxn modelId="{8C9A0FE9-FCEE-4899-BF6B-62A35EEAD28E}" type="presOf" srcId="{B40B3425-DAE5-4483-9486-85C3575D8449}" destId="{716DA29C-BA23-4F38-B2C1-CC416C6FAC26}" srcOrd="0" destOrd="0" presId="urn:microsoft.com/office/officeart/2005/8/layout/balance1"/>
    <dgm:cxn modelId="{D96677C2-E81B-45D4-9A0D-CB4E5BC9B2C7}" type="presOf" srcId="{75D40EB2-24B3-40C6-ADFD-F65BAEE90E6F}" destId="{71B3EED2-0177-40D5-A52F-F98387647E3F}" srcOrd="0" destOrd="0" presId="urn:microsoft.com/office/officeart/2005/8/layout/balance1"/>
    <dgm:cxn modelId="{EE77C4C5-39EA-4C5D-A80C-E01D2C1BB207}" srcId="{80C395B6-EC14-4795-A0A4-7393109956E4}" destId="{D2DC617C-617E-49EE-B438-0D3B9E0F07FE}" srcOrd="1" destOrd="0" parTransId="{D4B1D904-EC5F-41A1-85FE-E9126CBDDEEE}" sibTransId="{1052662F-0C09-4BBF-99B5-F2BB26061946}"/>
    <dgm:cxn modelId="{58742117-427D-41B4-AA0F-2BBA795D7DF2}" srcId="{80C395B6-EC14-4795-A0A4-7393109956E4}" destId="{6167CD8C-A740-47D1-B6E1-D85677E2325F}" srcOrd="0" destOrd="0" parTransId="{C0782686-91DC-4E04-9682-412A691400CF}" sibTransId="{0BD7540B-B6EE-42B8-AEE2-9ED8B6541C55}"/>
    <dgm:cxn modelId="{C480AC0C-AA3D-4817-AEF9-D2B809FF36C9}" type="presOf" srcId="{599CC0D1-6493-40D2-89D1-B2D2D5AEEAA0}" destId="{3254C6F2-A2F4-4596-BA98-B14258FF9F90}" srcOrd="0" destOrd="0" presId="urn:microsoft.com/office/officeart/2005/8/layout/balance1"/>
    <dgm:cxn modelId="{F14840B6-DFA5-45FA-96FF-F7EDF3B28150}" srcId="{75D40EB2-24B3-40C6-ADFD-F65BAEE90E6F}" destId="{89DCB421-F2C1-4B25-8905-19AC04BD7800}" srcOrd="0" destOrd="0" parTransId="{53754EA3-E4F9-4C6D-82EA-765EDD1A841C}" sibTransId="{CB0DF11A-F86C-4434-A2EA-D607E34486BC}"/>
    <dgm:cxn modelId="{441F3703-91BC-4A53-B5A6-33D2F6BB3D75}" type="presOf" srcId="{7EB60DEB-55FA-4221-AACC-E66CFA1E23E4}" destId="{C3CB9B95-B518-4487-B0A7-5538004307D1}" srcOrd="0" destOrd="0" presId="urn:microsoft.com/office/officeart/2005/8/layout/balance1"/>
    <dgm:cxn modelId="{AC0AC845-A1A4-41CC-8D55-88E51D561E2F}" srcId="{80C395B6-EC14-4795-A0A4-7393109956E4}" destId="{B40B3425-DAE5-4483-9486-85C3575D8449}" srcOrd="3" destOrd="0" parTransId="{DCB51E7F-F583-43C8-9B89-00F8E86D2EBF}" sibTransId="{02C7696C-AA3F-48E0-A248-3DFD1425653A}"/>
    <dgm:cxn modelId="{779ADCC1-A9ED-418F-BD23-9833A96A1A08}" srcId="{80C395B6-EC14-4795-A0A4-7393109956E4}" destId="{BF9EB915-A651-448C-B9F1-784BA762F127}" srcOrd="2" destOrd="0" parTransId="{116CA4DB-F48F-4FEA-865A-1DB9A4C292A3}" sibTransId="{A035F4D9-175D-4D01-9B87-933AE78422F5}"/>
    <dgm:cxn modelId="{E85062B3-8286-406B-BCAA-95C545C9ED4B}" srcId="{75D40EB2-24B3-40C6-ADFD-F65BAEE90E6F}" destId="{74AE5910-D697-4F92-8A00-BC7128DA898F}" srcOrd="3" destOrd="0" parTransId="{7D06BEF0-1004-4EF0-81AA-F9B364003342}" sibTransId="{FF620539-83E1-4AAE-B13B-15D034EBD1CA}"/>
    <dgm:cxn modelId="{E66F75C5-E05D-40C9-A68B-FB89B27C6D01}" type="presParOf" srcId="{3254C6F2-A2F4-4596-BA98-B14258FF9F90}" destId="{9B2202F4-F52B-433D-8978-4FD125BC99FB}" srcOrd="0" destOrd="0" presId="urn:microsoft.com/office/officeart/2005/8/layout/balance1"/>
    <dgm:cxn modelId="{2D7C5C9E-BF0C-41B5-9D07-D2499D032C44}" type="presParOf" srcId="{3254C6F2-A2F4-4596-BA98-B14258FF9F90}" destId="{9322F827-87C7-4FCD-AE7E-B62A2B4BEE5D}" srcOrd="1" destOrd="0" presId="urn:microsoft.com/office/officeart/2005/8/layout/balance1"/>
    <dgm:cxn modelId="{25D9AE5E-941B-4810-9777-CDC793D6712E}" type="presParOf" srcId="{9322F827-87C7-4FCD-AE7E-B62A2B4BEE5D}" destId="{F97D15CA-4B6E-4E7B-94B5-66D183CF4D61}" srcOrd="0" destOrd="0" presId="urn:microsoft.com/office/officeart/2005/8/layout/balance1"/>
    <dgm:cxn modelId="{AA484360-25F1-4B2B-8A4C-5897533A9A43}" type="presParOf" srcId="{9322F827-87C7-4FCD-AE7E-B62A2B4BEE5D}" destId="{71B3EED2-0177-40D5-A52F-F98387647E3F}" srcOrd="1" destOrd="0" presId="urn:microsoft.com/office/officeart/2005/8/layout/balance1"/>
    <dgm:cxn modelId="{BEC88433-45A7-4C21-A0DD-BAD31447EADF}" type="presParOf" srcId="{3254C6F2-A2F4-4596-BA98-B14258FF9F90}" destId="{AB6AB22F-6128-478F-8092-9D8CCEB14081}" srcOrd="2" destOrd="0" presId="urn:microsoft.com/office/officeart/2005/8/layout/balance1"/>
    <dgm:cxn modelId="{6DBAAF7C-7366-439D-8572-DA9975B59405}" type="presParOf" srcId="{AB6AB22F-6128-478F-8092-9D8CCEB14081}" destId="{49B09B54-666A-428A-B2D5-A7A570AECA31}" srcOrd="0" destOrd="0" presId="urn:microsoft.com/office/officeart/2005/8/layout/balance1"/>
    <dgm:cxn modelId="{7AE40BF7-3A53-41A1-B45D-4A41DFB7C4DD}" type="presParOf" srcId="{AB6AB22F-6128-478F-8092-9D8CCEB14081}" destId="{39C7E659-BEB6-49C2-8E7F-35072D16583A}" srcOrd="1" destOrd="0" presId="urn:microsoft.com/office/officeart/2005/8/layout/balance1"/>
    <dgm:cxn modelId="{C08DC04A-0B9B-46D5-9668-18692D2FE7AB}" type="presParOf" srcId="{AB6AB22F-6128-478F-8092-9D8CCEB14081}" destId="{752F5598-4641-40FE-A985-29C4081F7D0C}" srcOrd="2" destOrd="0" presId="urn:microsoft.com/office/officeart/2005/8/layout/balance1"/>
    <dgm:cxn modelId="{2F92BEA1-B61F-4563-B3B4-CC212766C4C9}" type="presParOf" srcId="{AB6AB22F-6128-478F-8092-9D8CCEB14081}" destId="{FAEA4E27-DD30-473C-B344-3A477EA9CA1F}" srcOrd="3" destOrd="0" presId="urn:microsoft.com/office/officeart/2005/8/layout/balance1"/>
    <dgm:cxn modelId="{770C1428-F500-48F2-B728-2A8F8F7F8BB2}" type="presParOf" srcId="{AB6AB22F-6128-478F-8092-9D8CCEB14081}" destId="{7D3E837D-DCE9-4AD2-97D1-4C17AB148A2B}" srcOrd="4" destOrd="0" presId="urn:microsoft.com/office/officeart/2005/8/layout/balance1"/>
    <dgm:cxn modelId="{395D4985-B949-499D-95E2-55C1545CAD36}" type="presParOf" srcId="{AB6AB22F-6128-478F-8092-9D8CCEB14081}" destId="{C3CB9B95-B518-4487-B0A7-5538004307D1}" srcOrd="5" destOrd="0" presId="urn:microsoft.com/office/officeart/2005/8/layout/balance1"/>
    <dgm:cxn modelId="{F10714FE-6995-4673-AE34-3154CC38FE43}" type="presParOf" srcId="{AB6AB22F-6128-478F-8092-9D8CCEB14081}" destId="{91E5A378-61A1-45C6-9FDA-05C95490869B}" srcOrd="6" destOrd="0" presId="urn:microsoft.com/office/officeart/2005/8/layout/balance1"/>
    <dgm:cxn modelId="{2B967A5E-12E5-467D-A48F-13FEDD423301}" type="presParOf" srcId="{AB6AB22F-6128-478F-8092-9D8CCEB14081}" destId="{3AF8C722-FEC8-43B3-BCFB-F9C256354578}" srcOrd="7" destOrd="0" presId="urn:microsoft.com/office/officeart/2005/8/layout/balance1"/>
    <dgm:cxn modelId="{EF017A09-0D86-437A-A7B3-7EB3DC10872D}" type="presParOf" srcId="{AB6AB22F-6128-478F-8092-9D8CCEB14081}" destId="{C45C3B3B-30C1-4E5C-9A6E-89696424E26F}" srcOrd="8" destOrd="0" presId="urn:microsoft.com/office/officeart/2005/8/layout/balance1"/>
    <dgm:cxn modelId="{2E3FFFFB-8103-4779-A9BE-DEA4E7E825CC}" type="presParOf" srcId="{AB6AB22F-6128-478F-8092-9D8CCEB14081}" destId="{BC441A1B-8199-4073-B374-C592F25E5836}" srcOrd="9" destOrd="0" presId="urn:microsoft.com/office/officeart/2005/8/layout/balance1"/>
    <dgm:cxn modelId="{C62B7647-7BE8-4592-B743-1037A81C3F36}" type="presParOf" srcId="{AB6AB22F-6128-478F-8092-9D8CCEB14081}" destId="{716DA29C-BA23-4F38-B2C1-CC416C6FAC26}" srcOrd="10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9F375A-7EF1-453C-9601-B6F6C9CA3944}">
      <dsp:nvSpPr>
        <dsp:cNvPr id="0" name=""/>
        <dsp:cNvSpPr/>
      </dsp:nvSpPr>
      <dsp:spPr>
        <a:xfrm rot="10800000">
          <a:off x="321399" y="4091"/>
          <a:ext cx="2689761" cy="66597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" rIns="1778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/>
            <a:t>Munkaadói igényekre reagál</a:t>
          </a:r>
        </a:p>
      </dsp:txBody>
      <dsp:txXfrm rot="10800000">
        <a:off x="654387" y="4091"/>
        <a:ext cx="2023785" cy="665976"/>
      </dsp:txXfrm>
    </dsp:sp>
    <dsp:sp modelId="{246BD825-388D-43E5-8024-F5BD1716B691}">
      <dsp:nvSpPr>
        <dsp:cNvPr id="0" name=""/>
        <dsp:cNvSpPr/>
      </dsp:nvSpPr>
      <dsp:spPr>
        <a:xfrm rot="10800000">
          <a:off x="310361" y="760440"/>
          <a:ext cx="2689761" cy="66597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" rIns="1778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/>
            <a:t>Részletes helyzetelemzésen alapul</a:t>
          </a:r>
          <a:endParaRPr lang="hu-HU" sz="1400" kern="1200" dirty="0"/>
        </a:p>
      </dsp:txBody>
      <dsp:txXfrm rot="10800000">
        <a:off x="643349" y="760440"/>
        <a:ext cx="2023785" cy="665976"/>
      </dsp:txXfrm>
    </dsp:sp>
    <dsp:sp modelId="{9C7FED0C-984F-4A70-B4B8-E0CD84BF8FA6}">
      <dsp:nvSpPr>
        <dsp:cNvPr id="0" name=""/>
        <dsp:cNvSpPr/>
      </dsp:nvSpPr>
      <dsp:spPr>
        <a:xfrm rot="10800000">
          <a:off x="310361" y="1519653"/>
          <a:ext cx="2689761" cy="66597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" rIns="1778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/>
            <a:t>Figyelembe veszi a területi különbségeket</a:t>
          </a:r>
          <a:endParaRPr lang="hu-HU" sz="1400" kern="1200" dirty="0"/>
        </a:p>
      </dsp:txBody>
      <dsp:txXfrm rot="10800000">
        <a:off x="643349" y="1519653"/>
        <a:ext cx="2023785" cy="665976"/>
      </dsp:txXfrm>
    </dsp:sp>
    <dsp:sp modelId="{DFDC4F74-A4D3-491B-A0E5-7247DEE3454E}">
      <dsp:nvSpPr>
        <dsp:cNvPr id="0" name=""/>
        <dsp:cNvSpPr/>
      </dsp:nvSpPr>
      <dsp:spPr>
        <a:xfrm rot="10800000">
          <a:off x="310361" y="2278866"/>
          <a:ext cx="2689761" cy="66597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" rIns="1778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/>
            <a:t>Széleskörű részvétel mellett kerül kidolgozásra</a:t>
          </a:r>
          <a:endParaRPr lang="hu-HU" sz="1400" kern="1200" dirty="0"/>
        </a:p>
      </dsp:txBody>
      <dsp:txXfrm rot="10800000">
        <a:off x="643349" y="2278866"/>
        <a:ext cx="2023785" cy="665976"/>
      </dsp:txXfrm>
    </dsp:sp>
    <dsp:sp modelId="{8C21EDAF-AA40-40A3-8841-83B027073D70}">
      <dsp:nvSpPr>
        <dsp:cNvPr id="0" name=""/>
        <dsp:cNvSpPr/>
      </dsp:nvSpPr>
      <dsp:spPr>
        <a:xfrm rot="10800000">
          <a:off x="310361" y="3038079"/>
          <a:ext cx="2689761" cy="66597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" rIns="1778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/>
            <a:t>Illeszkedik az országos és helyi fejlesztési célokhoz</a:t>
          </a:r>
          <a:endParaRPr lang="hu-HU" sz="1400" kern="1200" dirty="0"/>
        </a:p>
      </dsp:txBody>
      <dsp:txXfrm rot="10800000">
        <a:off x="643349" y="3038079"/>
        <a:ext cx="2023785" cy="665976"/>
      </dsp:txXfrm>
    </dsp:sp>
    <dsp:sp modelId="{2290AFBB-E7BC-4EDB-86D9-3AF2CB8430A3}">
      <dsp:nvSpPr>
        <dsp:cNvPr id="0" name=""/>
        <dsp:cNvSpPr/>
      </dsp:nvSpPr>
      <dsp:spPr>
        <a:xfrm rot="10800000">
          <a:off x="310361" y="3797292"/>
          <a:ext cx="2689761" cy="66597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" rIns="1778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/>
            <a:t>Reálisan megvalósítható</a:t>
          </a:r>
          <a:endParaRPr lang="hu-HU" sz="1400" kern="1200" dirty="0"/>
        </a:p>
      </dsp:txBody>
      <dsp:txXfrm rot="10800000">
        <a:off x="643349" y="3797292"/>
        <a:ext cx="2023785" cy="6659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A3213-922A-4B9C-BC04-2878C612B548}">
      <dsp:nvSpPr>
        <dsp:cNvPr id="0" name=""/>
        <dsp:cNvSpPr/>
      </dsp:nvSpPr>
      <dsp:spPr>
        <a:xfrm>
          <a:off x="0" y="157256"/>
          <a:ext cx="8640960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0635" tIns="124968" rIns="670635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Garamond" panose="02020404030301010803" pitchFamily="18" charset="0"/>
            <a:buChar char="••"/>
          </a:pPr>
          <a:r>
            <a:rPr lang="hu-HU" sz="1100" b="1" i="0" kern="1200">
              <a:latin typeface="+mn-lt"/>
            </a:rPr>
            <a:t>I.1. A vállalkozások, intézmények fejlődése, magas színvonalú működése érdekében a képzés, szakképzés kínálatának és a munkaerő-piac igényeinek összehangolása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Garamond" panose="02020404030301010803" pitchFamily="18" charset="0"/>
            <a:buChar char="••"/>
          </a:pPr>
          <a:r>
            <a:rPr lang="hu-HU" sz="1100" b="1" i="0" kern="1200">
              <a:latin typeface="+mn-lt"/>
            </a:rPr>
            <a:t>I.2. A foglalkoztathatóság javítása gyakorlatorientált kompetencia képzésekkel, tréningekkel, egyéni és csoportos fejlesztő foglalkozásokkal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Garamond" panose="02020404030301010803" pitchFamily="18" charset="0"/>
            <a:buChar char="••"/>
          </a:pPr>
          <a:r>
            <a:rPr lang="hu-HU" sz="1100" b="1" i="0" kern="1200">
              <a:latin typeface="+mn-lt"/>
            </a:rPr>
            <a:t>I.3. Keresletorientált felnőttképzési programok indítása </a:t>
          </a:r>
        </a:p>
      </dsp:txBody>
      <dsp:txXfrm>
        <a:off x="0" y="157256"/>
        <a:ext cx="8640960" cy="982800"/>
      </dsp:txXfrm>
    </dsp:sp>
    <dsp:sp modelId="{3DCAB38F-477A-4BA4-ACE3-0A4A5B1AC424}">
      <dsp:nvSpPr>
        <dsp:cNvPr id="0" name=""/>
        <dsp:cNvSpPr/>
      </dsp:nvSpPr>
      <dsp:spPr>
        <a:xfrm>
          <a:off x="432048" y="68696"/>
          <a:ext cx="7708185" cy="177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b="1" i="0" kern="1200">
              <a:latin typeface="+mn-lt"/>
            </a:rPr>
            <a:t>I. Munkáltatói igényekre alapozott képzési programok biztosítása</a:t>
          </a:r>
        </a:p>
      </dsp:txBody>
      <dsp:txXfrm>
        <a:off x="440694" y="77342"/>
        <a:ext cx="7690893" cy="159828"/>
      </dsp:txXfrm>
    </dsp:sp>
    <dsp:sp modelId="{3A1C807D-F07E-4053-881E-38EFFEAE6BDD}">
      <dsp:nvSpPr>
        <dsp:cNvPr id="0" name=""/>
        <dsp:cNvSpPr/>
      </dsp:nvSpPr>
      <dsp:spPr>
        <a:xfrm>
          <a:off x="0" y="1261016"/>
          <a:ext cx="8640960" cy="151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0635" tIns="124968" rIns="670635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Garamond" panose="02020404030301010803" pitchFamily="18" charset="0"/>
            <a:buChar char="••"/>
          </a:pPr>
          <a:r>
            <a:rPr lang="hu-HU" sz="1100" b="1" i="0" kern="1200">
              <a:latin typeface="+mn-lt"/>
            </a:rPr>
            <a:t>II.1.Hagyományokon alapuló gazdasági ágazatok foglalkoztatási lehetőségeinek megerősítése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Garamond" panose="02020404030301010803" pitchFamily="18" charset="0"/>
            <a:buChar char="••"/>
          </a:pPr>
          <a:r>
            <a:rPr lang="hu-HU" sz="1100" b="1" i="0" kern="1200">
              <a:latin typeface="+mn-lt"/>
            </a:rPr>
            <a:t>II.2. TOP, GINOP és más fejlesztési forrásokból megvalósuló beruházások munkaerő igényének biztosítása;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Garamond" panose="02020404030301010803" pitchFamily="18" charset="0"/>
            <a:buChar char="••"/>
          </a:pPr>
          <a:r>
            <a:rPr lang="hu-HU" sz="1100" b="1" i="0" kern="1200">
              <a:latin typeface="+mn-lt"/>
            </a:rPr>
            <a:t>II.3. Önfoglalkoztatási lehetőségek kihasználása, a vállalkozók képzése, tanácsadások nyújtása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Garamond" panose="02020404030301010803" pitchFamily="18" charset="0"/>
            <a:buChar char="••"/>
          </a:pPr>
          <a:r>
            <a:rPr lang="hu-HU" sz="1100" b="1" i="0" kern="1200" dirty="0">
              <a:latin typeface="+mn-lt"/>
            </a:rPr>
            <a:t>II.4. Szociális gazdaság foglalkoztatási potenciáljának kiaknázása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Garamond" panose="02020404030301010803" pitchFamily="18" charset="0"/>
            <a:buChar char="••"/>
          </a:pPr>
          <a:r>
            <a:rPr lang="hu-HU" sz="1100" b="1" i="0" kern="1200" dirty="0">
              <a:latin typeface="+mn-lt"/>
            </a:rPr>
            <a:t>II.5. Helyi értékekre alapozó fejlesztések, beruházások ösztönzése – különösen a turizmus/ </a:t>
          </a:r>
          <a:r>
            <a:rPr lang="hu-HU" sz="1100" b="1" i="0" kern="1200" dirty="0" err="1">
              <a:latin typeface="+mn-lt"/>
            </a:rPr>
            <a:t>gyógyturizmusban</a:t>
          </a:r>
          <a:r>
            <a:rPr lang="hu-HU" sz="1100" b="1" i="0" kern="1200" dirty="0">
              <a:latin typeface="+mn-lt"/>
            </a:rPr>
            <a:t>/helyi termékben rejlő potenciál jobb kihasználása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Garamond" panose="02020404030301010803" pitchFamily="18" charset="0"/>
            <a:buChar char="••"/>
          </a:pPr>
          <a:r>
            <a:rPr lang="hu-HU" sz="1100" b="1" i="0" kern="1200">
              <a:latin typeface="+mn-lt"/>
            </a:rPr>
            <a:t>II.6. A munkahelyek minőségének javítása (pl. munkaegészségügy, munkaszervezetek fejlesztése, befogadó és családbarát munkahelyek kialakítása)</a:t>
          </a:r>
        </a:p>
      </dsp:txBody>
      <dsp:txXfrm>
        <a:off x="0" y="1261016"/>
        <a:ext cx="8640960" cy="1512000"/>
      </dsp:txXfrm>
    </dsp:sp>
    <dsp:sp modelId="{EFFDE747-EA5C-414A-9303-34E3C7197877}">
      <dsp:nvSpPr>
        <dsp:cNvPr id="0" name=""/>
        <dsp:cNvSpPr/>
      </dsp:nvSpPr>
      <dsp:spPr>
        <a:xfrm>
          <a:off x="432048" y="1172456"/>
          <a:ext cx="7708185" cy="177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b="1" i="0" kern="1200">
              <a:latin typeface="+mn-lt"/>
            </a:rPr>
            <a:t>II. Kereslet által meghatározott foglalkoztatási célú fejlesztések</a:t>
          </a:r>
        </a:p>
      </dsp:txBody>
      <dsp:txXfrm>
        <a:off x="440694" y="1181102"/>
        <a:ext cx="7690893" cy="159828"/>
      </dsp:txXfrm>
    </dsp:sp>
    <dsp:sp modelId="{C3D70403-22CE-4337-8B48-49B38852347D}">
      <dsp:nvSpPr>
        <dsp:cNvPr id="0" name=""/>
        <dsp:cNvSpPr/>
      </dsp:nvSpPr>
      <dsp:spPr>
        <a:xfrm>
          <a:off x="0" y="2893977"/>
          <a:ext cx="8640960" cy="1171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0635" tIns="124968" rIns="670635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Garamond" panose="02020404030301010803" pitchFamily="18" charset="0"/>
            <a:buChar char="••"/>
          </a:pPr>
          <a:r>
            <a:rPr lang="hu-HU" sz="1100" b="1" i="0" kern="1200">
              <a:latin typeface="+mn-lt"/>
            </a:rPr>
            <a:t>III.1. A hátrányos helyzetű rétegek bekapcsolása a munka világába (inaktivitás csökkentése)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Garamond" panose="02020404030301010803" pitchFamily="18" charset="0"/>
            <a:buChar char="••"/>
          </a:pPr>
          <a:r>
            <a:rPr lang="hu-HU" sz="1100" b="1" i="0" kern="1200">
              <a:latin typeface="+mn-lt"/>
            </a:rPr>
            <a:t>III.2. Az álláskeresők mentális felkészítése, mentorálása a sikeres munkavállalás érdekében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Garamond" panose="02020404030301010803" pitchFamily="18" charset="0"/>
            <a:buChar char="••"/>
          </a:pPr>
          <a:r>
            <a:rPr lang="hu-HU" sz="1100" b="1" i="0" kern="1200">
              <a:latin typeface="+mn-lt"/>
            </a:rPr>
            <a:t>III.3. Rugalmas foglalkoztatási módok terjesztése (pl. távmunka, részmunkaidős foglalkoztatás, munkafeltételek egyéni igényekhez illesztése)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Garamond" panose="02020404030301010803" pitchFamily="18" charset="0"/>
            <a:buChar char="••"/>
          </a:pPr>
          <a:r>
            <a:rPr lang="hu-HU" sz="1100" b="1" i="0" kern="1200" dirty="0">
              <a:latin typeface="+mn-lt"/>
            </a:rPr>
            <a:t>III.4. Gyermek elhelyezési lehetőségek valós igényekhez igazítása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Garamond" panose="02020404030301010803" pitchFamily="18" charset="0"/>
            <a:buChar char="••"/>
          </a:pPr>
          <a:r>
            <a:rPr lang="hu-HU" sz="1100" b="1" i="0" kern="1200">
              <a:latin typeface="+mn-lt"/>
            </a:rPr>
            <a:t>III.5. Lakhatási feltételek biztosítása a munkavállalók számára </a:t>
          </a:r>
        </a:p>
      </dsp:txBody>
      <dsp:txXfrm>
        <a:off x="0" y="2893977"/>
        <a:ext cx="8640960" cy="1171800"/>
      </dsp:txXfrm>
    </dsp:sp>
    <dsp:sp modelId="{32F24656-513F-4EDF-AA11-99A27D0C5579}">
      <dsp:nvSpPr>
        <dsp:cNvPr id="0" name=""/>
        <dsp:cNvSpPr/>
      </dsp:nvSpPr>
      <dsp:spPr>
        <a:xfrm>
          <a:off x="432048" y="2805416"/>
          <a:ext cx="7708185" cy="177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b="1" i="0" kern="1200">
              <a:latin typeface="+mn-lt"/>
            </a:rPr>
            <a:t>III. Álláskeresők felkészítése és elsődleges munkaerő-piacra juttatása </a:t>
          </a:r>
        </a:p>
      </dsp:txBody>
      <dsp:txXfrm>
        <a:off x="440694" y="2814062"/>
        <a:ext cx="7690893" cy="159828"/>
      </dsp:txXfrm>
    </dsp:sp>
    <dsp:sp modelId="{D5EA800B-E67D-40BB-B6D6-F83532F8B6A1}">
      <dsp:nvSpPr>
        <dsp:cNvPr id="0" name=""/>
        <dsp:cNvSpPr/>
      </dsp:nvSpPr>
      <dsp:spPr>
        <a:xfrm>
          <a:off x="0" y="4186737"/>
          <a:ext cx="8640960" cy="1474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0635" tIns="124968" rIns="670635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Garamond" panose="02020404030301010803" pitchFamily="18" charset="0"/>
            <a:buChar char="••"/>
          </a:pPr>
          <a:r>
            <a:rPr lang="hu-HU" sz="1100" b="1" i="0" kern="1200">
              <a:latin typeface="+mn-lt"/>
            </a:rPr>
            <a:t>IV.1. A paktum menedzsmentjének és szervezetének megerősítése (paktumiroda működtetésével), a szektorokon átívelő partnerségek fejlesztése, bizalomépítés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Garamond" panose="02020404030301010803" pitchFamily="18" charset="0"/>
            <a:buChar char="••"/>
          </a:pPr>
          <a:r>
            <a:rPr lang="hu-HU" sz="1100" b="1" i="0" kern="1200">
              <a:latin typeface="+mn-lt"/>
            </a:rPr>
            <a:t>IV.2. Tematikus munkacsoportok kiépítése és működtetése a hálózatosodás elősegítése érdekében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Garamond" panose="02020404030301010803" pitchFamily="18" charset="0"/>
            <a:buChar char="••"/>
          </a:pPr>
          <a:r>
            <a:rPr lang="hu-HU" sz="1100" b="1" i="0" kern="1200">
              <a:latin typeface="+mn-lt"/>
            </a:rPr>
            <a:t>IV.3. A foglalkoztatáspolitikai célokra rendelkezésre álló belső és külső források egyesítése, a fejlesztési források koordinációja, ernyőszervezeti tevékenység ellátása a megyében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Garamond" panose="02020404030301010803" pitchFamily="18" charset="0"/>
            <a:buChar char="••"/>
          </a:pPr>
          <a:r>
            <a:rPr lang="hu-HU" sz="1100" b="1" i="0" kern="1200">
              <a:latin typeface="+mn-lt"/>
            </a:rPr>
            <a:t>IV.4. A munkaerő-piaccal és a képzési lehetőségekkel kapcsolatos információk széleskörű elérhetőségének biztosítása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Garamond" panose="02020404030301010803" pitchFamily="18" charset="0"/>
            <a:buChar char="••"/>
          </a:pPr>
          <a:r>
            <a:rPr lang="hu-HU" sz="1100" b="1" i="0" kern="1200">
              <a:latin typeface="+mn-lt"/>
            </a:rPr>
            <a:t>IV.5. Szakmai partnerségi hálózatok koordinációja, országos hálózatban való részvétel </a:t>
          </a:r>
        </a:p>
      </dsp:txBody>
      <dsp:txXfrm>
        <a:off x="0" y="4186737"/>
        <a:ext cx="8640960" cy="1474200"/>
      </dsp:txXfrm>
    </dsp:sp>
    <dsp:sp modelId="{6212CD20-88F3-4157-A816-8A10A237DC81}">
      <dsp:nvSpPr>
        <dsp:cNvPr id="0" name=""/>
        <dsp:cNvSpPr/>
      </dsp:nvSpPr>
      <dsp:spPr>
        <a:xfrm>
          <a:off x="432048" y="4098177"/>
          <a:ext cx="7708185" cy="177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b="1" i="0" kern="1200">
              <a:latin typeface="+mn-lt"/>
            </a:rPr>
            <a:t>Foglalkoztatási együttműködések hatékony megyei hálózatának kialakítása, működtetése</a:t>
          </a:r>
        </a:p>
      </dsp:txBody>
      <dsp:txXfrm>
        <a:off x="440694" y="4106823"/>
        <a:ext cx="7690893" cy="1598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7D15CA-4B6E-4E7B-94B5-66D183CF4D61}">
      <dsp:nvSpPr>
        <dsp:cNvPr id="0" name=""/>
        <dsp:cNvSpPr/>
      </dsp:nvSpPr>
      <dsp:spPr>
        <a:xfrm>
          <a:off x="1816312" y="144021"/>
          <a:ext cx="1840524" cy="1022513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accent3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/>
            <a:t>Pozitív folyamatok</a:t>
          </a:r>
        </a:p>
      </dsp:txBody>
      <dsp:txXfrm>
        <a:off x="1846260" y="173969"/>
        <a:ext cx="1780628" cy="962617"/>
      </dsp:txXfrm>
    </dsp:sp>
    <dsp:sp modelId="{71B3EED2-0177-40D5-A52F-F98387647E3F}">
      <dsp:nvSpPr>
        <dsp:cNvPr id="0" name=""/>
        <dsp:cNvSpPr/>
      </dsp:nvSpPr>
      <dsp:spPr>
        <a:xfrm>
          <a:off x="4474847" y="144021"/>
          <a:ext cx="1840524" cy="1022513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2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/>
            <a:t>Kihívást </a:t>
          </a:r>
          <a:r>
            <a:rPr lang="hu-HU" sz="2000" kern="1200" dirty="0"/>
            <a:t>jelentő folyamatok</a:t>
          </a:r>
        </a:p>
      </dsp:txBody>
      <dsp:txXfrm>
        <a:off x="4504795" y="173969"/>
        <a:ext cx="1780628" cy="962617"/>
      </dsp:txXfrm>
    </dsp:sp>
    <dsp:sp modelId="{39C7E659-BEB6-49C2-8E7F-35072D16583A}">
      <dsp:nvSpPr>
        <dsp:cNvPr id="0" name=""/>
        <dsp:cNvSpPr/>
      </dsp:nvSpPr>
      <dsp:spPr>
        <a:xfrm>
          <a:off x="3731357" y="4345682"/>
          <a:ext cx="766885" cy="766885"/>
        </a:xfrm>
        <a:prstGeom prst="triangle">
          <a:avLst/>
        </a:prstGeom>
        <a:solidFill>
          <a:schemeClr val="accent4">
            <a:lumMod val="60000"/>
            <a:lumOff val="40000"/>
            <a:alpha val="90000"/>
          </a:schemeClr>
        </a:solidFill>
        <a:ln w="25400" cap="flat" cmpd="sng" algn="ctr">
          <a:solidFill>
            <a:schemeClr val="accent4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2F5598-4641-40FE-A985-29C4081F7D0C}">
      <dsp:nvSpPr>
        <dsp:cNvPr id="0" name=""/>
        <dsp:cNvSpPr/>
      </dsp:nvSpPr>
      <dsp:spPr>
        <a:xfrm>
          <a:off x="1814144" y="4024613"/>
          <a:ext cx="4601311" cy="3108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EA4E27-DD30-473C-B344-3A477EA9CA1F}">
      <dsp:nvSpPr>
        <dsp:cNvPr id="0" name=""/>
        <dsp:cNvSpPr/>
      </dsp:nvSpPr>
      <dsp:spPr>
        <a:xfrm>
          <a:off x="4523805" y="3357934"/>
          <a:ext cx="1840524" cy="6298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Általános munkaerőhiány fokozódása</a:t>
          </a:r>
          <a:endParaRPr lang="hu-HU" sz="1200" kern="1200" dirty="0"/>
        </a:p>
      </dsp:txBody>
      <dsp:txXfrm>
        <a:off x="4554553" y="3388682"/>
        <a:ext cx="1779028" cy="568372"/>
      </dsp:txXfrm>
    </dsp:sp>
    <dsp:sp modelId="{7D3E837D-DCE9-4AD2-97D1-4C17AB148A2B}">
      <dsp:nvSpPr>
        <dsp:cNvPr id="0" name=""/>
        <dsp:cNvSpPr/>
      </dsp:nvSpPr>
      <dsp:spPr>
        <a:xfrm>
          <a:off x="4523805" y="2678985"/>
          <a:ext cx="1840524" cy="6298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Aktív korú munkaerő csökkenése</a:t>
          </a:r>
          <a:endParaRPr lang="hu-HU" sz="1200" kern="1200" dirty="0"/>
        </a:p>
      </dsp:txBody>
      <dsp:txXfrm>
        <a:off x="4554553" y="2709733"/>
        <a:ext cx="1779028" cy="568372"/>
      </dsp:txXfrm>
    </dsp:sp>
    <dsp:sp modelId="{C3CB9B95-B518-4487-B0A7-5538004307D1}">
      <dsp:nvSpPr>
        <dsp:cNvPr id="0" name=""/>
        <dsp:cNvSpPr/>
      </dsp:nvSpPr>
      <dsp:spPr>
        <a:xfrm>
          <a:off x="4523805" y="2000036"/>
          <a:ext cx="1840524" cy="6298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/>
            <a:t>Fizetések nem zárkóznak a régiós átlaghoz</a:t>
          </a:r>
        </a:p>
      </dsp:txBody>
      <dsp:txXfrm>
        <a:off x="4554553" y="2030784"/>
        <a:ext cx="1779028" cy="568372"/>
      </dsp:txXfrm>
    </dsp:sp>
    <dsp:sp modelId="{91E5A378-61A1-45C6-9FDA-05C95490869B}">
      <dsp:nvSpPr>
        <dsp:cNvPr id="0" name=""/>
        <dsp:cNvSpPr/>
      </dsp:nvSpPr>
      <dsp:spPr>
        <a:xfrm>
          <a:off x="4523805" y="1308817"/>
          <a:ext cx="1840524" cy="6298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Megyeszékhely munkaerőpiaci koncentrációja nő</a:t>
          </a:r>
          <a:endParaRPr lang="hu-HU" sz="1200" kern="1200" dirty="0"/>
        </a:p>
      </dsp:txBody>
      <dsp:txXfrm>
        <a:off x="4554553" y="1339565"/>
        <a:ext cx="1779028" cy="568372"/>
      </dsp:txXfrm>
    </dsp:sp>
    <dsp:sp modelId="{3AF8C722-FEC8-43B3-BCFB-F9C256354578}">
      <dsp:nvSpPr>
        <dsp:cNvPr id="0" name=""/>
        <dsp:cNvSpPr/>
      </dsp:nvSpPr>
      <dsp:spPr>
        <a:xfrm>
          <a:off x="1865270" y="3357934"/>
          <a:ext cx="1840524" cy="6298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/>
            <a:t>Általános foglalkoztatottsági szint nő</a:t>
          </a:r>
        </a:p>
      </dsp:txBody>
      <dsp:txXfrm>
        <a:off x="1896018" y="3388682"/>
        <a:ext cx="1779028" cy="568372"/>
      </dsp:txXfrm>
    </dsp:sp>
    <dsp:sp modelId="{C45C3B3B-30C1-4E5C-9A6E-89696424E26F}">
      <dsp:nvSpPr>
        <dsp:cNvPr id="0" name=""/>
        <dsp:cNvSpPr/>
      </dsp:nvSpPr>
      <dsp:spPr>
        <a:xfrm>
          <a:off x="1865270" y="2678985"/>
          <a:ext cx="1840524" cy="6298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/>
            <a:t>Inaktivitás csökken</a:t>
          </a:r>
        </a:p>
      </dsp:txBody>
      <dsp:txXfrm>
        <a:off x="1896018" y="2709733"/>
        <a:ext cx="1779028" cy="568372"/>
      </dsp:txXfrm>
    </dsp:sp>
    <dsp:sp modelId="{BC441A1B-8199-4073-B374-C592F25E5836}">
      <dsp:nvSpPr>
        <dsp:cNvPr id="0" name=""/>
        <dsp:cNvSpPr/>
      </dsp:nvSpPr>
      <dsp:spPr>
        <a:xfrm>
          <a:off x="1865270" y="2000036"/>
          <a:ext cx="1840524" cy="6298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/>
            <a:t>Foglalkoztatásbővítést terveznek a vállalkozások</a:t>
          </a:r>
        </a:p>
      </dsp:txBody>
      <dsp:txXfrm>
        <a:off x="1896018" y="2030784"/>
        <a:ext cx="1779028" cy="568372"/>
      </dsp:txXfrm>
    </dsp:sp>
    <dsp:sp modelId="{716DA29C-BA23-4F38-B2C1-CC416C6FAC26}">
      <dsp:nvSpPr>
        <dsp:cNvPr id="0" name=""/>
        <dsp:cNvSpPr/>
      </dsp:nvSpPr>
      <dsp:spPr>
        <a:xfrm>
          <a:off x="1865270" y="1308817"/>
          <a:ext cx="1840524" cy="6298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/>
            <a:t>Közmunka jelentősége csökken</a:t>
          </a:r>
        </a:p>
      </dsp:txBody>
      <dsp:txXfrm>
        <a:off x="1896018" y="1339565"/>
        <a:ext cx="1779028" cy="5683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0.04717</cdr:x>
      <cdr:y>0.83441</cdr:y>
    </cdr:from>
    <cdr:to>
      <cdr:x>0.98113</cdr:x>
      <cdr:y>0.83441</cdr:y>
    </cdr:to>
    <cdr:cxnSp macro="">
      <cdr:nvCxnSpPr>
        <cdr:cNvPr id="3" name="Egyenes összekötő 2"/>
        <cdr:cNvCxnSpPr/>
      </cdr:nvCxnSpPr>
      <cdr:spPr>
        <a:xfrm xmlns:a="http://schemas.openxmlformats.org/drawingml/2006/main">
          <a:off x="360040" y="4104456"/>
          <a:ext cx="7128792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2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2019. 12. 03.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4513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7145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2019. 12. 03.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2019. 12. 03.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2019. 12. 03.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2019. 12. 03.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2019. 12. 03.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2019. 12. 03.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2019. 12. 03.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2019. 12. 03.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416824" cy="2376264"/>
          </a:xfrm>
        </p:spPr>
        <p:txBody>
          <a:bodyPr/>
          <a:lstStyle/>
          <a:p>
            <a:pPr>
              <a:spcBef>
                <a:spcPts val="4200"/>
              </a:spcBef>
              <a:spcAft>
                <a:spcPts val="2400"/>
              </a:spcAft>
            </a:pPr>
            <a:r>
              <a:rPr lang="hu-HU" sz="4000" b="0" dirty="0"/>
              <a:t/>
            </a:r>
            <a:br>
              <a:rPr lang="hu-HU" sz="4000" b="0" dirty="0"/>
            </a:br>
            <a:r>
              <a:rPr lang="hu-HU" sz="4000" b="0" dirty="0"/>
              <a:t>A Zala megyei foglalkoztatási stratégia  Aktualizálása</a:t>
            </a:r>
            <a:r>
              <a:rPr lang="hu-HU" b="0" dirty="0"/>
              <a:t/>
            </a:r>
            <a:br>
              <a:rPr lang="hu-HU" b="0" dirty="0"/>
            </a:br>
            <a:r>
              <a:rPr lang="hu-HU" b="0" dirty="0"/>
              <a:t/>
            </a:r>
            <a:br>
              <a:rPr lang="hu-HU" b="0" dirty="0"/>
            </a:br>
            <a:r>
              <a:rPr lang="hu-HU" sz="2400" b="0" dirty="0" smtClean="0"/>
              <a:t>2019. december 4.</a:t>
            </a:r>
            <a:r>
              <a:rPr lang="hu-HU" b="0" dirty="0"/>
              <a:t/>
            </a:r>
            <a:br>
              <a:rPr lang="hu-HU" b="0" dirty="0"/>
            </a:br>
            <a:r>
              <a:rPr lang="hu-HU" b="0" dirty="0"/>
              <a:t/>
            </a:r>
            <a:br>
              <a:rPr lang="hu-HU" b="0" dirty="0"/>
            </a:br>
            <a:r>
              <a:rPr lang="hu-HU" sz="3200" b="0" cap="small" dirty="0"/>
              <a:t>Remete Zsuzsa</a:t>
            </a:r>
            <a:br>
              <a:rPr lang="hu-HU" sz="3200" b="0" cap="small" dirty="0"/>
            </a:br>
            <a:r>
              <a:rPr lang="hu-HU" sz="3200" b="0" cap="small" dirty="0"/>
              <a:t>Projektvezető</a:t>
            </a:r>
            <a:br>
              <a:rPr lang="hu-HU" sz="3200" b="0" cap="small" dirty="0"/>
            </a:br>
            <a:r>
              <a:rPr lang="hu-HU" sz="2400" b="0" cap="small" dirty="0" err="1"/>
              <a:t>Hétfa</a:t>
            </a:r>
            <a:r>
              <a:rPr lang="hu-HU" sz="2400" b="0" cap="small" dirty="0"/>
              <a:t> Elemző Központ</a:t>
            </a:r>
            <a:endParaRPr lang="hu-HU" sz="2400" cap="small" dirty="0"/>
          </a:p>
        </p:txBody>
      </p:sp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084451" cy="936104"/>
          </a:xfrm>
        </p:spPr>
        <p:txBody>
          <a:bodyPr/>
          <a:lstStyle/>
          <a:p>
            <a:r>
              <a:rPr lang="hu-HU" dirty="0" smtClean="0"/>
              <a:t>Elöregedés és elvándorlás kritikus szintű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r>
              <a:rPr lang="hu-HU" sz="2800" dirty="0" smtClean="0"/>
              <a:t>10 év alatt több mint 20 ezer fővel csökkent a népesség száma</a:t>
            </a:r>
          </a:p>
          <a:p>
            <a:r>
              <a:rPr lang="hu-HU" sz="2800" dirty="0" smtClean="0"/>
              <a:t>A megyei népesség 21,7%-a 65 év feletti</a:t>
            </a:r>
          </a:p>
          <a:p>
            <a:r>
              <a:rPr lang="hu-HU" sz="2800" dirty="0" smtClean="0"/>
              <a:t>A 20-39 éves korosztály 10 ezer fővel csökkent az utóbbi 5 évben</a:t>
            </a:r>
          </a:p>
          <a:p>
            <a:endParaRPr lang="hu-HU" sz="2800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450340"/>
              </p:ext>
            </p:extLst>
          </p:nvPr>
        </p:nvGraphicFramePr>
        <p:xfrm>
          <a:off x="323527" y="4077071"/>
          <a:ext cx="8568953" cy="24482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3573">
                  <a:extLst>
                    <a:ext uri="{9D8B030D-6E8A-4147-A177-3AD203B41FA5}">
                      <a16:colId xmlns:a16="http://schemas.microsoft.com/office/drawing/2014/main" val="3004225160"/>
                    </a:ext>
                  </a:extLst>
                </a:gridCol>
                <a:gridCol w="1223862">
                  <a:extLst>
                    <a:ext uri="{9D8B030D-6E8A-4147-A177-3AD203B41FA5}">
                      <a16:colId xmlns:a16="http://schemas.microsoft.com/office/drawing/2014/main" val="2422818763"/>
                    </a:ext>
                  </a:extLst>
                </a:gridCol>
                <a:gridCol w="1224822">
                  <a:extLst>
                    <a:ext uri="{9D8B030D-6E8A-4147-A177-3AD203B41FA5}">
                      <a16:colId xmlns:a16="http://schemas.microsoft.com/office/drawing/2014/main" val="4286392460"/>
                    </a:ext>
                  </a:extLst>
                </a:gridCol>
                <a:gridCol w="1223862">
                  <a:extLst>
                    <a:ext uri="{9D8B030D-6E8A-4147-A177-3AD203B41FA5}">
                      <a16:colId xmlns:a16="http://schemas.microsoft.com/office/drawing/2014/main" val="841264151"/>
                    </a:ext>
                  </a:extLst>
                </a:gridCol>
                <a:gridCol w="1224822">
                  <a:extLst>
                    <a:ext uri="{9D8B030D-6E8A-4147-A177-3AD203B41FA5}">
                      <a16:colId xmlns:a16="http://schemas.microsoft.com/office/drawing/2014/main" val="4201223521"/>
                    </a:ext>
                  </a:extLst>
                </a:gridCol>
                <a:gridCol w="1224822">
                  <a:extLst>
                    <a:ext uri="{9D8B030D-6E8A-4147-A177-3AD203B41FA5}">
                      <a16:colId xmlns:a16="http://schemas.microsoft.com/office/drawing/2014/main" val="2730855052"/>
                    </a:ext>
                  </a:extLst>
                </a:gridCol>
                <a:gridCol w="1503190">
                  <a:extLst>
                    <a:ext uri="{9D8B030D-6E8A-4147-A177-3AD203B41FA5}">
                      <a16:colId xmlns:a16="http://schemas.microsoft.com/office/drawing/2014/main" val="2071505904"/>
                    </a:ext>
                  </a:extLst>
                </a:gridCol>
              </a:tblGrid>
              <a:tr h="690247">
                <a:tc>
                  <a:txBody>
                    <a:bodyPr/>
                    <a:lstStyle/>
                    <a:p>
                      <a:endParaRPr lang="hu-H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0-14 éves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15-19 éves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20-39 éves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40-59 éves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60-x éves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Teljes népesség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2172745"/>
                  </a:ext>
                </a:extLst>
              </a:tr>
              <a:tr h="3516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2015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35 447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13 716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69 554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82 097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76 476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277 290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02928517"/>
                  </a:ext>
                </a:extLst>
              </a:tr>
              <a:tr h="3516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2016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35 152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13 039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67 000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81 547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78 289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275 027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01581516"/>
                  </a:ext>
                </a:extLst>
              </a:tr>
              <a:tr h="3516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2017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34 917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12 580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64 355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81 010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79 936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272 798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1453525"/>
                  </a:ext>
                </a:extLst>
              </a:tr>
              <a:tr h="3516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2018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34 753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12 243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61 906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81 119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80 613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270 634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01952898"/>
                  </a:ext>
                </a:extLst>
              </a:tr>
              <a:tr h="3516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2019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34 610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12 050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59 657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81 323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81 008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268 648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78976725"/>
                  </a:ext>
                </a:extLst>
              </a:tr>
            </a:tbl>
          </a:graphicData>
        </a:graphic>
      </p:graphicFrame>
      <p:sp>
        <p:nvSpPr>
          <p:cNvPr id="5" name="Ellipszis 4"/>
          <p:cNvSpPr/>
          <p:nvPr/>
        </p:nvSpPr>
        <p:spPr>
          <a:xfrm>
            <a:off x="3707904" y="4725144"/>
            <a:ext cx="1224136" cy="43204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3743572" y="6142140"/>
            <a:ext cx="1224136" cy="43204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512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B9D9F49-18E8-420F-B461-A652B1BED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89" y="44624"/>
            <a:ext cx="6644291" cy="936104"/>
          </a:xfrm>
        </p:spPr>
        <p:txBody>
          <a:bodyPr/>
          <a:lstStyle/>
          <a:p>
            <a:r>
              <a:rPr lang="hu-HU" dirty="0"/>
              <a:t>Álláskeresők száma és összetétele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EE9CBAF0-5804-4674-9101-F2693C0CD43F}"/>
              </a:ext>
            </a:extLst>
          </p:cNvPr>
          <p:cNvSpPr txBox="1"/>
          <p:nvPr/>
        </p:nvSpPr>
        <p:spPr>
          <a:xfrm>
            <a:off x="2951820" y="6584057"/>
            <a:ext cx="2448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Calibri" panose="020F0502020204030204" pitchFamily="34" charset="0"/>
                <a:cs typeface="Calibri" panose="020F0502020204030204" pitchFamily="34" charset="0"/>
              </a:rPr>
              <a:t>Forrás: NFSZ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1340768"/>
            <a:ext cx="4096602" cy="5154441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738992"/>
            <a:ext cx="4680520" cy="275621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340768"/>
            <a:ext cx="4680520" cy="240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272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372483" cy="936104"/>
          </a:xfrm>
        </p:spPr>
        <p:txBody>
          <a:bodyPr>
            <a:normAutofit/>
          </a:bodyPr>
          <a:lstStyle/>
          <a:p>
            <a:r>
              <a:rPr lang="hu-HU" dirty="0"/>
              <a:t>Helyzetelemzés: Munkaerőpiaci Kihívások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28800"/>
            <a:ext cx="3826768" cy="4968552"/>
          </a:xfrm>
        </p:spPr>
        <p:txBody>
          <a:bodyPr>
            <a:noAutofit/>
          </a:bodyPr>
          <a:lstStyle/>
          <a:p>
            <a:r>
              <a:rPr lang="hu-HU" sz="2600" dirty="0" smtClean="0"/>
              <a:t>Bérszínvonal</a:t>
            </a:r>
            <a:r>
              <a:rPr lang="hu-HU" sz="2600" dirty="0" smtClean="0">
                <a:solidFill>
                  <a:schemeClr val="accent2"/>
                </a:solidFill>
              </a:rPr>
              <a:t> </a:t>
            </a:r>
          </a:p>
          <a:p>
            <a:r>
              <a:rPr lang="hu-HU" sz="2600" dirty="0" smtClean="0"/>
              <a:t>Szezonalitás</a:t>
            </a:r>
            <a:endParaRPr lang="hu-HU" sz="2600" dirty="0"/>
          </a:p>
          <a:p>
            <a:r>
              <a:rPr lang="hu-HU" sz="2600" dirty="0"/>
              <a:t>Hiányszakmák, szakmunkásképzés kihívásai</a:t>
            </a:r>
          </a:p>
          <a:p>
            <a:r>
              <a:rPr lang="hu-HU" sz="2600" dirty="0" smtClean="0"/>
              <a:t>Közlekedés és gyermekelhelyezés</a:t>
            </a:r>
          </a:p>
          <a:p>
            <a:r>
              <a:rPr lang="hu-HU" sz="2600" dirty="0" smtClean="0"/>
              <a:t>Tartós munka-nélküliség és okai</a:t>
            </a:r>
            <a:endParaRPr lang="hu-HU" sz="26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3933056"/>
            <a:ext cx="3830454" cy="275034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20DA7BD4-15D9-45FA-B274-4DEABCA243E9}"/>
              </a:ext>
            </a:extLst>
          </p:cNvPr>
          <p:cNvSpPr txBox="1"/>
          <p:nvPr/>
        </p:nvSpPr>
        <p:spPr>
          <a:xfrm>
            <a:off x="3059832" y="6468319"/>
            <a:ext cx="2448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Calibri" panose="020F0502020204030204" pitchFamily="34" charset="0"/>
                <a:cs typeface="Calibri" panose="020F0502020204030204" pitchFamily="34" charset="0"/>
              </a:rPr>
              <a:t>Forrás: </a:t>
            </a:r>
            <a:r>
              <a:rPr lang="hu-HU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KSH</a:t>
            </a:r>
            <a:endParaRPr lang="hu-HU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327241"/>
            <a:ext cx="3830454" cy="259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780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Tartós munkanélküliség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556792"/>
            <a:ext cx="7177420" cy="468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17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Munkaerő-kereslet</a:t>
            </a:r>
            <a:endParaRPr lang="hu-HU" dirty="0"/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395536" y="1412776"/>
            <a:ext cx="5405201" cy="4968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dirty="0"/>
              <a:t>Zalaegerszeg járás foglalkoztatási koncentrációja várhatóan tovább </a:t>
            </a:r>
            <a:r>
              <a:rPr lang="hu-HU" sz="2400" dirty="0" smtClean="0"/>
              <a:t>nő</a:t>
            </a:r>
          </a:p>
          <a:p>
            <a:r>
              <a:rPr lang="hu-HU" sz="2400" dirty="0"/>
              <a:t>Feldolgozóipar, adminisztratív és </a:t>
            </a:r>
            <a:r>
              <a:rPr lang="hu-HU" sz="2400" dirty="0" err="1" smtClean="0"/>
              <a:t>szolg</a:t>
            </a:r>
            <a:r>
              <a:rPr lang="hu-HU" sz="2400" dirty="0" smtClean="0"/>
              <a:t>. </a:t>
            </a:r>
            <a:r>
              <a:rPr lang="hu-HU" sz="2400" dirty="0"/>
              <a:t>támogató tevékenységek, </a:t>
            </a:r>
            <a:r>
              <a:rPr lang="hu-HU" sz="2400" dirty="0" smtClean="0"/>
              <a:t>kereskedelem/gépjárműjavítás, építőipar </a:t>
            </a:r>
            <a:r>
              <a:rPr lang="hu-HU" sz="2400" dirty="0"/>
              <a:t>a leginkább </a:t>
            </a:r>
            <a:br>
              <a:rPr lang="hu-HU" sz="2400" dirty="0"/>
            </a:br>
            <a:r>
              <a:rPr lang="hu-HU" sz="2400" dirty="0" smtClean="0"/>
              <a:t>hangsúlyos foglalkoztatás-</a:t>
            </a:r>
            <a:br>
              <a:rPr lang="hu-HU" sz="2400" dirty="0" smtClean="0"/>
            </a:br>
            <a:r>
              <a:rPr lang="hu-HU" sz="2400" dirty="0" smtClean="0"/>
              <a:t>növelő ágazatok</a:t>
            </a:r>
          </a:p>
          <a:p>
            <a:r>
              <a:rPr lang="hu-HU" sz="2400" dirty="0" smtClean="0"/>
              <a:t>Legnagyobb arányban </a:t>
            </a:r>
            <a:br>
              <a:rPr lang="hu-HU" sz="2400" dirty="0" smtClean="0"/>
            </a:br>
            <a:r>
              <a:rPr lang="hu-HU" sz="2400" dirty="0" smtClean="0"/>
              <a:t>alacsony iskolai </a:t>
            </a:r>
            <a:br>
              <a:rPr lang="hu-HU" sz="2400" dirty="0" smtClean="0"/>
            </a:br>
            <a:r>
              <a:rPr lang="hu-HU" sz="2400" dirty="0" smtClean="0"/>
              <a:t>végzettségűeket (11 013 fő) </a:t>
            </a:r>
            <a:br>
              <a:rPr lang="hu-HU" sz="2400" dirty="0" smtClean="0"/>
            </a:br>
            <a:r>
              <a:rPr lang="hu-HU" sz="2400" dirty="0" smtClean="0"/>
              <a:t>és szakmunkásokat </a:t>
            </a:r>
            <a:br>
              <a:rPr lang="hu-HU" sz="2400" dirty="0" smtClean="0"/>
            </a:br>
            <a:r>
              <a:rPr lang="hu-HU" sz="2400" dirty="0" smtClean="0"/>
              <a:t>keresnek a cégek (3 795 fő)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1916" y="872093"/>
            <a:ext cx="2840982" cy="278611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112" y="3658206"/>
            <a:ext cx="4061965" cy="307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40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467777" y="1556792"/>
            <a:ext cx="4608279" cy="4563888"/>
          </a:xfrm>
        </p:spPr>
        <p:txBody>
          <a:bodyPr>
            <a:noAutofit/>
          </a:bodyPr>
          <a:lstStyle/>
          <a:p>
            <a:r>
              <a:rPr lang="hu-HU" sz="2000" dirty="0" smtClean="0"/>
              <a:t>Üzleti környezetre </a:t>
            </a:r>
            <a:br>
              <a:rPr lang="hu-HU" sz="2000" dirty="0" smtClean="0"/>
            </a:br>
            <a:r>
              <a:rPr lang="hu-HU" sz="2000" dirty="0" smtClean="0"/>
              <a:t>vonatkozó várakozások</a:t>
            </a:r>
            <a:br>
              <a:rPr lang="hu-HU" sz="2000" dirty="0" smtClean="0"/>
            </a:br>
            <a:r>
              <a:rPr lang="hu-HU" sz="2000" dirty="0" smtClean="0"/>
              <a:t>bizakodók</a:t>
            </a:r>
          </a:p>
          <a:p>
            <a:r>
              <a:rPr lang="hu-HU" sz="2000" dirty="0" smtClean="0"/>
              <a:t>A munkaerő mennyiségi és minőségi rendelkezésre állása fő probléma</a:t>
            </a:r>
          </a:p>
          <a:p>
            <a:r>
              <a:rPr lang="hu-HU" sz="2000" dirty="0"/>
              <a:t>A munkaerő kiválasztása, felvétele során a leggyakoribb </a:t>
            </a:r>
            <a:r>
              <a:rPr lang="hu-HU" sz="2000" dirty="0" smtClean="0"/>
              <a:t>probléma:</a:t>
            </a:r>
          </a:p>
          <a:p>
            <a:pPr marL="800100" lvl="1" indent="-342900">
              <a:buFont typeface="+mj-lt"/>
              <a:buAutoNum type="arabicParenR"/>
            </a:pPr>
            <a:r>
              <a:rPr lang="hu-HU" sz="1600" dirty="0" smtClean="0"/>
              <a:t>a </a:t>
            </a:r>
            <a:r>
              <a:rPr lang="hu-HU" sz="1600" dirty="0"/>
              <a:t>megfelelően képzett </a:t>
            </a:r>
            <a:r>
              <a:rPr lang="hu-HU" sz="1600" dirty="0" smtClean="0"/>
              <a:t>és</a:t>
            </a:r>
          </a:p>
          <a:p>
            <a:pPr marL="800100" lvl="1" indent="-342900">
              <a:buFont typeface="+mj-lt"/>
              <a:buAutoNum type="arabicParenR"/>
            </a:pPr>
            <a:r>
              <a:rPr lang="hu-HU" sz="1600" dirty="0" smtClean="0"/>
              <a:t>a </a:t>
            </a:r>
            <a:r>
              <a:rPr lang="hu-HU" sz="1600" dirty="0"/>
              <a:t>megfelelően </a:t>
            </a:r>
            <a:r>
              <a:rPr lang="hu-HU" sz="1600" dirty="0" smtClean="0"/>
              <a:t>motivált munkaerő hiánya, </a:t>
            </a:r>
          </a:p>
          <a:p>
            <a:pPr marL="800100" lvl="1" indent="-342900">
              <a:buFont typeface="+mj-lt"/>
              <a:buAutoNum type="arabicParenR"/>
            </a:pPr>
            <a:r>
              <a:rPr lang="hu-HU" sz="1600" dirty="0" smtClean="0"/>
              <a:t>az </a:t>
            </a:r>
            <a:r>
              <a:rPr lang="hu-HU" sz="1600" dirty="0"/>
              <a:t>általános </a:t>
            </a:r>
            <a:r>
              <a:rPr lang="hu-HU" sz="1600" dirty="0" smtClean="0"/>
              <a:t>munkaerőhiány</a:t>
            </a:r>
          </a:p>
          <a:p>
            <a:pPr marL="800100" lvl="1" indent="-342900">
              <a:buFont typeface="+mj-lt"/>
              <a:buAutoNum type="arabicParenR"/>
            </a:pPr>
            <a:r>
              <a:rPr lang="hu-HU" sz="1600" dirty="0" smtClean="0"/>
              <a:t>a munkatapasztalat hiánya.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>
          <a:xfrm>
            <a:off x="5220072" y="1556792"/>
            <a:ext cx="3799512" cy="266429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000" tIns="0" rIns="36000" bIns="36000">
            <a:noAutofit/>
          </a:bodyPr>
          <a:lstStyle/>
          <a:p>
            <a:pPr>
              <a:spcBef>
                <a:spcPts val="0"/>
              </a:spcBef>
            </a:pPr>
            <a:r>
              <a:rPr lang="hu-HU" sz="1800" b="1" dirty="0"/>
              <a:t>Alapadatok</a:t>
            </a:r>
            <a:r>
              <a:rPr lang="hu-HU" sz="18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 smtClean="0"/>
              <a:t>69 kitöltő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 smtClean="0"/>
              <a:t>Minden </a:t>
            </a:r>
            <a:r>
              <a:rPr lang="hu-HU" sz="1800" dirty="0"/>
              <a:t>járásból min. 8 érvényes kérdőív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/>
              <a:t>A válaszadók összetétele jól mintázza a megye gazdasági szerkezetét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864096"/>
          </a:xfrm>
        </p:spPr>
        <p:txBody>
          <a:bodyPr>
            <a:normAutofit/>
          </a:bodyPr>
          <a:lstStyle/>
          <a:p>
            <a:r>
              <a:rPr lang="hu-HU" dirty="0"/>
              <a:t>Munkaadói igényfelmérés </a:t>
            </a:r>
            <a:r>
              <a:rPr lang="hu-HU" dirty="0" smtClean="0"/>
              <a:t>eredményei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96666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Üzleti várakozások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316122"/>
            <a:ext cx="7498284" cy="543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55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6932323" cy="936104"/>
          </a:xfrm>
        </p:spPr>
        <p:txBody>
          <a:bodyPr/>
          <a:lstStyle/>
          <a:p>
            <a:r>
              <a:rPr lang="hu-HU" dirty="0" smtClean="0"/>
              <a:t>Foglalkoztatás bővítési szándékok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310571"/>
              </p:ext>
            </p:extLst>
          </p:nvPr>
        </p:nvGraphicFramePr>
        <p:xfrm>
          <a:off x="683567" y="1384694"/>
          <a:ext cx="7829982" cy="21600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8066">
                  <a:extLst>
                    <a:ext uri="{9D8B030D-6E8A-4147-A177-3AD203B41FA5}">
                      <a16:colId xmlns:a16="http://schemas.microsoft.com/office/drawing/2014/main" val="2156678490"/>
                    </a:ext>
                  </a:extLst>
                </a:gridCol>
                <a:gridCol w="1576446">
                  <a:extLst>
                    <a:ext uri="{9D8B030D-6E8A-4147-A177-3AD203B41FA5}">
                      <a16:colId xmlns:a16="http://schemas.microsoft.com/office/drawing/2014/main" val="3837957437"/>
                    </a:ext>
                  </a:extLst>
                </a:gridCol>
                <a:gridCol w="1418580">
                  <a:extLst>
                    <a:ext uri="{9D8B030D-6E8A-4147-A177-3AD203B41FA5}">
                      <a16:colId xmlns:a16="http://schemas.microsoft.com/office/drawing/2014/main" val="3417131246"/>
                    </a:ext>
                  </a:extLst>
                </a:gridCol>
                <a:gridCol w="1178445">
                  <a:extLst>
                    <a:ext uri="{9D8B030D-6E8A-4147-A177-3AD203B41FA5}">
                      <a16:colId xmlns:a16="http://schemas.microsoft.com/office/drawing/2014/main" val="510679436"/>
                    </a:ext>
                  </a:extLst>
                </a:gridCol>
                <a:gridCol w="1178445">
                  <a:extLst>
                    <a:ext uri="{9D8B030D-6E8A-4147-A177-3AD203B41FA5}">
                      <a16:colId xmlns:a16="http://schemas.microsoft.com/office/drawing/2014/main" val="310410333"/>
                    </a:ext>
                  </a:extLst>
                </a:gridCol>
              </a:tblGrid>
              <a:tr h="24782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Általános létszámbővítési szándék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2016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b="1" dirty="0" smtClean="0">
                          <a:effectLst/>
                        </a:rPr>
                        <a:t>2019</a:t>
                      </a:r>
                      <a:endParaRPr lang="hu-H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394897"/>
                  </a:ext>
                </a:extLst>
              </a:tr>
              <a:tr h="24782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Gyakoriság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Százalék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b="1">
                          <a:effectLst/>
                        </a:rPr>
                        <a:t>Gyakoriság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b="1">
                          <a:effectLst/>
                        </a:rPr>
                        <a:t>Százalék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7429046"/>
                  </a:ext>
                </a:extLst>
              </a:tr>
              <a:tr h="2478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</a:rPr>
                        <a:t>Igen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122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</a:rPr>
                        <a:t>48 </a:t>
                      </a:r>
                      <a:r>
                        <a:rPr lang="hu-HU" sz="1200" dirty="0">
                          <a:effectLst/>
                        </a:rPr>
                        <a:t>%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b="1" dirty="0" smtClean="0">
                          <a:effectLst/>
                        </a:rPr>
                        <a:t>29</a:t>
                      </a:r>
                      <a:endParaRPr lang="hu-H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b="1" dirty="0" smtClean="0">
                          <a:effectLst/>
                        </a:rPr>
                        <a:t>42%</a:t>
                      </a:r>
                      <a:endParaRPr lang="hu-H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2048100461"/>
                  </a:ext>
                </a:extLst>
              </a:tr>
              <a:tr h="247825">
                <a:tc>
                  <a:txBody>
                    <a:bodyPr/>
                    <a:lstStyle/>
                    <a:p>
                      <a:pPr marL="247650" algn="l"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Bővítés összesen (fő)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R="67945" algn="r"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480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 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200" b="1" dirty="0" smtClean="0">
                          <a:effectLst/>
                        </a:rPr>
                        <a:t>123</a:t>
                      </a:r>
                      <a:endParaRPr lang="hu-H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200" b="1">
                          <a:effectLst/>
                        </a:rPr>
                        <a:t> 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60715866"/>
                  </a:ext>
                </a:extLst>
              </a:tr>
              <a:tr h="287592">
                <a:tc>
                  <a:txBody>
                    <a:bodyPr/>
                    <a:lstStyle/>
                    <a:p>
                      <a:pPr marL="247650" algn="l"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Átlagos bővítési szándék (fő)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R="67945" algn="r"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4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 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</a:rPr>
                        <a:t>4</a:t>
                      </a:r>
                      <a:endParaRPr lang="hu-H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</a:rPr>
                        <a:t> </a:t>
                      </a:r>
                      <a:endParaRPr lang="hu-H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3729687599"/>
                  </a:ext>
                </a:extLst>
              </a:tr>
              <a:tr h="2726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</a:rPr>
                        <a:t>Nem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67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</a:rPr>
                        <a:t>27 </a:t>
                      </a:r>
                      <a:r>
                        <a:rPr lang="hu-HU" sz="1200" dirty="0">
                          <a:effectLst/>
                        </a:rPr>
                        <a:t>%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b="1" dirty="0" smtClean="0">
                          <a:effectLst/>
                        </a:rPr>
                        <a:t>24</a:t>
                      </a:r>
                      <a:endParaRPr lang="hu-H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b="1" dirty="0" smtClean="0">
                          <a:effectLst/>
                        </a:rPr>
                        <a:t>35%</a:t>
                      </a:r>
                      <a:endParaRPr lang="hu-H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3517161359"/>
                  </a:ext>
                </a:extLst>
              </a:tr>
              <a:tr h="2478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Nem tudja/Nem válaszolt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63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</a:rPr>
                        <a:t>25%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b="1" dirty="0" smtClean="0">
                          <a:effectLst/>
                        </a:rPr>
                        <a:t>16</a:t>
                      </a:r>
                      <a:endParaRPr lang="hu-H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b="1" dirty="0" smtClean="0">
                          <a:effectLst/>
                        </a:rPr>
                        <a:t>23%</a:t>
                      </a:r>
                      <a:endParaRPr lang="hu-H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403009098"/>
                  </a:ext>
                </a:extLst>
              </a:tr>
              <a:tr h="3606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Szervezetek száma összesen 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252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effectLst/>
                        </a:rPr>
                        <a:t>100%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b="1">
                          <a:effectLst/>
                        </a:rPr>
                        <a:t>68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</a:rPr>
                        <a:t>100%</a:t>
                      </a:r>
                      <a:endParaRPr lang="hu-H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302466009"/>
                  </a:ext>
                </a:extLst>
              </a:tr>
            </a:tbl>
          </a:graphicData>
        </a:graphic>
      </p:graphicFrame>
      <p:sp>
        <p:nvSpPr>
          <p:cNvPr id="7" name="Téglalap 6"/>
          <p:cNvSpPr/>
          <p:nvPr/>
        </p:nvSpPr>
        <p:spPr>
          <a:xfrm>
            <a:off x="357090" y="3717032"/>
            <a:ext cx="8156459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2019-ben a kérdésre válaszadók 55%-a tervez foglalkoztatás bővítést – első sorban a szakmunkások körében</a:t>
            </a:r>
          </a:p>
          <a:p>
            <a:pPr marL="34290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dirty="0"/>
              <a:t>A potenciális munkavállaló számára ajánlható bruttó bér átlaga 2016 és 2019 között 187 190 forintról 235 305 forintra nőtt</a:t>
            </a:r>
            <a:r>
              <a:rPr lang="hu-HU" dirty="0" smtClean="0"/>
              <a:t>.</a:t>
            </a:r>
          </a:p>
          <a:p>
            <a:pPr marL="34290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dirty="0" smtClean="0"/>
              <a:t>Csökkenő </a:t>
            </a:r>
            <a:r>
              <a:rPr lang="hu-HU" dirty="0"/>
              <a:t>az igény a duális </a:t>
            </a:r>
            <a:r>
              <a:rPr lang="hu-HU" dirty="0" smtClean="0"/>
              <a:t>képzésre: a </a:t>
            </a:r>
            <a:r>
              <a:rPr lang="hu-HU" dirty="0"/>
              <a:t>2016-os mintán még a válaszadók nagyjából </a:t>
            </a:r>
            <a:r>
              <a:rPr lang="hu-HU" dirty="0" smtClean="0"/>
              <a:t>kétharmada, 2019-ben viszont kevesebb</a:t>
            </a:r>
            <a:r>
              <a:rPr lang="hu-HU" dirty="0"/>
              <a:t>, mint fele venne </a:t>
            </a:r>
            <a:r>
              <a:rPr lang="hu-HU" dirty="0" smtClean="0"/>
              <a:t>részt duális képzésben.</a:t>
            </a:r>
          </a:p>
          <a:p>
            <a:pPr marL="34290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dirty="0"/>
              <a:t>A megismételt lekérdezések azt mutatják, hogy a betanító jellegű képzések egyre inkább fontossá válnak a cégek </a:t>
            </a:r>
            <a:r>
              <a:rPr lang="hu-HU" dirty="0" smtClean="0"/>
              <a:t>számára.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206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437373" y="1561009"/>
            <a:ext cx="8219023" cy="2448272"/>
          </a:xfrm>
        </p:spPr>
        <p:txBody>
          <a:bodyPr>
            <a:noAutofit/>
          </a:bodyPr>
          <a:lstStyle/>
          <a:p>
            <a:r>
              <a:rPr lang="hu-HU" sz="2000" dirty="0" smtClean="0"/>
              <a:t>A korral együtt nehezedik az elhelyez-</a:t>
            </a:r>
            <a:br>
              <a:rPr lang="hu-HU" sz="2000" dirty="0" smtClean="0"/>
            </a:br>
            <a:r>
              <a:rPr lang="hu-HU" sz="2000" dirty="0" err="1" smtClean="0"/>
              <a:t>kedés</a:t>
            </a:r>
            <a:r>
              <a:rPr lang="hu-HU" sz="2000" dirty="0"/>
              <a:t>: </a:t>
            </a:r>
            <a:r>
              <a:rPr lang="hu-HU" sz="2000" dirty="0" smtClean="0"/>
              <a:t>míg </a:t>
            </a:r>
            <a:r>
              <a:rPr lang="hu-HU" sz="2000" dirty="0"/>
              <a:t>a 25 év alattiak </a:t>
            </a:r>
            <a:r>
              <a:rPr lang="hu-HU" sz="2000" dirty="0" smtClean="0"/>
              <a:t>4-5 </a:t>
            </a:r>
            <a:r>
              <a:rPr lang="hu-HU" sz="2000" dirty="0"/>
              <a:t>hónap </a:t>
            </a: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000" dirty="0" smtClean="0"/>
              <a:t>alatt találnak </a:t>
            </a:r>
            <a:r>
              <a:rPr lang="hu-HU" sz="2000" dirty="0"/>
              <a:t>állást, </a:t>
            </a:r>
            <a:r>
              <a:rPr lang="hu-HU" sz="2000" dirty="0" smtClean="0"/>
              <a:t>addig </a:t>
            </a:r>
            <a:r>
              <a:rPr lang="hu-HU" sz="2000" dirty="0"/>
              <a:t>egy 50 </a:t>
            </a:r>
            <a:r>
              <a:rPr lang="hu-HU" sz="2000" dirty="0" smtClean="0"/>
              <a:t>év </a:t>
            </a:r>
            <a:br>
              <a:rPr lang="hu-HU" sz="2000" dirty="0" smtClean="0"/>
            </a:br>
            <a:r>
              <a:rPr lang="hu-HU" sz="2000" dirty="0" smtClean="0"/>
              <a:t>felettinek ez </a:t>
            </a:r>
            <a:r>
              <a:rPr lang="hu-HU" sz="2000" dirty="0"/>
              <a:t>átlagosan több mint </a:t>
            </a: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000" dirty="0" smtClean="0"/>
              <a:t>egy </a:t>
            </a:r>
            <a:r>
              <a:rPr lang="hu-HU" sz="2000" dirty="0"/>
              <a:t>évbe is beletelhet</a:t>
            </a:r>
            <a:r>
              <a:rPr lang="hu-HU" sz="2000" dirty="0" smtClean="0"/>
              <a:t>.</a:t>
            </a:r>
          </a:p>
          <a:p>
            <a:r>
              <a:rPr lang="hu-HU" sz="2000" dirty="0" smtClean="0"/>
              <a:t>A hosszabb munkanélküliségi idő az alacsonyabban végzettek körében nagyobb valószínűségű.</a:t>
            </a:r>
          </a:p>
          <a:p>
            <a:r>
              <a:rPr lang="hu-HU" sz="2000" dirty="0"/>
              <a:t>Mind a négy lekérdezés megerősíti, hogy a legtöbben saját meglátásuk szerint azért munkanélküliek, mert </a:t>
            </a:r>
            <a:endParaRPr lang="hu-HU" sz="2000" dirty="0" smtClean="0"/>
          </a:p>
          <a:p>
            <a:pPr lvl="1"/>
            <a:r>
              <a:rPr lang="hu-HU" sz="1800" dirty="0" smtClean="0"/>
              <a:t>nincs </a:t>
            </a:r>
            <a:r>
              <a:rPr lang="hu-HU" sz="1800" dirty="0"/>
              <a:t>a lakóhelyükön munkalehetőség (2016: 54%; 2017: 26%; 2018: 30%, 2019: 41%), </a:t>
            </a:r>
            <a:endParaRPr lang="hu-HU" sz="1800" dirty="0" smtClean="0"/>
          </a:p>
          <a:p>
            <a:pPr lvl="1"/>
            <a:r>
              <a:rPr lang="hu-HU" sz="1800" dirty="0" smtClean="0"/>
              <a:t>alacsonynak </a:t>
            </a:r>
            <a:r>
              <a:rPr lang="hu-HU" sz="1800" dirty="0"/>
              <a:t>tartják a munkabéreket (2016: 29%; 2017: 34%; 2018: 20%; 2019: 23%), és </a:t>
            </a:r>
            <a:endParaRPr lang="hu-HU" sz="1800" dirty="0" smtClean="0"/>
          </a:p>
          <a:p>
            <a:pPr lvl="1"/>
            <a:r>
              <a:rPr lang="hu-HU" sz="1800" dirty="0" smtClean="0"/>
              <a:t>nincs </a:t>
            </a:r>
            <a:r>
              <a:rPr lang="hu-HU" sz="1800" dirty="0"/>
              <a:t>a végzettségének megfelelő munkahely (2016: 25%, 2017: 11%; 2018: 14%; 2019: 21</a:t>
            </a:r>
            <a:r>
              <a:rPr lang="hu-HU" sz="1800" dirty="0" smtClean="0"/>
              <a:t>%).</a:t>
            </a:r>
          </a:p>
          <a:p>
            <a:endParaRPr lang="hu-HU" sz="180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>
          <a:xfrm>
            <a:off x="5652120" y="1268760"/>
            <a:ext cx="3367464" cy="172819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000" tIns="0" rIns="36000" bIns="36000">
            <a:noAutofit/>
          </a:bodyPr>
          <a:lstStyle/>
          <a:p>
            <a:pPr>
              <a:spcBef>
                <a:spcPts val="0"/>
              </a:spcBef>
            </a:pPr>
            <a:r>
              <a:rPr lang="hu-HU" sz="1800" b="1" dirty="0"/>
              <a:t>Alapadatok</a:t>
            </a:r>
            <a:r>
              <a:rPr lang="hu-HU" sz="18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 smtClean="0"/>
              <a:t>70 kitöltő, főként hátrányos </a:t>
            </a:r>
            <a:r>
              <a:rPr lang="hu-HU" sz="1800" dirty="0"/>
              <a:t>helyzetű </a:t>
            </a:r>
            <a:r>
              <a:rPr lang="hu-HU" sz="1800" dirty="0" smtClean="0"/>
              <a:t>álláskeresők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 smtClean="0"/>
              <a:t>Átlag: 41 év, 10 hónapja munkanélküli</a:t>
            </a:r>
            <a:endParaRPr lang="hu-HU" sz="180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864096"/>
          </a:xfrm>
        </p:spPr>
        <p:txBody>
          <a:bodyPr>
            <a:normAutofit/>
          </a:bodyPr>
          <a:lstStyle/>
          <a:p>
            <a:r>
              <a:rPr lang="hu-HU" dirty="0"/>
              <a:t>Álláskeresői igényfelmérés </a:t>
            </a:r>
            <a:r>
              <a:rPr lang="hu-HU" dirty="0" smtClean="0"/>
              <a:t>eredményei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41687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7796419" cy="936104"/>
          </a:xfrm>
        </p:spPr>
        <p:txBody>
          <a:bodyPr>
            <a:normAutofit/>
          </a:bodyPr>
          <a:lstStyle/>
          <a:p>
            <a:r>
              <a:rPr lang="hu-HU" dirty="0"/>
              <a:t>Álláskeresői igényfelmérés eredményei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84784"/>
            <a:ext cx="8363272" cy="489654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hu-HU" dirty="0"/>
              <a:t>Válaszadók 65%-a hajlandó lenne tanulni, </a:t>
            </a:r>
            <a:r>
              <a:rPr lang="hu-HU" dirty="0" smtClean="0"/>
              <a:t>kétharmaduk nevezett </a:t>
            </a:r>
            <a:r>
              <a:rPr lang="hu-HU" dirty="0"/>
              <a:t>meg valamilyen </a:t>
            </a:r>
            <a:r>
              <a:rPr lang="hu-HU" dirty="0" smtClean="0"/>
              <a:t>feltételt (pl. képzés a lakóhely szerinti településen legyen, bérhelyettesítő támogatás, képzés </a:t>
            </a:r>
            <a:r>
              <a:rPr lang="hu-HU" dirty="0" err="1" smtClean="0"/>
              <a:t>max</a:t>
            </a:r>
            <a:r>
              <a:rPr lang="hu-HU" dirty="0" smtClean="0"/>
              <a:t>. 3 hónap)</a:t>
            </a:r>
            <a:endParaRPr lang="hu-HU" dirty="0"/>
          </a:p>
          <a:p>
            <a:pPr>
              <a:lnSpc>
                <a:spcPct val="120000"/>
              </a:lnSpc>
            </a:pPr>
            <a:r>
              <a:rPr lang="hu-HU" dirty="0"/>
              <a:t>A válaszadók </a:t>
            </a:r>
            <a:r>
              <a:rPr lang="hu-HU" dirty="0" smtClean="0"/>
              <a:t>70%-a </a:t>
            </a:r>
            <a:r>
              <a:rPr lang="hu-HU" dirty="0"/>
              <a:t>hajlandó </a:t>
            </a:r>
            <a:r>
              <a:rPr lang="hu-HU" dirty="0" smtClean="0"/>
              <a:t>utazni </a:t>
            </a:r>
            <a:r>
              <a:rPr lang="hu-HU" dirty="0"/>
              <a:t>a </a:t>
            </a:r>
            <a:r>
              <a:rPr lang="hu-HU" dirty="0" smtClean="0"/>
              <a:t>munkahelyére, de a kor </a:t>
            </a:r>
            <a:r>
              <a:rPr lang="hu-HU" dirty="0" err="1" smtClean="0"/>
              <a:t>előrehaladtával</a:t>
            </a:r>
            <a:r>
              <a:rPr lang="hu-HU" dirty="0" smtClean="0"/>
              <a:t> az utazási hajlandóság csökken.  A többség utazási támogatást igényelne. </a:t>
            </a:r>
            <a:endParaRPr lang="hu-HU" dirty="0"/>
          </a:p>
          <a:p>
            <a:pPr>
              <a:lnSpc>
                <a:spcPct val="120000"/>
              </a:lnSpc>
            </a:pPr>
            <a:r>
              <a:rPr lang="hu-HU" dirty="0"/>
              <a:t>A részmunkaidős munkahelyek </a:t>
            </a:r>
            <a:r>
              <a:rPr lang="hu-HU" dirty="0" smtClean="0"/>
              <a:t>keresettsége jelentős (a válaszadók 19%-a igényelné). </a:t>
            </a:r>
            <a:endParaRPr lang="hu-HU" dirty="0"/>
          </a:p>
          <a:p>
            <a:pPr>
              <a:lnSpc>
                <a:spcPct val="120000"/>
              </a:lnSpc>
            </a:pPr>
            <a:r>
              <a:rPr lang="hu-HU" dirty="0"/>
              <a:t>Az átlagos bérelvárások a megyei átlagbérnek megfelelők, </a:t>
            </a:r>
            <a:r>
              <a:rPr lang="hu-HU" dirty="0" smtClean="0"/>
              <a:t>2019-ben nettó 169.508 Ft</a:t>
            </a:r>
            <a:r>
              <a:rPr lang="hu-HU" dirty="0"/>
              <a:t>.</a:t>
            </a:r>
          </a:p>
          <a:p>
            <a:pPr>
              <a:lnSpc>
                <a:spcPct val="120000"/>
              </a:lnSpc>
            </a:pPr>
            <a:r>
              <a:rPr lang="hu-HU" dirty="0" smtClean="0"/>
              <a:t>2018-tól </a:t>
            </a:r>
            <a:r>
              <a:rPr lang="hu-HU" dirty="0"/>
              <a:t>kezdődően az építőipari szakmákkal rendelkezők egyre inkább eltűntek az álláskeresők köréből. Vendéglátói, kereskedelmi (eladó) és adminisztratív jellegű végzettséggel rendelkeznek viszonylag nagyobb számban álláskeresők.</a:t>
            </a:r>
          </a:p>
        </p:txBody>
      </p:sp>
    </p:spTree>
    <p:extLst>
      <p:ext uri="{BB962C8B-B14F-4D97-AF65-F5344CB8AC3E}">
        <p14:creationId xmlns:p14="http://schemas.microsoft.com/office/powerpoint/2010/main" val="886736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Alapvetések</a:t>
            </a:r>
            <a:endParaRPr lang="hu-HU" dirty="0"/>
          </a:p>
        </p:txBody>
      </p:sp>
      <p:pic>
        <p:nvPicPr>
          <p:cNvPr id="5" name="Kép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15205" r="2106" b="15621"/>
          <a:stretch/>
        </p:blipFill>
        <p:spPr>
          <a:xfrm>
            <a:off x="4355976" y="1916832"/>
            <a:ext cx="4672965" cy="4801716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5040560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Stratégia a TOP 5.1.1-15-ZA1-2016-00001 </a:t>
            </a:r>
            <a:br>
              <a:rPr lang="hu-HU" dirty="0" smtClean="0"/>
            </a:br>
            <a:r>
              <a:rPr lang="hu-HU" dirty="0" smtClean="0"/>
              <a:t>pályázat keretében készült a paktum </a:t>
            </a:r>
            <a:br>
              <a:rPr lang="hu-HU" dirty="0" smtClean="0"/>
            </a:br>
            <a:r>
              <a:rPr lang="hu-HU" dirty="0" smtClean="0"/>
              <a:t>tevékenységek támogatására</a:t>
            </a:r>
          </a:p>
          <a:p>
            <a:r>
              <a:rPr lang="hu-HU" dirty="0" smtClean="0"/>
              <a:t>Időtáv: 2016-2021</a:t>
            </a:r>
          </a:p>
          <a:p>
            <a:r>
              <a:rPr lang="hu-HU" dirty="0" smtClean="0"/>
              <a:t>Célcsoport: </a:t>
            </a:r>
          </a:p>
          <a:p>
            <a:pPr lvl="1"/>
            <a:r>
              <a:rPr lang="hu-HU" dirty="0" smtClean="0"/>
              <a:t>Munkaadók</a:t>
            </a:r>
          </a:p>
          <a:p>
            <a:pPr lvl="1"/>
            <a:r>
              <a:rPr lang="hu-HU" dirty="0" smtClean="0"/>
              <a:t>Álláskeresők</a:t>
            </a:r>
          </a:p>
          <a:p>
            <a:pPr lvl="1"/>
            <a:r>
              <a:rPr lang="hu-HU" dirty="0"/>
              <a:t>M</a:t>
            </a:r>
            <a:r>
              <a:rPr lang="hu-HU" dirty="0" smtClean="0"/>
              <a:t>unkavállalók</a:t>
            </a:r>
          </a:p>
          <a:p>
            <a:pPr lvl="1"/>
            <a:r>
              <a:rPr lang="hu-HU" dirty="0" smtClean="0"/>
              <a:t>Munkaerőpiactól </a:t>
            </a:r>
            <a:br>
              <a:rPr lang="hu-HU" dirty="0" smtClean="0"/>
            </a:br>
            <a:r>
              <a:rPr lang="hu-HU" dirty="0" smtClean="0"/>
              <a:t>jelenleg távol maradók</a:t>
            </a:r>
          </a:p>
          <a:p>
            <a:pPr lvl="1"/>
            <a:r>
              <a:rPr lang="hu-HU" dirty="0" smtClean="0"/>
              <a:t>Munkaerőpiacot </a:t>
            </a:r>
            <a:br>
              <a:rPr lang="hu-HU" dirty="0" smtClean="0"/>
            </a:br>
            <a:r>
              <a:rPr lang="hu-HU" dirty="0" smtClean="0"/>
              <a:t>befolyásolni képes </a:t>
            </a:r>
            <a:br>
              <a:rPr lang="hu-HU" dirty="0" smtClean="0"/>
            </a:br>
            <a:r>
              <a:rPr lang="hu-HU" dirty="0" smtClean="0"/>
              <a:t>partnerek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97464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F267EAF-D1C4-453D-9641-486532882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Stratégia Célrendszer</a:t>
            </a:r>
          </a:p>
        </p:txBody>
      </p:sp>
      <p:pic>
        <p:nvPicPr>
          <p:cNvPr id="5" name="Kép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2"/>
          <a:stretch/>
        </p:blipFill>
        <p:spPr bwMode="auto">
          <a:xfrm>
            <a:off x="971600" y="1484784"/>
            <a:ext cx="7552690" cy="52105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90662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91D538A-095B-4476-89F2-B41B945A2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89" y="44624"/>
            <a:ext cx="7076339" cy="936104"/>
          </a:xfrm>
        </p:spPr>
        <p:txBody>
          <a:bodyPr/>
          <a:lstStyle/>
          <a:p>
            <a:r>
              <a:rPr lang="hu-HU" dirty="0"/>
              <a:t>Stratégia </a:t>
            </a:r>
            <a:r>
              <a:rPr lang="hu-HU" dirty="0" err="1" smtClean="0"/>
              <a:t>Pillérei</a:t>
            </a:r>
            <a:r>
              <a:rPr lang="hu-HU" dirty="0" smtClean="0"/>
              <a:t> </a:t>
            </a:r>
            <a:r>
              <a:rPr lang="hu-HU" dirty="0"/>
              <a:t>és intézkedései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323528" y="980728"/>
          <a:ext cx="8640960" cy="5729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1345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FE9A8EC-81E2-4B70-969F-9C5D6DBF3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89" y="44624"/>
            <a:ext cx="7724411" cy="936104"/>
          </a:xfrm>
        </p:spPr>
        <p:txBody>
          <a:bodyPr>
            <a:normAutofit/>
          </a:bodyPr>
          <a:lstStyle/>
          <a:p>
            <a:r>
              <a:rPr lang="hu-HU" dirty="0"/>
              <a:t>Legfontosabb eredmények összefoglalása</a:t>
            </a:r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64D3F76A-5561-4D10-B9D1-49CB278B76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6052593"/>
              </p:ext>
            </p:extLst>
          </p:nvPr>
        </p:nvGraphicFramePr>
        <p:xfrm>
          <a:off x="457200" y="1484784"/>
          <a:ext cx="82296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2865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7796419" cy="936104"/>
          </a:xfrm>
        </p:spPr>
        <p:txBody>
          <a:bodyPr/>
          <a:lstStyle/>
          <a:p>
            <a:r>
              <a:rPr lang="hu-HU" dirty="0"/>
              <a:t>Foglalkoztatási paktum </a:t>
            </a:r>
            <a:r>
              <a:rPr lang="hu-HU" dirty="0" err="1"/>
              <a:t>előrehaladása</a:t>
            </a:r>
            <a:endParaRPr lang="hu-HU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652035"/>
              </p:ext>
            </p:extLst>
          </p:nvPr>
        </p:nvGraphicFramePr>
        <p:xfrm>
          <a:off x="447989" y="4005064"/>
          <a:ext cx="8424000" cy="2555106"/>
        </p:xfrm>
        <a:graphic>
          <a:graphicData uri="http://schemas.openxmlformats.org/drawingml/2006/table">
            <a:tbl>
              <a:tblPr firstRow="1" firstCol="1" bandCol="1">
                <a:tableStyleId>{5C22544A-7EE6-4342-B048-85BDC9FD1C3A}</a:tableStyleId>
              </a:tblPr>
              <a:tblGrid>
                <a:gridCol w="1554518">
                  <a:extLst>
                    <a:ext uri="{9D8B030D-6E8A-4147-A177-3AD203B41FA5}">
                      <a16:colId xmlns:a16="http://schemas.microsoft.com/office/drawing/2014/main" val="551887832"/>
                    </a:ext>
                  </a:extLst>
                </a:gridCol>
                <a:gridCol w="1109778">
                  <a:extLst>
                    <a:ext uri="{9D8B030D-6E8A-4147-A177-3AD203B41FA5}">
                      <a16:colId xmlns:a16="http://schemas.microsoft.com/office/drawing/2014/main" val="341981216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835221276"/>
                    </a:ext>
                  </a:extLst>
                </a:gridCol>
                <a:gridCol w="1224996">
                  <a:extLst>
                    <a:ext uri="{9D8B030D-6E8A-4147-A177-3AD203B41FA5}">
                      <a16:colId xmlns:a16="http://schemas.microsoft.com/office/drawing/2014/main" val="132025521"/>
                    </a:ext>
                  </a:extLst>
                </a:gridCol>
                <a:gridCol w="1023113">
                  <a:extLst>
                    <a:ext uri="{9D8B030D-6E8A-4147-A177-3AD203B41FA5}">
                      <a16:colId xmlns:a16="http://schemas.microsoft.com/office/drawing/2014/main" val="2253135256"/>
                    </a:ext>
                  </a:extLst>
                </a:gridCol>
                <a:gridCol w="1315434">
                  <a:extLst>
                    <a:ext uri="{9D8B030D-6E8A-4147-A177-3AD203B41FA5}">
                      <a16:colId xmlns:a16="http://schemas.microsoft.com/office/drawing/2014/main" val="1096917789"/>
                    </a:ext>
                  </a:extLst>
                </a:gridCol>
                <a:gridCol w="1116041">
                  <a:extLst>
                    <a:ext uri="{9D8B030D-6E8A-4147-A177-3AD203B41FA5}">
                      <a16:colId xmlns:a16="http://schemas.microsoft.com/office/drawing/2014/main" val="3764975479"/>
                    </a:ext>
                  </a:extLst>
                </a:gridCol>
              </a:tblGrid>
              <a:tr h="12801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 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A foglalkoztatási paktumok keretében álláshoz jutók száma (P025)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A foglalkoztatási paktumok keretében munkaerőpiaci programokban résztvevők száma (PR25)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A foglalkoztatási programok keretében álláshoz jutók közül a támogatás után hat hónappal állással rendelkezők száma (PR26)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446964"/>
                  </a:ext>
                </a:extLst>
              </a:tr>
              <a:tr h="5120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 smtClean="0">
                          <a:solidFill>
                            <a:schemeClr val="bg1"/>
                          </a:solidFill>
                          <a:effectLst/>
                        </a:rPr>
                        <a:t>2019.09.30-ig </a:t>
                      </a:r>
                      <a:r>
                        <a:rPr lang="hu-HU" sz="1400" baseline="0" dirty="0" smtClean="0">
                          <a:solidFill>
                            <a:schemeClr val="bg1"/>
                          </a:solidFill>
                          <a:effectLst/>
                        </a:rPr>
                        <a:t>teljesült</a:t>
                      </a:r>
                      <a:endParaRPr lang="hu-HU" sz="180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 smtClean="0">
                          <a:solidFill>
                            <a:schemeClr val="bg1"/>
                          </a:solidFill>
                          <a:effectLst/>
                        </a:rPr>
                        <a:t>2021.06.30</a:t>
                      </a:r>
                      <a:endParaRPr lang="hu-HU" sz="180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 smtClean="0">
                          <a:solidFill>
                            <a:schemeClr val="bg1"/>
                          </a:solidFill>
                          <a:effectLst/>
                        </a:rPr>
                        <a:t>2019.09.30-ig </a:t>
                      </a:r>
                      <a:r>
                        <a:rPr lang="hu-HU" sz="1400" baseline="0" dirty="0" smtClean="0">
                          <a:solidFill>
                            <a:schemeClr val="bg1"/>
                          </a:solidFill>
                          <a:effectLst/>
                        </a:rPr>
                        <a:t>teljesült</a:t>
                      </a:r>
                      <a:endParaRPr lang="hu-HU" sz="180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 smtClean="0">
                          <a:solidFill>
                            <a:schemeClr val="bg1"/>
                          </a:solidFill>
                          <a:effectLst/>
                        </a:rPr>
                        <a:t>2021.06.30</a:t>
                      </a:r>
                      <a:endParaRPr lang="hu-HU" sz="180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 smtClean="0">
                          <a:solidFill>
                            <a:schemeClr val="bg1"/>
                          </a:solidFill>
                          <a:effectLst/>
                        </a:rPr>
                        <a:t>2019.09.30-ig </a:t>
                      </a:r>
                      <a:r>
                        <a:rPr lang="hu-HU" sz="1400" baseline="0" dirty="0" smtClean="0">
                          <a:solidFill>
                            <a:schemeClr val="bg1"/>
                          </a:solidFill>
                          <a:effectLst/>
                        </a:rPr>
                        <a:t>teljesült</a:t>
                      </a:r>
                      <a:endParaRPr lang="hu-HU" sz="180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 smtClean="0">
                          <a:solidFill>
                            <a:schemeClr val="bg1"/>
                          </a:solidFill>
                          <a:effectLst/>
                        </a:rPr>
                        <a:t>2021.06.30</a:t>
                      </a:r>
                      <a:endParaRPr lang="hu-HU" sz="180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916560"/>
                  </a:ext>
                </a:extLst>
              </a:tr>
              <a:tr h="5120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A pályázatban vállalt indikátorok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effectLst/>
                        </a:rPr>
                        <a:t>432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630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effectLst/>
                        </a:rPr>
                        <a:t>239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272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effectLst/>
                        </a:rPr>
                        <a:t>169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177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40959550"/>
                  </a:ext>
                </a:extLst>
              </a:tr>
            </a:tbl>
          </a:graphicData>
        </a:graphic>
      </p:graphicFrame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972880"/>
              </p:ext>
            </p:extLst>
          </p:nvPr>
        </p:nvGraphicFramePr>
        <p:xfrm>
          <a:off x="454488" y="1332173"/>
          <a:ext cx="8417501" cy="2528872"/>
        </p:xfrm>
        <a:graphic>
          <a:graphicData uri="http://schemas.openxmlformats.org/drawingml/2006/table">
            <a:tbl>
              <a:tblPr firstRow="1" firstCol="1" lastRow="1" bandRow="1">
                <a:tableStyleId>{5C22544A-7EE6-4342-B048-85BDC9FD1C3A}</a:tableStyleId>
              </a:tblPr>
              <a:tblGrid>
                <a:gridCol w="5295404">
                  <a:extLst>
                    <a:ext uri="{9D8B030D-6E8A-4147-A177-3AD203B41FA5}">
                      <a16:colId xmlns:a16="http://schemas.microsoft.com/office/drawing/2014/main" val="828306144"/>
                    </a:ext>
                  </a:extLst>
                </a:gridCol>
                <a:gridCol w="3122097">
                  <a:extLst>
                    <a:ext uri="{9D8B030D-6E8A-4147-A177-3AD203B41FA5}">
                      <a16:colId xmlns:a16="http://schemas.microsoft.com/office/drawing/2014/main" val="975923843"/>
                    </a:ext>
                  </a:extLst>
                </a:gridCol>
              </a:tblGrid>
              <a:tr h="5547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Szervezet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2019. szeptember 30-ig elszámolt </a:t>
                      </a:r>
                      <a:r>
                        <a:rPr lang="hu-HU" sz="1400" dirty="0" smtClean="0">
                          <a:effectLst/>
                        </a:rPr>
                        <a:t>költségek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13942345"/>
                  </a:ext>
                </a:extLst>
              </a:tr>
              <a:tr h="2702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effectLst/>
                        </a:rPr>
                        <a:t>Zala Megyei Önkormányzat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59.020.359 FT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27321203"/>
                  </a:ext>
                </a:extLst>
              </a:tr>
              <a:tr h="2702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Zala Megyei Önkormányzati Hivatal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26.262.143 Ft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92399337"/>
                  </a:ext>
                </a:extLst>
              </a:tr>
              <a:tr h="2702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Zala Megyei Kormányhivatal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363.736.921 Ft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54537535"/>
                  </a:ext>
                </a:extLst>
              </a:tr>
              <a:tr h="2702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Zala Megyei Vállalkozásfejlesztési Alapítvány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90.475.650 Ft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224891"/>
                  </a:ext>
                </a:extLst>
              </a:tr>
              <a:tr h="3528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Zala Megyei Területfejlesztési Ügynökség </a:t>
                      </a:r>
                      <a:r>
                        <a:rPr lang="hu-HU" sz="1400" dirty="0" smtClean="0">
                          <a:effectLst/>
                        </a:rPr>
                        <a:t>Nonprofit </a:t>
                      </a:r>
                      <a:r>
                        <a:rPr lang="hu-HU" sz="1400" dirty="0">
                          <a:effectLst/>
                        </a:rPr>
                        <a:t>Kft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3.492.500 Ft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6158079"/>
                  </a:ext>
                </a:extLst>
              </a:tr>
              <a:tr h="2702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Összesen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542.986.573 Ft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02043339"/>
                  </a:ext>
                </a:extLst>
              </a:tr>
              <a:tr h="2702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Keretösszeg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962 991 790 Ft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44502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33578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84784"/>
            <a:ext cx="4419600" cy="1440160"/>
          </a:xfrm>
        </p:spPr>
        <p:txBody>
          <a:bodyPr/>
          <a:lstStyle/>
          <a:p>
            <a:r>
              <a:rPr lang="hu-HU" dirty="0"/>
              <a:t>KÖSZÖNÖM </a:t>
            </a:r>
            <a:br>
              <a:rPr lang="hu-HU" dirty="0"/>
            </a:br>
            <a:r>
              <a:rPr lang="hu-HU" dirty="0"/>
              <a:t>A FIGYELMET!</a:t>
            </a:r>
          </a:p>
        </p:txBody>
      </p:sp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6140235" cy="864096"/>
          </a:xfrm>
        </p:spPr>
        <p:txBody>
          <a:bodyPr/>
          <a:lstStyle/>
          <a:p>
            <a:r>
              <a:rPr lang="hu-HU" dirty="0"/>
              <a:t>Foglalkoztatási stratégia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5256584" cy="4892377"/>
          </a:xfrm>
        </p:spPr>
        <p:txBody>
          <a:bodyPr>
            <a:noAutofit/>
          </a:bodyPr>
          <a:lstStyle/>
          <a:p>
            <a:r>
              <a:rPr lang="hu-HU" sz="2200" dirty="0"/>
              <a:t>A foglalkoztatási stratégia és akcióterv célja, hogy </a:t>
            </a:r>
          </a:p>
          <a:p>
            <a:pPr lvl="1"/>
            <a:r>
              <a:rPr lang="hu-HU" sz="2000" b="1" dirty="0"/>
              <a:t>keretet adjon </a:t>
            </a:r>
            <a:r>
              <a:rPr lang="hu-HU" sz="2000" dirty="0"/>
              <a:t>Zala megye </a:t>
            </a:r>
            <a:r>
              <a:rPr lang="hu-HU" sz="2000" b="1" dirty="0"/>
              <a:t>foglalkoztatási és gazdaságfejlesztési célú törekvéseinek </a:t>
            </a:r>
            <a:r>
              <a:rPr lang="hu-HU" sz="2000" dirty="0"/>
              <a:t>összehangolásához, </a:t>
            </a:r>
          </a:p>
          <a:p>
            <a:pPr lvl="1"/>
            <a:r>
              <a:rPr lang="hu-HU" sz="2000" b="1" dirty="0" err="1"/>
              <a:t>iránymutatásul</a:t>
            </a:r>
            <a:r>
              <a:rPr lang="hu-HU" sz="2000" b="1" dirty="0"/>
              <a:t> szolgáljon a </a:t>
            </a:r>
            <a:r>
              <a:rPr lang="hu-HU" sz="2000" dirty="0"/>
              <a:t>térségi szereplők, különösen pedig a létrejövő foglalkoztatási </a:t>
            </a:r>
            <a:r>
              <a:rPr lang="hu-HU" sz="2000" b="1" dirty="0"/>
              <a:t>paktum tevékenységéhez</a:t>
            </a:r>
            <a:r>
              <a:rPr lang="hu-HU" sz="2000" dirty="0"/>
              <a:t>, </a:t>
            </a:r>
          </a:p>
          <a:p>
            <a:pPr lvl="1"/>
            <a:r>
              <a:rPr lang="hu-HU" sz="2000" b="1" dirty="0"/>
              <a:t>hozzájáruljon a </a:t>
            </a:r>
            <a:r>
              <a:rPr lang="hu-HU" sz="2000" dirty="0"/>
              <a:t>megyei </a:t>
            </a:r>
            <a:r>
              <a:rPr lang="hu-HU" sz="2000" b="1" dirty="0"/>
              <a:t>foglalkoztatási színvonal növeléséhez </a:t>
            </a:r>
            <a:r>
              <a:rPr lang="hu-HU" sz="2000" dirty="0"/>
              <a:t>a helyi lakosság jólétének növelése érdekében.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4DDC1C9-0F12-4EBB-9898-8781D563BF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0950603"/>
              </p:ext>
            </p:extLst>
          </p:nvPr>
        </p:nvGraphicFramePr>
        <p:xfrm>
          <a:off x="5293965" y="1700808"/>
          <a:ext cx="331048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zövegdoboz 5">
            <a:extLst>
              <a:ext uri="{FF2B5EF4-FFF2-40B4-BE49-F238E27FC236}">
                <a16:creationId xmlns:a16="http://schemas.microsoft.com/office/drawing/2014/main" id="{5F00E9C9-7D13-4087-BF07-1BF82A41A3C1}"/>
              </a:ext>
            </a:extLst>
          </p:cNvPr>
          <p:cNvSpPr txBox="1"/>
          <p:nvPr/>
        </p:nvSpPr>
        <p:spPr>
          <a:xfrm>
            <a:off x="8369151" y="1700808"/>
            <a:ext cx="461665" cy="44644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txBody>
          <a:bodyPr vert="vert" wrap="square" rtlCol="0">
            <a:spAutoFit/>
          </a:bodyPr>
          <a:lstStyle/>
          <a:p>
            <a:pPr algn="ctr"/>
            <a:r>
              <a:rPr lang="hu-HU" dirty="0"/>
              <a:t>Alapelvek</a:t>
            </a:r>
          </a:p>
        </p:txBody>
      </p:sp>
    </p:spTree>
    <p:extLst>
      <p:ext uri="{BB962C8B-B14F-4D97-AF65-F5344CB8AC3E}">
        <p14:creationId xmlns:p14="http://schemas.microsoft.com/office/powerpoint/2010/main" val="3942870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E52ABA7-250E-472A-AAE0-271770893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89" y="44624"/>
            <a:ext cx="7652403" cy="936104"/>
          </a:xfrm>
        </p:spPr>
        <p:txBody>
          <a:bodyPr>
            <a:normAutofit/>
          </a:bodyPr>
          <a:lstStyle/>
          <a:p>
            <a:r>
              <a:rPr lang="hu-HU" dirty="0"/>
              <a:t>stratégia értékelésének, felülvizsgálatának menete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7A001A4-5B4D-4300-8F8E-2BE9742FC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20000"/>
          </a:bodyPr>
          <a:lstStyle/>
          <a:p>
            <a:r>
              <a:rPr lang="hu-HU" dirty="0"/>
              <a:t>Helyzetelemző statisztikai adatok és következtetések átgondolása</a:t>
            </a:r>
          </a:p>
          <a:p>
            <a:r>
              <a:rPr lang="hu-HU" dirty="0"/>
              <a:t>5 szakértői </a:t>
            </a:r>
            <a:r>
              <a:rPr lang="hu-HU" dirty="0" smtClean="0"/>
              <a:t>interjú és 1 </a:t>
            </a:r>
            <a:r>
              <a:rPr lang="hu-HU" dirty="0"/>
              <a:t>csoportos beszélgetés</a:t>
            </a:r>
          </a:p>
          <a:p>
            <a:r>
              <a:rPr lang="hu-HU" dirty="0"/>
              <a:t>Munkaerőpiaci igényfelmérés éves megújítása:</a:t>
            </a:r>
          </a:p>
          <a:p>
            <a:pPr lvl="1"/>
            <a:r>
              <a:rPr lang="hu-HU" dirty="0"/>
              <a:t>Munkaadói igényfelmérés újrafelvétele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(69 válaszadó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Álláskeresői igényfelmérés </a:t>
            </a:r>
            <a:r>
              <a:rPr lang="hu-HU"/>
              <a:t>újrafelvétele </a:t>
            </a:r>
            <a:r>
              <a:rPr lang="hu-HU" smtClean="0"/>
              <a:t/>
            </a:r>
            <a:br>
              <a:rPr lang="hu-HU" smtClean="0"/>
            </a:br>
            <a:r>
              <a:rPr lang="hu-HU" smtClean="0"/>
              <a:t>(</a:t>
            </a:r>
            <a:r>
              <a:rPr lang="hu-HU" dirty="0" smtClean="0"/>
              <a:t>70 </a:t>
            </a:r>
            <a:r>
              <a:rPr lang="hu-HU" dirty="0"/>
              <a:t>válaszadó</a:t>
            </a:r>
            <a:r>
              <a:rPr lang="hu-HU" dirty="0" smtClean="0"/>
              <a:t>)</a:t>
            </a:r>
          </a:p>
          <a:p>
            <a:r>
              <a:rPr lang="hu-HU" dirty="0"/>
              <a:t>Paktum tevékenységek </a:t>
            </a:r>
            <a:r>
              <a:rPr lang="hu-HU" dirty="0" err="1"/>
              <a:t>előrehaladásának</a:t>
            </a:r>
            <a:r>
              <a:rPr lang="hu-HU" dirty="0"/>
              <a:t> </a:t>
            </a:r>
            <a:r>
              <a:rPr lang="hu-HU" dirty="0" smtClean="0"/>
              <a:t>vizsgálata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19596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97EBC8A-5EAC-49D1-9467-B8ACA4145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89" y="44624"/>
            <a:ext cx="7652403" cy="936104"/>
          </a:xfrm>
        </p:spPr>
        <p:txBody>
          <a:bodyPr/>
          <a:lstStyle/>
          <a:p>
            <a:r>
              <a:rPr lang="hu-HU" dirty="0"/>
              <a:t>stratégia értékelési folyamat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170A7F4-AEFA-4FD9-A5CE-118155C3E3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550" r="3157" b="11151"/>
          <a:stretch/>
        </p:blipFill>
        <p:spPr>
          <a:xfrm>
            <a:off x="251520" y="1241325"/>
            <a:ext cx="8892480" cy="548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64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444491" cy="936104"/>
          </a:xfrm>
        </p:spPr>
        <p:txBody>
          <a:bodyPr>
            <a:normAutofit/>
          </a:bodyPr>
          <a:lstStyle/>
          <a:p>
            <a:r>
              <a:rPr lang="hu-HU" dirty="0" smtClean="0"/>
              <a:t>Gazdasági Helyzetkép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92678"/>
            <a:ext cx="8147248" cy="5326022"/>
          </a:xfrm>
        </p:spPr>
        <p:txBody>
          <a:bodyPr>
            <a:normAutofit/>
          </a:bodyPr>
          <a:lstStyle/>
          <a:p>
            <a:r>
              <a:rPr lang="hu-HU" sz="2400" dirty="0" smtClean="0"/>
              <a:t>Gazdasági teljesítmény növekszik</a:t>
            </a:r>
            <a:endParaRPr lang="hu-HU" sz="2400" dirty="0"/>
          </a:p>
          <a:p>
            <a:r>
              <a:rPr lang="hu-HU" sz="2400" dirty="0" err="1" smtClean="0"/>
              <a:t>Mikrovállalkozások</a:t>
            </a:r>
            <a:r>
              <a:rPr lang="hu-HU" sz="2400" dirty="0" smtClean="0"/>
              <a:t> dominálnak: a működő vállalkozások 91%-a 1-4 főt foglalkoztat</a:t>
            </a:r>
            <a:endParaRPr lang="hu-HU" sz="2400" dirty="0"/>
          </a:p>
          <a:p>
            <a:r>
              <a:rPr lang="hu-HU" sz="2400" dirty="0" smtClean="0"/>
              <a:t>Beruházások értéke az országban az egyik legalacsonyabb</a:t>
            </a:r>
            <a:endParaRPr lang="hu-HU" sz="2400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ADBF355D-DD86-4560-9F56-2D11963836BE}"/>
              </a:ext>
            </a:extLst>
          </p:cNvPr>
          <p:cNvSpPr txBox="1"/>
          <p:nvPr/>
        </p:nvSpPr>
        <p:spPr>
          <a:xfrm>
            <a:off x="5436096" y="6607993"/>
            <a:ext cx="2448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Calibri" panose="020F0502020204030204" pitchFamily="34" charset="0"/>
                <a:cs typeface="Calibri" panose="020F0502020204030204" pitchFamily="34" charset="0"/>
              </a:rPr>
              <a:t>Forrás: KSH</a:t>
            </a: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7896" y="3514219"/>
            <a:ext cx="4504672" cy="3093774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3514219"/>
            <a:ext cx="4156376" cy="309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816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Ágazatok súlya</a:t>
            </a:r>
            <a:endParaRPr lang="hu-HU" dirty="0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6459554"/>
              </p:ext>
            </p:extLst>
          </p:nvPr>
        </p:nvGraphicFramePr>
        <p:xfrm>
          <a:off x="447989" y="1340768"/>
          <a:ext cx="8084451" cy="5134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7019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7868427" cy="936104"/>
          </a:xfrm>
        </p:spPr>
        <p:txBody>
          <a:bodyPr/>
          <a:lstStyle/>
          <a:p>
            <a:r>
              <a:rPr lang="hu-HU" dirty="0" smtClean="0"/>
              <a:t>Munkaerőpiaci mutatók alakulása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 smtClean="0"/>
              <a:t>Pozitív elmozdulások:</a:t>
            </a:r>
          </a:p>
          <a:p>
            <a:r>
              <a:rPr lang="hu-HU" dirty="0" smtClean="0"/>
              <a:t>Munkanélküliségi ráta csökken (2,6%)</a:t>
            </a:r>
          </a:p>
          <a:p>
            <a:r>
              <a:rPr lang="hu-HU" dirty="0" smtClean="0"/>
              <a:t>Foglalkoztatottak száma nő (60,9%)</a:t>
            </a:r>
          </a:p>
          <a:p>
            <a:r>
              <a:rPr lang="hu-HU" dirty="0" smtClean="0"/>
              <a:t>Inaktivitás csökken (38%)</a:t>
            </a:r>
          </a:p>
          <a:p>
            <a:pPr marL="0" indent="0">
              <a:buNone/>
            </a:pPr>
            <a:r>
              <a:rPr lang="hu-HU" dirty="0" smtClean="0"/>
              <a:t>Ellentmondás?</a:t>
            </a:r>
            <a:endParaRPr lang="hu-HU" dirty="0"/>
          </a:p>
          <a:p>
            <a:r>
              <a:rPr lang="hu-HU" dirty="0" smtClean="0"/>
              <a:t>Gazdaságilag aktívak száma csökken</a:t>
            </a:r>
          </a:p>
          <a:p>
            <a:r>
              <a:rPr lang="hu-HU" dirty="0" smtClean="0"/>
              <a:t>Alkalmazásban állók száma 2016 óta stagnál (</a:t>
            </a:r>
            <a:r>
              <a:rPr lang="hu-HU" i="1" dirty="0" smtClean="0"/>
              <a:t>munkaerő-kölcsönzés? ingázás? </a:t>
            </a:r>
            <a:r>
              <a:rPr lang="hu-HU" i="1" dirty="0"/>
              <a:t>m</a:t>
            </a:r>
            <a:r>
              <a:rPr lang="hu-HU" i="1" dirty="0" smtClean="0"/>
              <a:t>ikro-vállalkozások súlya?</a:t>
            </a:r>
            <a:r>
              <a:rPr lang="hu-HU" dirty="0" smtClean="0"/>
              <a:t>)</a:t>
            </a:r>
            <a:endParaRPr lang="hu-HU" dirty="0"/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1902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7940435" cy="936104"/>
          </a:xfrm>
        </p:spPr>
        <p:txBody>
          <a:bodyPr/>
          <a:lstStyle/>
          <a:p>
            <a:r>
              <a:rPr lang="hu-HU" dirty="0"/>
              <a:t>Munkaerőpiaci mutatók alakulása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62735513"/>
              </p:ext>
            </p:extLst>
          </p:nvPr>
        </p:nvGraphicFramePr>
        <p:xfrm>
          <a:off x="251520" y="4221088"/>
          <a:ext cx="5436096" cy="2405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70901822"/>
              </p:ext>
            </p:extLst>
          </p:nvPr>
        </p:nvGraphicFramePr>
        <p:xfrm>
          <a:off x="2987825" y="1340768"/>
          <a:ext cx="609466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églalap 5"/>
          <p:cNvSpPr/>
          <p:nvPr/>
        </p:nvSpPr>
        <p:spPr>
          <a:xfrm>
            <a:off x="5497199" y="4581128"/>
            <a:ext cx="35585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68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Alkalmazásban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állók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száma</a:t>
            </a:r>
            <a:r>
              <a:rPr lang="hu-H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(4+ </a:t>
            </a:r>
            <a:r>
              <a:rPr lang="hu-H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fős vállalkozásoknál)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690111" y="1481113"/>
            <a:ext cx="23294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hu-HU" dirty="0"/>
              <a:t>Foglalkoztatási arány </a:t>
            </a:r>
          </a:p>
        </p:txBody>
      </p:sp>
    </p:spTree>
    <p:extLst>
      <p:ext uri="{BB962C8B-B14F-4D97-AF65-F5344CB8AC3E}">
        <p14:creationId xmlns:p14="http://schemas.microsoft.com/office/powerpoint/2010/main" val="288496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3184</TotalTime>
  <Words>1129</Words>
  <Application>Microsoft Office PowerPoint</Application>
  <PresentationFormat>Diavetítés a képernyőre (4:3 oldalarány)</PresentationFormat>
  <Paragraphs>254</Paragraphs>
  <Slides>24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30" baseType="lpstr">
      <vt:lpstr>SimSun</vt:lpstr>
      <vt:lpstr>Arial</vt:lpstr>
      <vt:lpstr>Calibri</vt:lpstr>
      <vt:lpstr>Garamond</vt:lpstr>
      <vt:lpstr>Times New Roman</vt:lpstr>
      <vt:lpstr>Office-téma</vt:lpstr>
      <vt:lpstr> A Zala megyei foglalkoztatási stratégia  Aktualizálása  2019. december 4.  Remete Zsuzsa Projektvezető Hétfa Elemző Központ</vt:lpstr>
      <vt:lpstr>Alapvetések</vt:lpstr>
      <vt:lpstr>Foglalkoztatási stratégia</vt:lpstr>
      <vt:lpstr>stratégia értékelésének, felülvizsgálatának menete</vt:lpstr>
      <vt:lpstr>stratégia értékelési folyamat</vt:lpstr>
      <vt:lpstr>Gazdasági Helyzetkép</vt:lpstr>
      <vt:lpstr>Ágazatok súlya</vt:lpstr>
      <vt:lpstr>Munkaerőpiaci mutatók alakulása</vt:lpstr>
      <vt:lpstr>Munkaerőpiaci mutatók alakulása</vt:lpstr>
      <vt:lpstr>Elöregedés és elvándorlás kritikus szintű</vt:lpstr>
      <vt:lpstr>Álláskeresők száma és összetétele</vt:lpstr>
      <vt:lpstr>Helyzetelemzés: Munkaerőpiaci Kihívások</vt:lpstr>
      <vt:lpstr>Tartós munkanélküliség</vt:lpstr>
      <vt:lpstr>Munkaerő-kereslet</vt:lpstr>
      <vt:lpstr>Munkaadói igényfelmérés eredményei</vt:lpstr>
      <vt:lpstr>Üzleti várakozások</vt:lpstr>
      <vt:lpstr>Foglalkoztatás bővítési szándékok</vt:lpstr>
      <vt:lpstr>Álláskeresői igényfelmérés eredményei</vt:lpstr>
      <vt:lpstr>Álláskeresői igényfelmérés eredményei</vt:lpstr>
      <vt:lpstr>Stratégia Célrendszer</vt:lpstr>
      <vt:lpstr>Stratégia Pillérei és intézkedései</vt:lpstr>
      <vt:lpstr>Legfontosabb eredmények összefoglalása</vt:lpstr>
      <vt:lpstr>Foglalkoztatási paktum előrehaladása</vt:lpstr>
      <vt:lpstr>KÖSZÖNÖM  A FIGYELMET!</vt:lpstr>
    </vt:vector>
  </TitlesOfParts>
  <Company>novak.adam@gmail.com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Varga Diána</cp:lastModifiedBy>
  <cp:revision>192</cp:revision>
  <dcterms:created xsi:type="dcterms:W3CDTF">2014-03-03T11:13:53Z</dcterms:created>
  <dcterms:modified xsi:type="dcterms:W3CDTF">2019-12-03T13:55:19Z</dcterms:modified>
</cp:coreProperties>
</file>