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29" r:id="rId3"/>
    <p:sldId id="336" r:id="rId4"/>
    <p:sldId id="339" r:id="rId5"/>
    <p:sldId id="337" r:id="rId6"/>
    <p:sldId id="324" r:id="rId7"/>
    <p:sldId id="331" r:id="rId8"/>
    <p:sldId id="332" r:id="rId9"/>
    <p:sldId id="333" r:id="rId10"/>
    <p:sldId id="334" r:id="rId11"/>
    <p:sldId id="326" r:id="rId12"/>
    <p:sldId id="338" r:id="rId13"/>
    <p:sldId id="340" r:id="rId14"/>
    <p:sldId id="258" r:id="rId15"/>
  </p:sldIdLst>
  <p:sldSz cx="9144000" cy="6858000" type="screen4x3"/>
  <p:notesSz cx="6670675" cy="97774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0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E21E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4343" autoAdjust="0"/>
  </p:normalViewPr>
  <p:slideViewPr>
    <p:cSldViewPr snapToObjects="1">
      <p:cViewPr varScale="1">
        <p:scale>
          <a:sx n="73" d="100"/>
          <a:sy n="73" d="100"/>
        </p:scale>
        <p:origin x="6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308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munkalap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216267766717505"/>
          <c:y val="8.0759211016002988E-2"/>
          <c:w val="0.61860787039082354"/>
          <c:h val="0.440619474690057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Értékesítés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11D-4044-8E02-D759EF11139C}"/>
              </c:ext>
            </c:extLst>
          </c:dPt>
          <c:dPt>
            <c:idx val="5"/>
            <c:invertIfNegative val="0"/>
            <c:bubble3D val="0"/>
            <c:spPr>
              <a:solidFill>
                <a:srgbClr val="8064A2">
                  <a:lumMod val="50000"/>
                </a:srgb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11D-4044-8E02-D759EF11139C}"/>
              </c:ext>
            </c:extLst>
          </c:dPt>
          <c:dPt>
            <c:idx val="9"/>
            <c:invertIfNegative val="0"/>
            <c:bubble3D val="0"/>
            <c:spPr>
              <a:solidFill>
                <a:srgbClr val="14E21E"/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11D-4044-8E02-D759EF1113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Munka1!$A$2:$A$11</c:f>
              <c:strCache>
                <c:ptCount val="10"/>
                <c:pt idx="0">
                  <c:v>Alacsony iskolai végzettségűek</c:v>
                </c:pt>
                <c:pt idx="1">
                  <c:v>25 év alatti fiatalok, vagy 30 év alatti pályakezdő álláskeresők</c:v>
                </c:pt>
                <c:pt idx="2">
                  <c:v>50 év felettiek</c:v>
                </c:pt>
                <c:pt idx="3">
                  <c:v>GYED-ről, GYESE-ről, GYET visszatérők</c:v>
                </c:pt>
                <c:pt idx="4">
                  <c:v>Foglalkoztatást helyettesítő támogatásban részesülők</c:v>
                </c:pt>
                <c:pt idx="5">
                  <c:v>Tartós munkanélküliséggel veszélyeztetettek</c:v>
                </c:pt>
                <c:pt idx="6">
                  <c:v>Megváltozott munkaképességű személyek</c:v>
                </c:pt>
                <c:pt idx="7">
                  <c:v> Roma nemzetiséghez tartozók</c:v>
                </c:pt>
                <c:pt idx="8">
                  <c:v>Közfoglalkoztattak</c:v>
                </c:pt>
                <c:pt idx="9">
                  <c:v>Inaktívak</c:v>
                </c:pt>
              </c:strCache>
            </c:strRef>
          </c:cat>
          <c:val>
            <c:numRef>
              <c:f>Munka1!$B$2:$B$11</c:f>
              <c:numCache>
                <c:formatCode>General</c:formatCode>
                <c:ptCount val="10"/>
                <c:pt idx="0">
                  <c:v>84</c:v>
                </c:pt>
                <c:pt idx="1">
                  <c:v>94</c:v>
                </c:pt>
                <c:pt idx="2">
                  <c:v>147</c:v>
                </c:pt>
                <c:pt idx="3">
                  <c:v>38</c:v>
                </c:pt>
                <c:pt idx="4">
                  <c:v>62</c:v>
                </c:pt>
                <c:pt idx="5">
                  <c:v>96</c:v>
                </c:pt>
                <c:pt idx="6">
                  <c:v>7</c:v>
                </c:pt>
                <c:pt idx="7">
                  <c:v>50</c:v>
                </c:pt>
                <c:pt idx="8">
                  <c:v>13</c:v>
                </c:pt>
                <c:pt idx="9">
                  <c:v>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1D-4044-8E02-D759EF11139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74489976"/>
        <c:axId val="574497192"/>
      </c:barChart>
      <c:catAx>
        <c:axId val="574489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hu-HU"/>
          </a:p>
        </c:txPr>
        <c:crossAx val="574497192"/>
        <c:crosses val="autoZero"/>
        <c:auto val="1"/>
        <c:lblAlgn val="ctr"/>
        <c:lblOffset val="100"/>
        <c:noMultiLvlLbl val="0"/>
      </c:catAx>
      <c:valAx>
        <c:axId val="574497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489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91092" cy="490119"/>
          </a:xfrm>
          <a:prstGeom prst="rect">
            <a:avLst/>
          </a:prstGeom>
        </p:spPr>
        <p:txBody>
          <a:bodyPr vert="horz" lIns="89782" tIns="44891" rIns="89782" bIns="44891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778027" y="2"/>
            <a:ext cx="2891092" cy="490119"/>
          </a:xfrm>
          <a:prstGeom prst="rect">
            <a:avLst/>
          </a:prstGeom>
        </p:spPr>
        <p:txBody>
          <a:bodyPr vert="horz" lIns="89782" tIns="44891" rIns="89782" bIns="44891" rtlCol="0"/>
          <a:lstStyle>
            <a:lvl1pPr algn="r">
              <a:defRPr sz="1200"/>
            </a:lvl1pPr>
          </a:lstStyle>
          <a:p>
            <a:fld id="{0C371BFC-67C5-47A4-8B95-A43BAFAC083B}" type="datetimeFigureOut">
              <a:rPr lang="hu-HU" smtClean="0"/>
              <a:pPr/>
              <a:t>2022. 05. 25.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1" y="9287295"/>
            <a:ext cx="2891092" cy="490119"/>
          </a:xfrm>
          <a:prstGeom prst="rect">
            <a:avLst/>
          </a:prstGeom>
        </p:spPr>
        <p:txBody>
          <a:bodyPr vert="horz" lIns="89782" tIns="44891" rIns="89782" bIns="44891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778027" y="9287295"/>
            <a:ext cx="2891092" cy="490119"/>
          </a:xfrm>
          <a:prstGeom prst="rect">
            <a:avLst/>
          </a:prstGeom>
        </p:spPr>
        <p:txBody>
          <a:bodyPr vert="horz" lIns="89782" tIns="44891" rIns="89782" bIns="44891" rtlCol="0" anchor="b"/>
          <a:lstStyle>
            <a:lvl1pPr algn="r">
              <a:defRPr sz="1200"/>
            </a:lvl1pPr>
          </a:lstStyle>
          <a:p>
            <a:fld id="{D076E7E7-586D-4B32-BA7A-3B0F19C8291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6703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90626" cy="488871"/>
          </a:xfrm>
          <a:prstGeom prst="rect">
            <a:avLst/>
          </a:prstGeom>
        </p:spPr>
        <p:txBody>
          <a:bodyPr vert="horz" lIns="89782" tIns="44891" rIns="89782" bIns="44891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778507" y="1"/>
            <a:ext cx="2890626" cy="488871"/>
          </a:xfrm>
          <a:prstGeom prst="rect">
            <a:avLst/>
          </a:prstGeom>
        </p:spPr>
        <p:txBody>
          <a:bodyPr vert="horz" lIns="89782" tIns="44891" rIns="89782" bIns="44891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pPr/>
              <a:t>2022. 05. 25.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892175" y="733425"/>
            <a:ext cx="4887913" cy="366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82" tIns="44891" rIns="89782" bIns="44891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67068" y="4644273"/>
            <a:ext cx="5336540" cy="4399836"/>
          </a:xfrm>
          <a:prstGeom prst="rect">
            <a:avLst/>
          </a:prstGeom>
        </p:spPr>
        <p:txBody>
          <a:bodyPr vert="horz" lIns="89782" tIns="44891" rIns="89782" bIns="44891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1" y="9286847"/>
            <a:ext cx="2890626" cy="488871"/>
          </a:xfrm>
          <a:prstGeom prst="rect">
            <a:avLst/>
          </a:prstGeom>
        </p:spPr>
        <p:txBody>
          <a:bodyPr vert="horz" lIns="89782" tIns="44891" rIns="89782" bIns="44891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778507" y="9286847"/>
            <a:ext cx="2890626" cy="488871"/>
          </a:xfrm>
          <a:prstGeom prst="rect">
            <a:avLst/>
          </a:prstGeom>
        </p:spPr>
        <p:txBody>
          <a:bodyPr vert="horz" lIns="89782" tIns="44891" rIns="89782" bIns="44891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2022. 05. 25.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2022. 05. 25.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2022. 05. 25.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2022. 05. 25.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2022. 05. 25.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2022. 05. 25.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2022. 05. 25.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pPr/>
              <a:t>2022. 05. 25.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424936" cy="1656184"/>
          </a:xfrm>
        </p:spPr>
        <p:txBody>
          <a:bodyPr/>
          <a:lstStyle/>
          <a:p>
            <a:pPr>
              <a:spcBef>
                <a:spcPts val="4200"/>
              </a:spcBef>
              <a:spcAft>
                <a:spcPts val="2400"/>
              </a:spcAft>
            </a:pPr>
            <a:r>
              <a:rPr lang="hu-HU" sz="3200" dirty="0" smtClean="0"/>
              <a:t>A Zalai innovatív foglalkoztatási paktum</a:t>
            </a:r>
            <a:r>
              <a:rPr lang="hu-HU" sz="3200" dirty="0"/>
              <a:t> </a:t>
            </a:r>
            <a:r>
              <a:rPr lang="hu-HU" sz="3200" dirty="0" smtClean="0"/>
              <a:t>Elért eredményei</a:t>
            </a:r>
            <a:r>
              <a:rPr lang="hu-HU" sz="2800" b="0" dirty="0" smtClean="0"/>
              <a:t/>
            </a:r>
            <a:br>
              <a:rPr lang="hu-HU" sz="2800" b="0" dirty="0" smtClean="0"/>
            </a:br>
            <a:r>
              <a:rPr lang="hu-HU" sz="2800" b="0" dirty="0"/>
              <a:t/>
            </a:r>
            <a:br>
              <a:rPr lang="hu-HU" sz="2800" b="0" dirty="0"/>
            </a:br>
            <a:r>
              <a:rPr lang="hu-HU" sz="2800" b="0" dirty="0" smtClean="0"/>
              <a:t/>
            </a:r>
            <a:br>
              <a:rPr lang="hu-HU" sz="2800" b="0" dirty="0" smtClean="0"/>
            </a:br>
            <a:r>
              <a:rPr lang="hu-HU" sz="2800" b="0" dirty="0"/>
              <a:t/>
            </a:r>
            <a:br>
              <a:rPr lang="hu-HU" sz="2800" b="0" dirty="0"/>
            </a:br>
            <a:r>
              <a:rPr lang="hu-HU" sz="2800" b="0" dirty="0" smtClean="0"/>
              <a:t/>
            </a:r>
            <a:br>
              <a:rPr lang="hu-HU" sz="2800" b="0" dirty="0" smtClean="0"/>
            </a:br>
            <a:r>
              <a:rPr lang="hu-HU" sz="2800" b="0" dirty="0" smtClean="0"/>
              <a:t>Pácsonyi Imre</a:t>
            </a:r>
            <a:r>
              <a:rPr lang="hu-HU" sz="2800" b="0" cap="small" dirty="0" smtClean="0"/>
              <a:t/>
            </a:r>
            <a:br>
              <a:rPr lang="hu-HU" sz="2800" b="0" cap="small" dirty="0" smtClean="0"/>
            </a:br>
            <a:r>
              <a:rPr lang="hu-HU" sz="2800" b="0" cap="small" dirty="0" smtClean="0"/>
              <a:t/>
            </a:r>
            <a:br>
              <a:rPr lang="hu-HU" sz="2800" b="0" cap="small" dirty="0" smtClean="0"/>
            </a:br>
            <a:r>
              <a:rPr lang="hu-HU" sz="2400" b="0" cap="small" dirty="0" smtClean="0"/>
              <a:t>alelnök</a:t>
            </a:r>
            <a:br>
              <a:rPr lang="hu-HU" sz="2400" b="0" cap="small" dirty="0" smtClean="0"/>
            </a:br>
            <a:r>
              <a:rPr lang="hu-HU" sz="2400" b="0" cap="small" dirty="0" smtClean="0"/>
              <a:t>Zala Megyei Önkormányzat</a:t>
            </a:r>
            <a:r>
              <a:rPr lang="hu-HU" sz="2800" b="0" cap="small" dirty="0" smtClean="0"/>
              <a:t/>
            </a:r>
            <a:br>
              <a:rPr lang="hu-HU" sz="2800" b="0" cap="small" dirty="0" smtClean="0"/>
            </a:br>
            <a:r>
              <a:rPr lang="hu-HU" sz="2800" b="0" cap="small" dirty="0"/>
              <a:t/>
            </a:r>
            <a:br>
              <a:rPr lang="hu-HU" sz="2800" b="0" cap="small" dirty="0"/>
            </a:br>
            <a:endParaRPr lang="hu-HU" sz="2800" cap="small" dirty="0"/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300475" cy="1008112"/>
          </a:xfrm>
        </p:spPr>
        <p:txBody>
          <a:bodyPr>
            <a:normAutofit/>
          </a:bodyPr>
          <a:lstStyle/>
          <a:p>
            <a:r>
              <a:rPr lang="hu-HU" dirty="0"/>
              <a:t>Konzorciumi együttműködés </a:t>
            </a:r>
            <a:r>
              <a:rPr lang="hu-HU" dirty="0" smtClean="0"/>
              <a:t>- Zala megyei Területfejlesztési ügynökség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211699" cy="4525963"/>
          </a:xfrm>
        </p:spPr>
        <p:txBody>
          <a:bodyPr>
            <a:normAutofit/>
          </a:bodyPr>
          <a:lstStyle/>
          <a:p>
            <a:endParaRPr lang="hu-HU" sz="2600" dirty="0" smtClean="0"/>
          </a:p>
          <a:p>
            <a:pPr marL="0" indent="0">
              <a:buNone/>
            </a:pPr>
            <a:endParaRPr lang="hu-HU" sz="2600" dirty="0" smtClean="0"/>
          </a:p>
          <a:p>
            <a:r>
              <a:rPr lang="hu-HU" sz="2600" dirty="0" smtClean="0"/>
              <a:t>Hálózati munkacsoport találkozók, konferenciák szervezése</a:t>
            </a:r>
          </a:p>
          <a:p>
            <a:endParaRPr lang="hu-HU" dirty="0"/>
          </a:p>
        </p:txBody>
      </p:sp>
      <p:sp>
        <p:nvSpPr>
          <p:cNvPr id="20" name="Tartalom helye 19"/>
          <p:cNvSpPr>
            <a:spLocks noGrp="1"/>
          </p:cNvSpPr>
          <p:nvPr>
            <p:ph sz="half" idx="2"/>
          </p:nvPr>
        </p:nvSpPr>
        <p:spPr>
          <a:xfrm>
            <a:off x="3131840" y="1600200"/>
            <a:ext cx="555496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600201"/>
            <a:ext cx="3456384" cy="25922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3" y="4293096"/>
            <a:ext cx="3174042" cy="238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3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6484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20 db helyi termék értékesítési akció komplex szervezésére és lebonyolítása </a:t>
            </a:r>
            <a:r>
              <a:rPr lang="hu-HU" sz="2000" dirty="0" smtClean="0"/>
              <a:t>(2019-2021)</a:t>
            </a:r>
          </a:p>
          <a:p>
            <a:endParaRPr lang="hu-HU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Alkalmanként </a:t>
            </a:r>
            <a:r>
              <a:rPr lang="hu-HU" sz="2000" dirty="0"/>
              <a:t>minimum 10 helyi termelő és minimum 5 kézműves kitelepülésének </a:t>
            </a:r>
            <a:r>
              <a:rPr lang="hu-HU" sz="2000" dirty="0" smtClean="0"/>
              <a:t>megszervezése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200" dirty="0"/>
          </a:p>
          <a:p>
            <a:pPr algn="ctr"/>
            <a:r>
              <a:rPr lang="hu-HU" sz="1600" b="1" dirty="0" smtClean="0"/>
              <a:t>Helyi termék karácsonyi vásár</a:t>
            </a:r>
            <a:endParaRPr lang="hu-HU" sz="1600" b="1" dirty="0"/>
          </a:p>
          <a:p>
            <a:endParaRPr lang="hu-HU" sz="1600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260648"/>
            <a:ext cx="7004331" cy="936104"/>
          </a:xfrm>
        </p:spPr>
        <p:txBody>
          <a:bodyPr>
            <a:normAutofit fontScale="90000"/>
          </a:bodyPr>
          <a:lstStyle/>
          <a:p>
            <a:r>
              <a:rPr lang="hu-HU" dirty="0"/>
              <a:t>helyi termék értékesítési akciók komplex </a:t>
            </a:r>
            <a:r>
              <a:rPr lang="hu-HU" dirty="0" smtClean="0"/>
              <a:t>szervezése </a:t>
            </a:r>
            <a:r>
              <a:rPr lang="hu-HU" dirty="0"/>
              <a:t>és lebonyolítása </a:t>
            </a:r>
            <a:br>
              <a:rPr lang="hu-HU" dirty="0"/>
            </a:b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65" y="1457940"/>
            <a:ext cx="2528291" cy="160173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994" y="1471003"/>
            <a:ext cx="2537267" cy="158867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65" y="3212976"/>
            <a:ext cx="2528291" cy="170371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907" y="3212976"/>
            <a:ext cx="2523703" cy="1703717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008194"/>
            <a:ext cx="2637752" cy="17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7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3213993" cy="4691063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prstClr val="black"/>
                </a:solidFill>
              </a:rPr>
              <a:t>Zalai helyi termelők, termékek komplex adatbázisa </a:t>
            </a:r>
          </a:p>
          <a:p>
            <a:pPr lvl="0"/>
            <a:endParaRPr lang="hu-HU" sz="26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prstClr val="black"/>
                </a:solidFill>
              </a:rPr>
              <a:t>Mit? Hol? Kitől? Mikor? </a:t>
            </a:r>
            <a:endParaRPr lang="hu-HU" sz="2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pPr algn="ctr"/>
            <a:r>
              <a:rPr lang="hu-HU" sz="1600" b="1" dirty="0" smtClean="0">
                <a:solidFill>
                  <a:srgbClr val="0070C0"/>
                </a:solidFill>
              </a:rPr>
              <a:t>www.kataszter.zalapaktum.hu</a:t>
            </a:r>
            <a:endParaRPr lang="hu-HU" sz="1600" b="1" dirty="0">
              <a:solidFill>
                <a:srgbClr val="0070C0"/>
              </a:solidFill>
            </a:endParaRP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6932323" cy="864096"/>
          </a:xfrm>
        </p:spPr>
        <p:txBody>
          <a:bodyPr/>
          <a:lstStyle/>
          <a:p>
            <a:r>
              <a:rPr lang="hu-HU" dirty="0" smtClean="0"/>
              <a:t>Zalai online termelői piac</a:t>
            </a:r>
            <a:endParaRPr lang="hu-HU" dirty="0"/>
          </a:p>
        </p:txBody>
      </p:sp>
      <p:pic>
        <p:nvPicPr>
          <p:cNvPr id="5" name="Tartalom helye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99" y="1233796"/>
            <a:ext cx="5325604" cy="2806232"/>
          </a:xfrm>
          <a:prstGeom prst="rect">
            <a:avLst/>
          </a:prstGeom>
          <a:noFill/>
        </p:spPr>
      </p:pic>
      <p:pic>
        <p:nvPicPr>
          <p:cNvPr id="6" name="Kép 5"/>
          <p:cNvPicPr/>
          <p:nvPr/>
        </p:nvPicPr>
        <p:blipFill rotWithShape="1">
          <a:blip r:embed="rId3"/>
          <a:srcRect l="2479" t="13527" b="4136"/>
          <a:stretch/>
        </p:blipFill>
        <p:spPr bwMode="auto">
          <a:xfrm>
            <a:off x="3660399" y="4194408"/>
            <a:ext cx="5325604" cy="2402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99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79512" y="2386742"/>
            <a:ext cx="8507288" cy="4282618"/>
          </a:xfrm>
        </p:spPr>
        <p:txBody>
          <a:bodyPr/>
          <a:lstStyle/>
          <a:p>
            <a:pPr marL="0" lvl="0" indent="0" algn="ctr">
              <a:buNone/>
            </a:pPr>
            <a:r>
              <a:rPr lang="hu-HU" sz="2200" b="1" dirty="0">
                <a:solidFill>
                  <a:prstClr val="black"/>
                </a:solidFill>
              </a:rPr>
              <a:t>„Zalai foglalkoztatási-gazdaságfejlesztési együttműködés” </a:t>
            </a:r>
            <a:endParaRPr lang="hu-HU" sz="2200" b="1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hu-HU" sz="1800" dirty="0" smtClean="0">
                <a:solidFill>
                  <a:prstClr val="black"/>
                </a:solidFill>
              </a:rPr>
              <a:t>TOP_PLUSZ-3.1.1-21-ZA1-2022-00001 </a:t>
            </a:r>
            <a:endParaRPr lang="hu-HU" sz="18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hu-HU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hu-HU" sz="2200" dirty="0" smtClean="0">
                <a:solidFill>
                  <a:prstClr val="black"/>
                </a:solidFill>
              </a:rPr>
              <a:t>Szerződéskötés: 2022. március 23. </a:t>
            </a:r>
            <a:endParaRPr lang="hu-HU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hu-HU" sz="2000" dirty="0">
                <a:solidFill>
                  <a:prstClr val="black"/>
                </a:solidFill>
              </a:rPr>
              <a:t>           </a:t>
            </a:r>
            <a:r>
              <a:rPr lang="hu-HU" sz="2200" dirty="0">
                <a:solidFill>
                  <a:prstClr val="black"/>
                </a:solidFill>
              </a:rPr>
              <a:t> </a:t>
            </a:r>
            <a:endParaRPr lang="hu-HU" sz="1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hu-HU" sz="2200" dirty="0">
                <a:solidFill>
                  <a:prstClr val="black"/>
                </a:solidFill>
              </a:rPr>
              <a:t>Költségvetése</a:t>
            </a:r>
            <a:r>
              <a:rPr lang="hu-HU" sz="2200" dirty="0" smtClean="0">
                <a:solidFill>
                  <a:prstClr val="black"/>
                </a:solidFill>
              </a:rPr>
              <a:t>: 3 </a:t>
            </a:r>
            <a:r>
              <a:rPr lang="hu-HU" sz="2200" dirty="0">
                <a:solidFill>
                  <a:prstClr val="black"/>
                </a:solidFill>
              </a:rPr>
              <a:t>891 999 810 Ft </a:t>
            </a:r>
            <a:endParaRPr lang="hu-HU" sz="22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hu-HU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hu-HU" sz="2200" dirty="0" smtClean="0">
                <a:solidFill>
                  <a:prstClr val="black"/>
                </a:solidFill>
              </a:rPr>
              <a:t>Tervezetten </a:t>
            </a:r>
            <a:r>
              <a:rPr lang="hu-HU" sz="2200" dirty="0">
                <a:solidFill>
                  <a:srgbClr val="FF0000"/>
                </a:solidFill>
              </a:rPr>
              <a:t>2137 fő </a:t>
            </a:r>
            <a:r>
              <a:rPr lang="hu-HU" sz="2200" dirty="0" smtClean="0">
                <a:solidFill>
                  <a:prstClr val="black"/>
                </a:solidFill>
              </a:rPr>
              <a:t>álláskereső kerül bevonásra</a:t>
            </a:r>
          </a:p>
          <a:p>
            <a:pPr marL="0" lvl="0" indent="0">
              <a:buNone/>
            </a:pPr>
            <a:endParaRPr lang="hu-HU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hu-HU" sz="2200" dirty="0">
                <a:solidFill>
                  <a:prstClr val="black"/>
                </a:solidFill>
              </a:rPr>
              <a:t>Területi hatálya: Zala </a:t>
            </a:r>
            <a:r>
              <a:rPr lang="hu-HU" sz="2200" dirty="0" smtClean="0">
                <a:solidFill>
                  <a:prstClr val="black"/>
                </a:solidFill>
              </a:rPr>
              <a:t>megye egész területe</a:t>
            </a:r>
            <a:endParaRPr lang="hu-HU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hu-HU" sz="2000" dirty="0">
              <a:solidFill>
                <a:prstClr val="black"/>
              </a:solidFill>
            </a:endParaRP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Folytatás</a:t>
            </a:r>
            <a:endParaRPr lang="hu-HU" dirty="0"/>
          </a:p>
        </p:txBody>
      </p:sp>
      <p:pic>
        <p:nvPicPr>
          <p:cNvPr id="8" name="Kép 7" descr="\\gvvrcommon09\gvvrcommon09\LUN12\ME_PAT\01_2013_MAPPASTRUKTÚRA\00_Projektek 2020\01_Szervezés\Lounge\2021.07.16 SZTP logó és sablonok módosítás\Módosított anyag\végleges\Logó V2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4" y="1268760"/>
            <a:ext cx="3899535" cy="1189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484784"/>
            <a:ext cx="4419600" cy="1440160"/>
          </a:xfrm>
        </p:spPr>
        <p:txBody>
          <a:bodyPr/>
          <a:lstStyle/>
          <a:p>
            <a:r>
              <a:rPr lang="hu-HU" dirty="0"/>
              <a:t>KÖSZÖNÖM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47989" y="0"/>
            <a:ext cx="8228467" cy="1124744"/>
          </a:xfrm>
        </p:spPr>
        <p:txBody>
          <a:bodyPr>
            <a:noAutofit/>
          </a:bodyPr>
          <a:lstStyle/>
          <a:p>
            <a:r>
              <a:rPr lang="hu-HU" sz="3200" dirty="0" smtClean="0"/>
              <a:t>Zalai innovatív foglalkoztatási paktum</a:t>
            </a:r>
            <a:endParaRPr lang="hu-HU" sz="3200" dirty="0"/>
          </a:p>
        </p:txBody>
      </p:sp>
      <p:sp>
        <p:nvSpPr>
          <p:cNvPr id="5" name="Tartalom helye 3"/>
          <p:cNvSpPr>
            <a:spLocks noGrp="1"/>
          </p:cNvSpPr>
          <p:nvPr>
            <p:ph sz="half" idx="1"/>
          </p:nvPr>
        </p:nvSpPr>
        <p:spPr>
          <a:xfrm>
            <a:off x="251520" y="1916832"/>
            <a:ext cx="8784976" cy="45365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hu-HU" sz="2800" dirty="0"/>
          </a:p>
          <a:p>
            <a:pPr marL="0" indent="0">
              <a:buNone/>
            </a:pPr>
            <a:r>
              <a:rPr lang="hu-HU" sz="2800" dirty="0" smtClean="0"/>
              <a:t>Megvalósítás időtartama: </a:t>
            </a:r>
            <a:r>
              <a:rPr lang="hu-HU" sz="2800" b="1" dirty="0" smtClean="0"/>
              <a:t>2017.01.01 </a:t>
            </a:r>
            <a:r>
              <a:rPr lang="hu-HU" sz="2800" dirty="0" smtClean="0"/>
              <a:t>- 2021.06.30. </a:t>
            </a:r>
          </a:p>
          <a:p>
            <a:pPr marL="0" indent="0">
              <a:buNone/>
            </a:pPr>
            <a:r>
              <a:rPr lang="hu-HU" sz="2600" dirty="0" smtClean="0"/>
              <a:t>           </a:t>
            </a:r>
            <a:r>
              <a:rPr lang="hu-HU" sz="2800" dirty="0" smtClean="0"/>
              <a:t> többlettámogatás:  </a:t>
            </a:r>
            <a:r>
              <a:rPr lang="hu-HU" sz="2800" b="1" dirty="0" smtClean="0"/>
              <a:t>2022.05.31.</a:t>
            </a:r>
          </a:p>
          <a:p>
            <a:pPr marL="0" indent="0">
              <a:buNone/>
            </a:pPr>
            <a:endParaRPr lang="hu-HU" sz="1600" dirty="0" smtClean="0"/>
          </a:p>
          <a:p>
            <a:pPr marL="0" indent="0">
              <a:buNone/>
            </a:pPr>
            <a:r>
              <a:rPr lang="hu-HU" sz="2800" dirty="0" smtClean="0"/>
              <a:t>Költségvetése: 962.991.790 Ft           1.102.991.790Ft</a:t>
            </a:r>
          </a:p>
          <a:p>
            <a:pPr marL="0" indent="0">
              <a:buNone/>
            </a:pPr>
            <a:endParaRPr lang="hu-HU" sz="1600" dirty="0" smtClean="0"/>
          </a:p>
          <a:p>
            <a:pPr marL="0" indent="0">
              <a:buNone/>
            </a:pPr>
            <a:r>
              <a:rPr lang="hu-HU" sz="2800" dirty="0" smtClean="0"/>
              <a:t>Támogatás intenzitás: 100%</a:t>
            </a:r>
          </a:p>
          <a:p>
            <a:pPr marL="0" indent="0">
              <a:buNone/>
            </a:pPr>
            <a:endParaRPr lang="hu-HU" sz="2600" dirty="0" smtClean="0"/>
          </a:p>
          <a:p>
            <a:pPr marL="0" indent="0">
              <a:buNone/>
            </a:pPr>
            <a:r>
              <a:rPr lang="hu-HU" sz="2800" dirty="0" smtClean="0"/>
              <a:t>Területi hatálya: Zala megye (kivéve Nagykanizsa, Zalaegerszeg)</a:t>
            </a:r>
          </a:p>
          <a:p>
            <a:pPr marL="0" indent="0">
              <a:buNone/>
            </a:pPr>
            <a:endParaRPr lang="hu-HU" sz="2600" dirty="0"/>
          </a:p>
          <a:p>
            <a:pPr marL="0" indent="0">
              <a:buNone/>
            </a:pPr>
            <a:r>
              <a:rPr lang="hu-HU" sz="2800" dirty="0" smtClean="0"/>
              <a:t>Paktum szervezet tagjai: 31</a:t>
            </a:r>
          </a:p>
          <a:p>
            <a:pPr marL="0" indent="0">
              <a:buNone/>
            </a:pPr>
            <a:r>
              <a:rPr lang="hu-HU" sz="2600" dirty="0"/>
              <a:t/>
            </a:r>
            <a:br>
              <a:rPr lang="hu-HU" sz="2600" dirty="0"/>
            </a:br>
            <a:endParaRPr lang="hu-HU" sz="2600" dirty="0" smtClean="0"/>
          </a:p>
          <a:p>
            <a:pPr marL="0" indent="0">
              <a:buNone/>
            </a:pPr>
            <a:r>
              <a:rPr lang="hu-HU" sz="2600" dirty="0"/>
              <a:t/>
            </a:r>
            <a:br>
              <a:rPr lang="hu-HU" sz="2600" dirty="0"/>
            </a:br>
            <a:r>
              <a:rPr lang="hu-HU" sz="2600" dirty="0"/>
              <a:t>          </a:t>
            </a:r>
            <a:endParaRPr lang="hu-HU" sz="2600" dirty="0" smtClean="0"/>
          </a:p>
        </p:txBody>
      </p:sp>
      <p:sp>
        <p:nvSpPr>
          <p:cNvPr id="3" name="Jobbra nyíl 2"/>
          <p:cNvSpPr/>
          <p:nvPr/>
        </p:nvSpPr>
        <p:spPr>
          <a:xfrm>
            <a:off x="418373" y="2578635"/>
            <a:ext cx="719047" cy="296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Jobbra nyíl 5"/>
          <p:cNvSpPr/>
          <p:nvPr/>
        </p:nvSpPr>
        <p:spPr>
          <a:xfrm>
            <a:off x="4202182" y="3140968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041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447989" y="44624"/>
            <a:ext cx="8084451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Elért eredmények</a:t>
            </a:r>
            <a:endParaRPr kumimoji="0" lang="hu-HU" sz="3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47988" y="1628800"/>
            <a:ext cx="83724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/>
              </a:rPr>
              <a:t>6</a:t>
            </a:r>
            <a:r>
              <a:rPr lang="hu-HU" sz="2400" dirty="0" smtClean="0">
                <a:solidFill>
                  <a:prstClr val="black"/>
                </a:solidFill>
                <a:latin typeface="Arial"/>
              </a:rPr>
              <a:t>30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fő elérése, számukra munkaerő-piaci szolgáltatások biztosítása: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773 fő bevonásra került, ebből munkaerő-piaci tanácsadásban 199 fő részesült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232 fő foglalkoztatása, 40 fő önfoglalkoztatásának támogatása: </a:t>
            </a:r>
            <a:r>
              <a:rPr lang="hu-HU" sz="2400" b="1" dirty="0" smtClean="0">
                <a:solidFill>
                  <a:srgbClr val="FF0000"/>
                </a:solidFill>
                <a:latin typeface="Arial"/>
              </a:rPr>
              <a:t>40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fő foglalkoztatása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			  				   		85 fő önfoglalkoztatásba vonása</a:t>
            </a: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							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megtörtént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112 fő képzése: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112 fő bevonásra került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74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TERV-TÉNY</a:t>
            </a:r>
            <a:endParaRPr lang="hu-HU" dirty="0"/>
          </a:p>
        </p:txBody>
      </p:sp>
      <p:graphicFrame>
        <p:nvGraphicFramePr>
          <p:cNvPr id="8" name="Tartalom helye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124337"/>
              </p:ext>
            </p:extLst>
          </p:nvPr>
        </p:nvGraphicFramePr>
        <p:xfrm>
          <a:off x="323529" y="1484784"/>
          <a:ext cx="7920879" cy="5040559"/>
        </p:xfrm>
        <a:graphic>
          <a:graphicData uri="http://schemas.openxmlformats.org/drawingml/2006/table">
            <a:tbl>
              <a:tblPr firstRow="1" firstCol="1" bandRow="1"/>
              <a:tblGrid>
                <a:gridCol w="3245728">
                  <a:extLst>
                    <a:ext uri="{9D8B030D-6E8A-4147-A177-3AD203B41FA5}">
                      <a16:colId xmlns:a16="http://schemas.microsoft.com/office/drawing/2014/main" val="3276091086"/>
                    </a:ext>
                  </a:extLst>
                </a:gridCol>
                <a:gridCol w="1569244">
                  <a:extLst>
                    <a:ext uri="{9D8B030D-6E8A-4147-A177-3AD203B41FA5}">
                      <a16:colId xmlns:a16="http://schemas.microsoft.com/office/drawing/2014/main" val="1789785178"/>
                    </a:ext>
                  </a:extLst>
                </a:gridCol>
                <a:gridCol w="1536663">
                  <a:extLst>
                    <a:ext uri="{9D8B030D-6E8A-4147-A177-3AD203B41FA5}">
                      <a16:colId xmlns:a16="http://schemas.microsoft.com/office/drawing/2014/main" val="2622636786"/>
                    </a:ext>
                  </a:extLst>
                </a:gridCol>
                <a:gridCol w="1569244">
                  <a:extLst>
                    <a:ext uri="{9D8B030D-6E8A-4147-A177-3AD203B41FA5}">
                      <a16:colId xmlns:a16="http://schemas.microsoft.com/office/drawing/2014/main" val="2071034348"/>
                    </a:ext>
                  </a:extLst>
                </a:gridCol>
              </a:tblGrid>
              <a:tr h="630070"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 dirty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Indikátorok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 dirty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Eredeti célérték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 dirty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Teljesült érték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Teljesítés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598224"/>
                  </a:ext>
                </a:extLst>
              </a:tr>
              <a:tr h="945104">
                <a:tc>
                  <a:txBody>
                    <a:bodyPr/>
                    <a:lstStyle/>
                    <a:p>
                      <a:pPr marL="6350" marR="35560" indent="-6350" algn="just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 munkaerőpiaci programban résztvevők száma (PO25)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 dirty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 dirty="0" smtClean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123 </a:t>
                      </a:r>
                      <a:r>
                        <a:rPr lang="hu-HU" sz="1800" dirty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514954"/>
                  </a:ext>
                </a:extLst>
              </a:tr>
              <a:tr h="1260140">
                <a:tc>
                  <a:txBody>
                    <a:bodyPr/>
                    <a:lstStyle/>
                    <a:p>
                      <a:pPr marL="6350" marR="35560" indent="-6350" algn="just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 dirty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 foglalkoztatási paktum keretében álláshoz jutók száma (PR25)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 dirty="0" smtClean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276</a:t>
                      </a:r>
                      <a:endParaRPr lang="hu-HU" sz="1800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 dirty="0" smtClean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173 </a:t>
                      </a:r>
                      <a:r>
                        <a:rPr lang="hu-HU" sz="1800" dirty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192186"/>
                  </a:ext>
                </a:extLst>
              </a:tr>
              <a:tr h="2205245">
                <a:tc>
                  <a:txBody>
                    <a:bodyPr/>
                    <a:lstStyle/>
                    <a:p>
                      <a:pPr marL="6350" marR="35560" indent="-6350" algn="just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 dirty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 foglalkoztatási paktum keretében álláshoz jutók száma közül a támogatás után hat hónappal állással rendelkezők száma (PR26)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 smtClean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177</a:t>
                      </a:r>
                      <a:endParaRPr lang="hu-HU" sz="180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372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8000"/>
                        </a:lnSpc>
                        <a:spcAft>
                          <a:spcPts val="15"/>
                        </a:spcAft>
                      </a:pPr>
                      <a:r>
                        <a:rPr lang="hu-HU" sz="1800" dirty="0" smtClean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210</a:t>
                      </a:r>
                      <a:r>
                        <a:rPr lang="hu-HU" sz="1800" baseline="0" dirty="0" smtClean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800" dirty="0" smtClean="0">
                          <a:solidFill>
                            <a:srgbClr val="181717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hu-HU" sz="1800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1539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03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916099" cy="864096"/>
          </a:xfrm>
        </p:spPr>
        <p:txBody>
          <a:bodyPr/>
          <a:lstStyle/>
          <a:p>
            <a:r>
              <a:rPr lang="hu-HU" dirty="0" smtClean="0"/>
              <a:t>Célcsoport</a:t>
            </a:r>
            <a:endParaRPr lang="hu-HU" dirty="0"/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01449428"/>
              </p:ext>
            </p:extLst>
          </p:nvPr>
        </p:nvGraphicFramePr>
        <p:xfrm>
          <a:off x="683568" y="1340768"/>
          <a:ext cx="7704856" cy="5328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061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300475" cy="1008112"/>
          </a:xfrm>
        </p:spPr>
        <p:txBody>
          <a:bodyPr>
            <a:normAutofit/>
          </a:bodyPr>
          <a:lstStyle/>
          <a:p>
            <a:r>
              <a:rPr lang="hu-HU" dirty="0" smtClean="0"/>
              <a:t>Konzorciumi együttműködés - Zala megyei önkormányzat 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hu-HU" sz="2600" dirty="0" smtClean="0"/>
              <a:t>Paktumiroda működtetése</a:t>
            </a:r>
          </a:p>
          <a:p>
            <a:r>
              <a:rPr lang="hu-HU" sz="2600" dirty="0" smtClean="0"/>
              <a:t>Foglalkoztatási stratégia és akcióterv kidolgozása, évente felülvizsgálat</a:t>
            </a:r>
          </a:p>
          <a:p>
            <a:r>
              <a:rPr lang="hu-HU" sz="2600" dirty="0" smtClean="0"/>
              <a:t>Helyi termékfejlesztés koordinálása</a:t>
            </a:r>
          </a:p>
          <a:p>
            <a:r>
              <a:rPr lang="hu-HU" sz="2600" dirty="0" smtClean="0"/>
              <a:t>Nyilvánosság biztosítása</a:t>
            </a:r>
          </a:p>
          <a:p>
            <a:r>
              <a:rPr lang="hu-HU" sz="2600" dirty="0" smtClean="0"/>
              <a:t>Ernyőszervezeti feladatok ellátása </a:t>
            </a:r>
            <a:endParaRPr lang="hu-HU" sz="1300" dirty="0" smtClean="0"/>
          </a:p>
          <a:p>
            <a:pPr lvl="8"/>
            <a:endParaRPr lang="hu-HU" dirty="0"/>
          </a:p>
        </p:txBody>
      </p:sp>
      <p:sp>
        <p:nvSpPr>
          <p:cNvPr id="20" name="Tartalom helye 19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551" y="2032895"/>
            <a:ext cx="4575944" cy="28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5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300475" cy="1008112"/>
          </a:xfrm>
        </p:spPr>
        <p:txBody>
          <a:bodyPr>
            <a:normAutofit/>
          </a:bodyPr>
          <a:lstStyle/>
          <a:p>
            <a:r>
              <a:rPr lang="hu-HU" dirty="0"/>
              <a:t>Konzorciumi </a:t>
            </a:r>
            <a:r>
              <a:rPr lang="hu-HU" dirty="0" smtClean="0"/>
              <a:t>együttműködés - Zala megyei Kormányhivatal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u-HU" sz="2600" dirty="0" smtClean="0"/>
              <a:t>Képzési, foglalkoztatási támogatások koordinációja </a:t>
            </a:r>
          </a:p>
          <a:p>
            <a:r>
              <a:rPr lang="hu-HU" sz="2600" dirty="0" smtClean="0"/>
              <a:t>Támogatások folyósítása</a:t>
            </a:r>
            <a:endParaRPr lang="hu-HU" sz="2600" dirty="0"/>
          </a:p>
          <a:p>
            <a:r>
              <a:rPr lang="hu-HU" sz="2600" dirty="0" smtClean="0"/>
              <a:t>Célcsoportot érintő munkaerő-piaci tevékenységek biztosítása</a:t>
            </a:r>
            <a:endParaRPr lang="hu-HU" sz="1300" dirty="0" smtClean="0"/>
          </a:p>
          <a:p>
            <a:pPr lvl="8"/>
            <a:endParaRPr lang="hu-HU" dirty="0"/>
          </a:p>
        </p:txBody>
      </p:sp>
      <p:sp>
        <p:nvSpPr>
          <p:cNvPr id="20" name="Tartalom helye 1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93310"/>
            <a:ext cx="345638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300475" cy="1008112"/>
          </a:xfrm>
        </p:spPr>
        <p:txBody>
          <a:bodyPr>
            <a:normAutofit/>
          </a:bodyPr>
          <a:lstStyle/>
          <a:p>
            <a:r>
              <a:rPr lang="hu-HU" dirty="0"/>
              <a:t>Konzorciumi együttműködés </a:t>
            </a:r>
            <a:r>
              <a:rPr lang="hu-HU" dirty="0" smtClean="0"/>
              <a:t>- Zala megyei Vállalkozásfejlesztési alapítvány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2600" dirty="0" smtClean="0"/>
              <a:t>Munkaerőpiaci tanácsadás </a:t>
            </a:r>
          </a:p>
          <a:p>
            <a:r>
              <a:rPr lang="hu-HU" sz="2600" dirty="0" smtClean="0"/>
              <a:t>Mentori szolgáltatás és paktum inkubáció biztosítása</a:t>
            </a:r>
          </a:p>
          <a:p>
            <a:r>
              <a:rPr lang="hu-HU" sz="2600" dirty="0" smtClean="0"/>
              <a:t>Pályaorientációs tanácsadás </a:t>
            </a:r>
          </a:p>
          <a:p>
            <a:r>
              <a:rPr lang="hu-HU" sz="2600" dirty="0" smtClean="0"/>
              <a:t>Önfoglalkoztatásra való felkészítés</a:t>
            </a:r>
          </a:p>
          <a:p>
            <a:r>
              <a:rPr lang="hu-HU" sz="2600" dirty="0" smtClean="0"/>
              <a:t>KKV és </a:t>
            </a:r>
            <a:r>
              <a:rPr lang="hu-HU" sz="2600" dirty="0" err="1" smtClean="0"/>
              <a:t>mikrovállalkozási</a:t>
            </a:r>
            <a:r>
              <a:rPr lang="hu-HU" sz="2600" dirty="0" smtClean="0"/>
              <a:t> munkacsoportok vezetése</a:t>
            </a:r>
          </a:p>
          <a:p>
            <a:endParaRPr lang="hu-HU" dirty="0"/>
          </a:p>
        </p:txBody>
      </p:sp>
      <p:sp>
        <p:nvSpPr>
          <p:cNvPr id="20" name="Tartalom helye 19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49" y="1377486"/>
            <a:ext cx="2988782" cy="168119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558" y="3058676"/>
            <a:ext cx="2351512" cy="17636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39" y="4653136"/>
            <a:ext cx="2448272" cy="1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4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300475" cy="1008112"/>
          </a:xfrm>
        </p:spPr>
        <p:txBody>
          <a:bodyPr>
            <a:normAutofit/>
          </a:bodyPr>
          <a:lstStyle/>
          <a:p>
            <a:r>
              <a:rPr lang="hu-HU" dirty="0"/>
              <a:t>Konzorciumi együttműködés </a:t>
            </a:r>
            <a:r>
              <a:rPr lang="hu-HU" dirty="0" smtClean="0"/>
              <a:t>- Zala megyei Önkormányzati hivatal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211699" cy="4525963"/>
          </a:xfrm>
        </p:spPr>
        <p:txBody>
          <a:bodyPr>
            <a:normAutofit/>
          </a:bodyPr>
          <a:lstStyle/>
          <a:p>
            <a:r>
              <a:rPr lang="hu-HU" sz="2600" dirty="0" smtClean="0"/>
              <a:t>Menedzsment szervezet biztosítása</a:t>
            </a:r>
          </a:p>
          <a:p>
            <a:pPr marL="0" indent="0">
              <a:buNone/>
            </a:pPr>
            <a:endParaRPr lang="hu-HU" sz="2600" dirty="0" smtClean="0"/>
          </a:p>
          <a:p>
            <a:r>
              <a:rPr lang="hu-HU" sz="2600" dirty="0" smtClean="0"/>
              <a:t>Turizmus, szociális gazdaság és helyi termék munkacsoportok vezetése</a:t>
            </a:r>
          </a:p>
          <a:p>
            <a:endParaRPr lang="hu-HU" dirty="0"/>
          </a:p>
        </p:txBody>
      </p:sp>
      <p:sp>
        <p:nvSpPr>
          <p:cNvPr id="20" name="Tartalom helye 1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  <a:p>
            <a:pPr marL="0" indent="0" algn="r">
              <a:buNone/>
            </a:pPr>
            <a:endParaRPr lang="hu-HU" sz="1400" i="1" dirty="0" smtClean="0"/>
          </a:p>
          <a:p>
            <a:pPr marL="0" indent="0" algn="r">
              <a:buNone/>
            </a:pPr>
            <a:endParaRPr lang="hu-HU" sz="1400" i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4670" y="2610309"/>
            <a:ext cx="3340992" cy="250574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07" y="4314049"/>
            <a:ext cx="2869899" cy="197681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74" y="1600200"/>
            <a:ext cx="2857195" cy="214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8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4906</TotalTime>
  <Words>334</Words>
  <Application>Microsoft Office PowerPoint</Application>
  <PresentationFormat>Diavetítés a képernyőre (4:3 oldalarány)</PresentationFormat>
  <Paragraphs>206</Paragraphs>
  <Slides>14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Office-téma</vt:lpstr>
      <vt:lpstr>A Zalai innovatív foglalkoztatási paktum Elért eredményei     Pácsonyi Imre  alelnök Zala Megyei Önkormányzat  </vt:lpstr>
      <vt:lpstr>Zalai innovatív foglalkoztatási paktum</vt:lpstr>
      <vt:lpstr>PowerPoint-bemutató</vt:lpstr>
      <vt:lpstr>TERV-TÉNY</vt:lpstr>
      <vt:lpstr>Célcsoport</vt:lpstr>
      <vt:lpstr>Konzorciumi együttműködés - Zala megyei önkormányzat </vt:lpstr>
      <vt:lpstr>Konzorciumi együttműködés - Zala megyei Kormányhivatal</vt:lpstr>
      <vt:lpstr>Konzorciumi együttműködés - Zala megyei Vállalkozásfejlesztési alapítvány</vt:lpstr>
      <vt:lpstr>Konzorciumi együttműködés - Zala megyei Önkormányzati hivatal</vt:lpstr>
      <vt:lpstr>Konzorciumi együttműködés - Zala megyei Területfejlesztési ügynökség</vt:lpstr>
      <vt:lpstr>helyi termék értékesítési akciók komplex szervezése és lebonyolítása  </vt:lpstr>
      <vt:lpstr>Zalai online termelői piac</vt:lpstr>
      <vt:lpstr>Folytatás</vt:lpstr>
      <vt:lpstr>KÖSZÖNÖM 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Zalai innovatív foglalkoztatási paktum megvalósítása  zalai Helyi termék kataszter kialakítása    Kovács Károly  paktummenedzser Zala Megyei Önkormányzat</dc:title>
  <dc:creator>Kovács Károly</dc:creator>
  <cp:lastModifiedBy>Varga Diána</cp:lastModifiedBy>
  <cp:revision>70</cp:revision>
  <cp:lastPrinted>2022-05-25T08:10:19Z</cp:lastPrinted>
  <dcterms:created xsi:type="dcterms:W3CDTF">2014-03-03T11:13:53Z</dcterms:created>
  <dcterms:modified xsi:type="dcterms:W3CDTF">2022-05-25T12:46:14Z</dcterms:modified>
</cp:coreProperties>
</file>